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rawings/drawing2.xml" ContentType="application/vnd.openxmlformats-officedocument.drawingml.chartshapes+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theme/themeOverride1.xml" ContentType="application/vnd.openxmlformats-officedocument.themeOverride+xml"/>
  <Override PartName="/ppt/charts/chart13.xml" ContentType="application/vnd.openxmlformats-officedocument.drawingml.chart+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charts/chart7.xml" ContentType="application/vnd.openxmlformats-officedocument.drawingml.chart+xml"/>
  <Override PartName="/ppt/notesSlides/notesSlide30.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rawings/drawing3.xml" ContentType="application/vnd.openxmlformats-officedocument.drawingml.chartshape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charts/chart16.xml" ContentType="application/vnd.openxmlformats-officedocument.drawingml.char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charts/chart14.xml" ContentType="application/vnd.openxmlformats-officedocument.drawingml.chart+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charts/chart8.xml" ContentType="application/vnd.openxmlformats-officedocument.drawingml.chart+xml"/>
  <Override PartName="/ppt/notesSlides/notesSlide22.xml" ContentType="application/vnd.openxmlformats-officedocument.presentationml.notesSlide+xml"/>
  <Override PartName="/ppt/charts/chart12.xml" ContentType="application/vnd.openxmlformats-officedocument.drawingml.chart+xml"/>
  <Override PartName="/ppt/notesSlides/notesSlide33.xml" ContentType="application/vnd.openxmlformats-officedocument.presentationml.notesSlide+xml"/>
  <Override PartName="/ppt/notesSlides/notesSlide42.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Override PartName="/ppt/notesSlides/notesSlide20.xml" ContentType="application/vnd.openxmlformats-officedocument.presentationml.notesSlide+xml"/>
  <Override PartName="/ppt/charts/chart10.xml" ContentType="application/vnd.openxmlformats-officedocument.drawingml.chart+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ppt/drawings/drawing6.xml" ContentType="application/vnd.openxmlformats-officedocument.drawingml.chartshape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rawings/drawing4.xml" ContentType="application/vnd.openxmlformats-officedocument.drawingml.chartshape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charts/chart15.xml" ContentType="application/vnd.openxmlformats-officedocument.drawingml.chart+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harts/chart9.xml" ContentType="application/vnd.openxmlformats-officedocument.drawingml.chart+xml"/>
  <Override PartName="/ppt/charts/chart11.xml" ContentType="application/vnd.openxmlformats-officedocument.drawingml.chart+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charts/chart5.xml" ContentType="application/vnd.openxmlformats-officedocument.drawingml.chart+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drawings/drawing5.xml" ContentType="application/vnd.openxmlformats-officedocument.drawingml.chartshap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45"/>
  </p:notesMasterIdLst>
  <p:handoutMasterIdLst>
    <p:handoutMasterId r:id="rId46"/>
  </p:handoutMasterIdLst>
  <p:sldIdLst>
    <p:sldId id="343" r:id="rId2"/>
    <p:sldId id="263" r:id="rId3"/>
    <p:sldId id="258" r:id="rId4"/>
    <p:sldId id="278" r:id="rId5"/>
    <p:sldId id="259" r:id="rId6"/>
    <p:sldId id="260" r:id="rId7"/>
    <p:sldId id="261" r:id="rId8"/>
    <p:sldId id="301" r:id="rId9"/>
    <p:sldId id="262" r:id="rId10"/>
    <p:sldId id="295" r:id="rId11"/>
    <p:sldId id="332" r:id="rId12"/>
    <p:sldId id="313" r:id="rId13"/>
    <p:sldId id="310" r:id="rId14"/>
    <p:sldId id="311" r:id="rId15"/>
    <p:sldId id="312" r:id="rId16"/>
    <p:sldId id="265" r:id="rId17"/>
    <p:sldId id="266" r:id="rId18"/>
    <p:sldId id="267" r:id="rId19"/>
    <p:sldId id="326" r:id="rId20"/>
    <p:sldId id="268" r:id="rId21"/>
    <p:sldId id="342" r:id="rId22"/>
    <p:sldId id="325" r:id="rId23"/>
    <p:sldId id="321" r:id="rId24"/>
    <p:sldId id="336" r:id="rId25"/>
    <p:sldId id="270" r:id="rId26"/>
    <p:sldId id="279" r:id="rId27"/>
    <p:sldId id="280" r:id="rId28"/>
    <p:sldId id="271" r:id="rId29"/>
    <p:sldId id="272" r:id="rId30"/>
    <p:sldId id="308" r:id="rId31"/>
    <p:sldId id="330" r:id="rId32"/>
    <p:sldId id="335" r:id="rId33"/>
    <p:sldId id="334" r:id="rId34"/>
    <p:sldId id="327" r:id="rId35"/>
    <p:sldId id="318" r:id="rId36"/>
    <p:sldId id="319" r:id="rId37"/>
    <p:sldId id="320" r:id="rId38"/>
    <p:sldId id="328" r:id="rId39"/>
    <p:sldId id="341" r:id="rId40"/>
    <p:sldId id="315" r:id="rId41"/>
    <p:sldId id="291" r:id="rId42"/>
    <p:sldId id="344" r:id="rId43"/>
    <p:sldId id="345" r:id="rId44"/>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BB19F"/>
    <a:srgbClr val="005B4D"/>
    <a:srgbClr val="7EB8E7"/>
    <a:srgbClr val="0682BA"/>
    <a:srgbClr val="00B097"/>
    <a:srgbClr val="00D2B4"/>
    <a:srgbClr val="F4680B"/>
    <a:srgbClr val="009681"/>
    <a:srgbClr val="FFFFFF"/>
    <a:srgbClr val="55554A"/>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51" autoAdjust="0"/>
    <p:restoredTop sz="72230" autoAdjust="0"/>
  </p:normalViewPr>
  <p:slideViewPr>
    <p:cSldViewPr>
      <p:cViewPr>
        <p:scale>
          <a:sx n="66" d="100"/>
          <a:sy n="66" d="100"/>
        </p:scale>
        <p:origin x="-169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2064" y="1758"/>
      </p:cViewPr>
      <p:guideLst>
        <p:guide orient="horz" pos="2928"/>
        <p:guide pos="2209"/>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CSBS02\DISAB\12%20Projects\Primer\Chart%20-%20benefits%20compared%20to%20earnings.xlsx" TargetMode="Externa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Dcsbs02\disab\12%20Projects\Primer\Chart%20-%20trust%20fund%20assets%20-2012%20TR.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DCSBS02\DISAB\12%20Projects\Trustees%20Brief\Chart%20-%20SS%20cash%20flow%20-2012%20TR%20data.xlsx" TargetMode="External"/></Relationships>
</file>

<file path=ppt/charts/_rels/chart12.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oleObject" Target="file:///\\DCSBS02\DISAB\12%20Projects\Primer\Chart%20-%20beneficiaries%20and%20pop%2065+.xlsx" TargetMode="External"/><Relationship Id="rId1" Type="http://schemas.openxmlformats.org/officeDocument/2006/relationships/themeOverride" Target="../theme/themeOverride1.xml"/></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DCSBS02\DISAB\12%20Projects\Primer\Chart%20-%20SS%20as%20%25%20of%20GDP.xlsx" TargetMode="External"/></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DCSBS02\DISAB\12%20Projects\Primer\Chart%20-%20SS%20as%20%25%20of%20GDP.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DCSBS02\DISAB\11%20Projects\Gregory%20Conference%20Slides\Chart%20-%20cut%20bens%20or%20pay%20more,%20Q33.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DCSBS02\DISAB\11%20Projects\Gregory%20Conference%20Slides\Chart%20-%20cut%20bens%20or%20pay%20more,%20Q33.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6.xml.rels><?xml version="1.0" encoding="UTF-8" standalone="yes"?>
<Relationships xmlns="http://schemas.openxmlformats.org/package/2006/relationships"><Relationship Id="rId1" Type="http://schemas.openxmlformats.org/officeDocument/2006/relationships/oleObject" Target="file:///\\DCSBS02\DISAB\11%20Projects\Retirement%20Age\Chart%20-%20increase%20in%20FBA%20-%20edited.xlsx"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Dcsbs02\disab\11%20Projects\Gregory%20Conference%20Slides\Replacement%20rate%20bar%20chart.xlsx" TargetMode="Externa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_rels/chart9.xml.rels><?xml version="1.0" encoding="UTF-8" standalone="yes"?>
<Relationships xmlns="http://schemas.openxmlformats.org/package/2006/relationships"><Relationship Id="rId1" Type="http://schemas.openxmlformats.org/officeDocument/2006/relationships/oleObject" Target="file:///\\DCSBS02\DISAB\12%20Projects\Primer\Chart%20-%20shares%20of%20income%20to%20trust%20fund.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18"/>
  <c:chart>
    <c:autoTitleDeleted val="1"/>
    <c:plotArea>
      <c:layout>
        <c:manualLayout>
          <c:layoutTarget val="inner"/>
          <c:xMode val="edge"/>
          <c:yMode val="edge"/>
          <c:x val="0.12986664973329948"/>
          <c:y val="0.19871556357722578"/>
          <c:w val="0.84471453165128563"/>
          <c:h val="0.63392123888705565"/>
        </c:manualLayout>
      </c:layout>
      <c:barChart>
        <c:barDir val="col"/>
        <c:grouping val="clustered"/>
        <c:ser>
          <c:idx val="0"/>
          <c:order val="0"/>
          <c:tx>
            <c:v>Past Wages</c:v>
          </c:tx>
          <c:spPr>
            <a:gradFill>
              <a:gsLst>
                <a:gs pos="0">
                  <a:srgbClr val="005B4D"/>
                </a:gs>
                <a:gs pos="100000">
                  <a:srgbClr val="ABB19F">
                    <a:shade val="88000"/>
                    <a:satMod val="105000"/>
                  </a:srgbClr>
                </a:gs>
                <a:gs pos="100000">
                  <a:srgbClr val="ABB19F">
                    <a:shade val="88000"/>
                    <a:satMod val="105000"/>
                  </a:srgbClr>
                </a:gs>
                <a:gs pos="100000">
                  <a:srgbClr val="ABB19F">
                    <a:shade val="54000"/>
                    <a:satMod val="105000"/>
                  </a:srgbClr>
                </a:gs>
              </a:gsLst>
              <a:lin ang="3600000" scaled="1"/>
            </a:gradFill>
          </c:spPr>
          <c:dLbls>
            <c:dLbl>
              <c:idx val="0"/>
              <c:layout>
                <c:manualLayout>
                  <c:x val="0"/>
                  <c:y val="7.4056737869983959E-3"/>
                </c:manualLayout>
              </c:layout>
              <c:tx>
                <c:rich>
                  <a:bodyPr/>
                  <a:lstStyle/>
                  <a:p>
                    <a:r>
                      <a:rPr lang="en-US" sz="1600" b="0" dirty="0"/>
                      <a:t>$</a:t>
                    </a:r>
                    <a:r>
                      <a:rPr lang="en-US" sz="1600" b="0" dirty="0" smtClean="0"/>
                      <a:t>19,400</a:t>
                    </a:r>
                    <a:endParaRPr lang="en-US" sz="1600" b="0" dirty="0"/>
                  </a:p>
                </c:rich>
              </c:tx>
              <c:dLblPos val="outEnd"/>
              <c:showVal val="1"/>
            </c:dLbl>
            <c:dLbl>
              <c:idx val="1"/>
              <c:layout>
                <c:manualLayout>
                  <c:x val="0"/>
                  <c:y val="1.0764196037208285E-2"/>
                </c:manualLayout>
              </c:layout>
              <c:tx>
                <c:rich>
                  <a:bodyPr/>
                  <a:lstStyle/>
                  <a:p>
                    <a:r>
                      <a:rPr lang="en-US" sz="1600" b="0" dirty="0"/>
                      <a:t>$43,000</a:t>
                    </a:r>
                  </a:p>
                </c:rich>
              </c:tx>
              <c:dLblPos val="outEnd"/>
              <c:showVal val="1"/>
            </c:dLbl>
            <c:dLbl>
              <c:idx val="2"/>
              <c:layout>
                <c:manualLayout>
                  <c:x val="-8.4728464691159332E-17"/>
                  <c:y val="1.412271828741825E-2"/>
                </c:manualLayout>
              </c:layout>
              <c:tx>
                <c:rich>
                  <a:bodyPr/>
                  <a:lstStyle/>
                  <a:p>
                    <a:r>
                      <a:rPr lang="en-US" sz="1600" b="0" dirty="0"/>
                      <a:t>$68,800</a:t>
                    </a:r>
                  </a:p>
                </c:rich>
              </c:tx>
              <c:dLblPos val="outEnd"/>
              <c:showVal val="1"/>
            </c:dLbl>
            <c:dLbl>
              <c:idx val="3"/>
              <c:layout/>
              <c:dLblPos val="outEnd"/>
              <c:showVal val="1"/>
            </c:dLbl>
            <c:txPr>
              <a:bodyPr/>
              <a:lstStyle/>
              <a:p>
                <a:pPr>
                  <a:defRPr sz="1600" b="0"/>
                </a:pPr>
                <a:endParaRPr lang="en-US"/>
              </a:p>
            </c:txPr>
            <c:dLblPos val="inEnd"/>
            <c:showVal val="1"/>
          </c:dLbls>
          <c:cat>
            <c:strRef>
              <c:f>Sheet1!$A$5:$A$8</c:f>
              <c:strCache>
                <c:ptCount val="4"/>
                <c:pt idx="0">
                  <c:v>"Low"</c:v>
                </c:pt>
                <c:pt idx="1">
                  <c:v>"Medium"</c:v>
                </c:pt>
                <c:pt idx="2">
                  <c:v>"High"</c:v>
                </c:pt>
                <c:pt idx="3">
                  <c:v>"Maximum taxable"</c:v>
                </c:pt>
              </c:strCache>
            </c:strRef>
          </c:cat>
          <c:val>
            <c:numRef>
              <c:f>Sheet1!$B$5:$B$8</c:f>
              <c:numCache>
                <c:formatCode>"$"#,##0</c:formatCode>
                <c:ptCount val="4"/>
                <c:pt idx="0">
                  <c:v>19354.03</c:v>
                </c:pt>
                <c:pt idx="1">
                  <c:v>43008.960000000006</c:v>
                </c:pt>
                <c:pt idx="2">
                  <c:v>68814.34</c:v>
                </c:pt>
                <c:pt idx="3">
                  <c:v>106800</c:v>
                </c:pt>
              </c:numCache>
            </c:numRef>
          </c:val>
        </c:ser>
        <c:ser>
          <c:idx val="1"/>
          <c:order val="1"/>
          <c:tx>
            <c:v>Benefits</c:v>
          </c:tx>
          <c:spPr>
            <a:gradFill>
              <a:gsLst>
                <a:gs pos="0">
                  <a:srgbClr val="F4680B"/>
                </a:gs>
                <a:gs pos="100000">
                  <a:srgbClr val="F4680B">
                    <a:lumMod val="40000"/>
                    <a:lumOff val="60000"/>
                  </a:srgbClr>
                </a:gs>
                <a:gs pos="100000">
                  <a:srgbClr val="ABB19F">
                    <a:shade val="88000"/>
                    <a:satMod val="105000"/>
                    <a:lumMod val="25000"/>
                  </a:srgbClr>
                </a:gs>
              </a:gsLst>
              <a:lin ang="3600000" scaled="1"/>
            </a:gradFill>
          </c:spPr>
          <c:dLbls>
            <c:dLbl>
              <c:idx val="0"/>
              <c:layout/>
              <c:tx>
                <c:rich>
                  <a:bodyPr/>
                  <a:lstStyle/>
                  <a:p>
                    <a:r>
                      <a:rPr lang="en-US" sz="1600" b="0" dirty="0">
                        <a:solidFill>
                          <a:schemeClr val="tx1"/>
                        </a:solidFill>
                      </a:rPr>
                      <a:t>$10,600</a:t>
                    </a:r>
                  </a:p>
                </c:rich>
              </c:tx>
              <c:dLblPos val="inEnd"/>
              <c:showVal val="1"/>
            </c:dLbl>
            <c:dLbl>
              <c:idx val="1"/>
              <c:layout/>
              <c:tx>
                <c:rich>
                  <a:bodyPr/>
                  <a:lstStyle/>
                  <a:p>
                    <a:r>
                      <a:rPr lang="en-US" sz="1600" b="0" dirty="0">
                        <a:solidFill>
                          <a:schemeClr val="tx1"/>
                        </a:solidFill>
                      </a:rPr>
                      <a:t>$17,500</a:t>
                    </a:r>
                  </a:p>
                </c:rich>
              </c:tx>
              <c:dLblPos val="inEnd"/>
              <c:showVal val="1"/>
            </c:dLbl>
            <c:dLbl>
              <c:idx val="2"/>
              <c:layout/>
              <c:tx>
                <c:rich>
                  <a:bodyPr/>
                  <a:lstStyle/>
                  <a:p>
                    <a:r>
                      <a:rPr lang="en-US" sz="1600" b="0" dirty="0">
                        <a:solidFill>
                          <a:schemeClr val="tx1"/>
                        </a:solidFill>
                      </a:rPr>
                      <a:t>$23,300</a:t>
                    </a:r>
                  </a:p>
                </c:rich>
              </c:tx>
              <c:dLblPos val="inEnd"/>
              <c:showVal val="1"/>
            </c:dLbl>
            <c:dLbl>
              <c:idx val="3"/>
              <c:layout/>
              <c:tx>
                <c:rich>
                  <a:bodyPr/>
                  <a:lstStyle/>
                  <a:p>
                    <a:r>
                      <a:rPr lang="en-US" sz="1600" b="0" dirty="0">
                        <a:solidFill>
                          <a:schemeClr val="tx1"/>
                        </a:solidFill>
                      </a:rPr>
                      <a:t>$27,800</a:t>
                    </a:r>
                  </a:p>
                </c:rich>
              </c:tx>
              <c:dLblPos val="inEnd"/>
              <c:showVal val="1"/>
            </c:dLbl>
            <c:numFmt formatCode="&quot;$&quot;#,##0" sourceLinked="0"/>
            <c:txPr>
              <a:bodyPr/>
              <a:lstStyle/>
              <a:p>
                <a:pPr>
                  <a:defRPr sz="1600" b="0">
                    <a:solidFill>
                      <a:schemeClr val="tx1"/>
                    </a:solidFill>
                  </a:defRPr>
                </a:pPr>
                <a:endParaRPr lang="en-US"/>
              </a:p>
            </c:txPr>
            <c:dLblPos val="inEnd"/>
            <c:showVal val="1"/>
          </c:dLbls>
          <c:cat>
            <c:strRef>
              <c:f>Sheet1!$A$5:$A$8</c:f>
              <c:strCache>
                <c:ptCount val="4"/>
                <c:pt idx="0">
                  <c:v>"Low"</c:v>
                </c:pt>
                <c:pt idx="1">
                  <c:v>"Medium"</c:v>
                </c:pt>
                <c:pt idx="2">
                  <c:v>"High"</c:v>
                </c:pt>
                <c:pt idx="3">
                  <c:v>"Maximum taxable"</c:v>
                </c:pt>
              </c:strCache>
            </c:strRef>
          </c:cat>
          <c:val>
            <c:numRef>
              <c:f>Sheet1!$C$5:$C$8</c:f>
              <c:numCache>
                <c:formatCode>"$"#,##0</c:formatCode>
                <c:ptCount val="4"/>
                <c:pt idx="0">
                  <c:v>10648</c:v>
                </c:pt>
                <c:pt idx="1">
                  <c:v>17534</c:v>
                </c:pt>
                <c:pt idx="2">
                  <c:v>23255</c:v>
                </c:pt>
                <c:pt idx="3">
                  <c:v>27762</c:v>
                </c:pt>
              </c:numCache>
            </c:numRef>
          </c:val>
        </c:ser>
        <c:dLbls>
          <c:showVal val="1"/>
        </c:dLbls>
        <c:gapWidth val="35"/>
        <c:overlap val="40"/>
        <c:axId val="65009536"/>
        <c:axId val="67887872"/>
      </c:barChart>
      <c:catAx>
        <c:axId val="65009536"/>
        <c:scaling>
          <c:orientation val="minMax"/>
        </c:scaling>
        <c:axPos val="b"/>
        <c:title>
          <c:tx>
            <c:rich>
              <a:bodyPr/>
              <a:lstStyle/>
              <a:p>
                <a:pPr>
                  <a:defRPr/>
                </a:pPr>
                <a:r>
                  <a:rPr lang="en-US" sz="1800" dirty="0"/>
                  <a:t>Earnings Level</a:t>
                </a:r>
              </a:p>
            </c:rich>
          </c:tx>
          <c:layout/>
        </c:title>
        <c:numFmt formatCode="General" sourceLinked="1"/>
        <c:tickLblPos val="nextTo"/>
        <c:txPr>
          <a:bodyPr/>
          <a:lstStyle/>
          <a:p>
            <a:pPr>
              <a:defRPr sz="1800">
                <a:solidFill>
                  <a:schemeClr val="tx1"/>
                </a:solidFill>
              </a:defRPr>
            </a:pPr>
            <a:endParaRPr lang="en-US"/>
          </a:p>
        </c:txPr>
        <c:crossAx val="67887872"/>
        <c:crosses val="autoZero"/>
        <c:auto val="1"/>
        <c:lblAlgn val="ctr"/>
        <c:lblOffset val="100"/>
      </c:catAx>
      <c:valAx>
        <c:axId val="67887872"/>
        <c:scaling>
          <c:orientation val="minMax"/>
        </c:scaling>
        <c:axPos val="l"/>
        <c:numFmt formatCode="&quot;$&quot;#,##0" sourceLinked="1"/>
        <c:majorTickMark val="none"/>
        <c:tickLblPos val="nextTo"/>
        <c:txPr>
          <a:bodyPr/>
          <a:lstStyle/>
          <a:p>
            <a:pPr>
              <a:defRPr sz="1800">
                <a:solidFill>
                  <a:schemeClr val="tx1"/>
                </a:solidFill>
              </a:defRPr>
            </a:pPr>
            <a:endParaRPr lang="en-US"/>
          </a:p>
        </c:txPr>
        <c:crossAx val="65009536"/>
        <c:crosses val="autoZero"/>
        <c:crossBetween val="between"/>
      </c:valAx>
    </c:plotArea>
    <c:legend>
      <c:legendPos val="l"/>
      <c:layout>
        <c:manualLayout>
          <c:xMode val="edge"/>
          <c:yMode val="edge"/>
          <c:x val="0.21952628538417274"/>
          <c:y val="0.28301288535407276"/>
          <c:w val="0.19924914627607215"/>
          <c:h val="0.16404524284764022"/>
        </c:manualLayout>
      </c:layout>
      <c:overlay val="1"/>
      <c:txPr>
        <a:bodyPr/>
        <a:lstStyle/>
        <a:p>
          <a:pPr>
            <a:defRPr sz="1600">
              <a:solidFill>
                <a:schemeClr val="tx1"/>
              </a:solidFill>
            </a:defRPr>
          </a:pPr>
          <a:endParaRPr lang="en-US"/>
        </a:p>
      </c:txPr>
    </c:legend>
    <c:plotVisOnly val="1"/>
  </c:chart>
  <c:externalData r:id="rId1"/>
  <c:userShapes r:id="rId2"/>
</c:chartSpace>
</file>

<file path=ppt/charts/chart10.xml><?xml version="1.0" encoding="utf-8"?>
<c:chartSpace xmlns:c="http://schemas.openxmlformats.org/drawingml/2006/chart" xmlns:a="http://schemas.openxmlformats.org/drawingml/2006/main" xmlns:r="http://schemas.openxmlformats.org/officeDocument/2006/relationships">
  <c:lang val="en-US"/>
  <c:chart>
    <c:autoTitleDeleted val="1"/>
    <c:plotArea>
      <c:layout/>
      <c:areaChart>
        <c:grouping val="standard"/>
        <c:ser>
          <c:idx val="0"/>
          <c:order val="0"/>
          <c:spPr>
            <a:solidFill>
              <a:srgbClr val="005B4D"/>
            </a:solidFill>
            <a:ln w="25400">
              <a:noFill/>
            </a:ln>
            <a:scene3d>
              <a:camera prst="orthographicFront"/>
              <a:lightRig rig="harsh" dir="t"/>
            </a:scene3d>
            <a:sp3d prstMaterial="flat">
              <a:bevelT w="38100" h="50800" prst="softRound"/>
            </a:sp3d>
          </c:spPr>
          <c:cat>
            <c:numRef>
              <c:f>Sheet1!$B$32:$B$67</c:f>
              <c:numCache>
                <c:formatCode>General</c:formatCode>
                <c:ptCount val="36"/>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pt idx="35">
                  <c:v>2020</c:v>
                </c:pt>
              </c:numCache>
            </c:numRef>
          </c:cat>
          <c:val>
            <c:numRef>
              <c:f>Sheet1!$E$32:$E$67</c:f>
              <c:numCache>
                <c:formatCode>"$"#,##0.00</c:formatCode>
                <c:ptCount val="36"/>
                <c:pt idx="0">
                  <c:v>4.216300000000002E-2</c:v>
                </c:pt>
                <c:pt idx="1">
                  <c:v>4.6861E-2</c:v>
                </c:pt>
                <c:pt idx="2">
                  <c:v>6.8807000000000021E-2</c:v>
                </c:pt>
                <c:pt idx="3">
                  <c:v>0.10976200000000005</c:v>
                </c:pt>
                <c:pt idx="4">
                  <c:v>0.16296800000000006</c:v>
                </c:pt>
                <c:pt idx="5">
                  <c:v>0.22527699999999998</c:v>
                </c:pt>
                <c:pt idx="6">
                  <c:v>0.28074700000000002</c:v>
                </c:pt>
                <c:pt idx="7">
                  <c:v>0.33147300000000013</c:v>
                </c:pt>
                <c:pt idx="8">
                  <c:v>0.37828500000000015</c:v>
                </c:pt>
                <c:pt idx="9">
                  <c:v>0.43638500000000024</c:v>
                </c:pt>
                <c:pt idx="10">
                  <c:v>0.49606800000000012</c:v>
                </c:pt>
                <c:pt idx="11">
                  <c:v>0.56695000000000029</c:v>
                </c:pt>
                <c:pt idx="12">
                  <c:v>0.65551000000000004</c:v>
                </c:pt>
                <c:pt idx="13">
                  <c:v>0.76246000000000003</c:v>
                </c:pt>
                <c:pt idx="14">
                  <c:v>0.89613300000000007</c:v>
                </c:pt>
                <c:pt idx="15">
                  <c:v>1.049445</c:v>
                </c:pt>
                <c:pt idx="16">
                  <c:v>1.2125329999999999</c:v>
                </c:pt>
                <c:pt idx="17">
                  <c:v>1.3779649999999994</c:v>
                </c:pt>
                <c:pt idx="18">
                  <c:v>1.5307639999999998</c:v>
                </c:pt>
                <c:pt idx="19">
                  <c:v>1.686839</c:v>
                </c:pt>
                <c:pt idx="20">
                  <c:v>1.85866</c:v>
                </c:pt>
                <c:pt idx="21">
                  <c:v>2.0481120000000002</c:v>
                </c:pt>
                <c:pt idx="22">
                  <c:v>2.2385000000000002</c:v>
                </c:pt>
                <c:pt idx="23">
                  <c:v>2.4186579999999989</c:v>
                </c:pt>
                <c:pt idx="24">
                  <c:v>2.5403479999999998</c:v>
                </c:pt>
                <c:pt idx="25">
                  <c:v>2.6089499999999997</c:v>
                </c:pt>
                <c:pt idx="26">
                  <c:v>2.6779000000000002</c:v>
                </c:pt>
                <c:pt idx="27">
                  <c:v>2.7351999999999999</c:v>
                </c:pt>
                <c:pt idx="28">
                  <c:v>2.7763</c:v>
                </c:pt>
                <c:pt idx="29">
                  <c:v>2.8187999999999991</c:v>
                </c:pt>
                <c:pt idx="30">
                  <c:v>2.861899999999999</c:v>
                </c:pt>
                <c:pt idx="31">
                  <c:v>2.9081000000000001</c:v>
                </c:pt>
                <c:pt idx="32">
                  <c:v>2.9577999999999998</c:v>
                </c:pt>
                <c:pt idx="33">
                  <c:v>3.0067999999999997</c:v>
                </c:pt>
                <c:pt idx="34">
                  <c:v>3.0436999999999999</c:v>
                </c:pt>
                <c:pt idx="35">
                  <c:v>3.0609999999999999</c:v>
                </c:pt>
              </c:numCache>
            </c:numRef>
          </c:val>
        </c:ser>
        <c:axId val="69540864"/>
        <c:axId val="70005504"/>
      </c:areaChart>
      <c:catAx>
        <c:axId val="69540864"/>
        <c:scaling>
          <c:orientation val="minMax"/>
        </c:scaling>
        <c:axPos val="b"/>
        <c:numFmt formatCode="General" sourceLinked="1"/>
        <c:tickLblPos val="nextTo"/>
        <c:txPr>
          <a:bodyPr/>
          <a:lstStyle/>
          <a:p>
            <a:pPr>
              <a:defRPr sz="1400"/>
            </a:pPr>
            <a:endParaRPr lang="en-US"/>
          </a:p>
        </c:txPr>
        <c:crossAx val="70005504"/>
        <c:crosses val="autoZero"/>
        <c:auto val="1"/>
        <c:lblAlgn val="ctr"/>
        <c:lblOffset val="100"/>
        <c:tickLblSkip val="5"/>
      </c:catAx>
      <c:valAx>
        <c:axId val="70005504"/>
        <c:scaling>
          <c:orientation val="minMax"/>
        </c:scaling>
        <c:axPos val="l"/>
        <c:title>
          <c:tx>
            <c:rich>
              <a:bodyPr rot="-5400000" vert="horz"/>
              <a:lstStyle/>
              <a:p>
                <a:pPr>
                  <a:defRPr/>
                </a:pPr>
                <a:r>
                  <a:rPr lang="en-US" sz="1800" dirty="0"/>
                  <a:t>Trillions</a:t>
                </a:r>
                <a:r>
                  <a:rPr lang="en-US" sz="1800" baseline="0" dirty="0"/>
                  <a:t> of Dollars</a:t>
                </a:r>
                <a:endParaRPr lang="en-US" sz="1800" dirty="0"/>
              </a:p>
            </c:rich>
          </c:tx>
          <c:layout>
            <c:manualLayout>
              <c:xMode val="edge"/>
              <c:yMode val="edge"/>
              <c:x val="6.944444444444477E-3"/>
              <c:y val="0.22829011675264729"/>
            </c:manualLayout>
          </c:layout>
        </c:title>
        <c:numFmt formatCode="#,##0.0" sourceLinked="0"/>
        <c:tickLblPos val="nextTo"/>
        <c:txPr>
          <a:bodyPr/>
          <a:lstStyle/>
          <a:p>
            <a:pPr>
              <a:defRPr sz="1400"/>
            </a:pPr>
            <a:endParaRPr lang="en-US"/>
          </a:p>
        </c:txPr>
        <c:crossAx val="69540864"/>
        <c:crosses val="autoZero"/>
        <c:crossBetween val="midCat"/>
      </c:valAx>
    </c:plotArea>
    <c:plotVisOnly val="1"/>
  </c:chart>
  <c:externalData r:id="rId1"/>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4448528669493343"/>
          <c:y val="8.0276423780361025E-2"/>
          <c:w val="0.77915568847163363"/>
          <c:h val="0.84070657834437479"/>
        </c:manualLayout>
      </c:layout>
      <c:barChart>
        <c:barDir val="col"/>
        <c:grouping val="stacked"/>
        <c:ser>
          <c:idx val="0"/>
          <c:order val="0"/>
          <c:tx>
            <c:strRef>
              <c:f>'Cash Flow Chart'!$A$2:$B$2</c:f>
              <c:strCache>
                <c:ptCount val="1"/>
                <c:pt idx="0">
                  <c:v>Revenue income</c:v>
                </c:pt>
              </c:strCache>
            </c:strRef>
          </c:tx>
          <c:spPr>
            <a:solidFill>
              <a:srgbClr val="0682BA"/>
            </a:solidFill>
          </c:spPr>
          <c:cat>
            <c:numRef>
              <c:f>'Cash Flow Chart'!$D$1:$AE$1</c:f>
              <c:numCache>
                <c:formatCode>General</c:formatCode>
                <c:ptCount val="28"/>
                <c:pt idx="0">
                  <c:v>2011</c:v>
                </c:pt>
                <c:pt idx="3">
                  <c:v>2012</c:v>
                </c:pt>
                <c:pt idx="6">
                  <c:v>2013</c:v>
                </c:pt>
                <c:pt idx="9">
                  <c:v>2014</c:v>
                </c:pt>
                <c:pt idx="12">
                  <c:v>2015</c:v>
                </c:pt>
                <c:pt idx="15">
                  <c:v>2016</c:v>
                </c:pt>
                <c:pt idx="18">
                  <c:v>2017</c:v>
                </c:pt>
                <c:pt idx="21">
                  <c:v>2018</c:v>
                </c:pt>
                <c:pt idx="24">
                  <c:v>2019</c:v>
                </c:pt>
                <c:pt idx="27">
                  <c:v>2020</c:v>
                </c:pt>
              </c:numCache>
            </c:numRef>
          </c:cat>
          <c:val>
            <c:numRef>
              <c:f>'Cash Flow Chart'!$C$2:$AE$2</c:f>
              <c:numCache>
                <c:formatCode>General</c:formatCode>
                <c:ptCount val="29"/>
                <c:pt idx="0">
                  <c:v>690.7</c:v>
                </c:pt>
                <c:pt idx="3">
                  <c:v>735.5</c:v>
                </c:pt>
                <c:pt idx="6">
                  <c:v>765.4</c:v>
                </c:pt>
                <c:pt idx="9">
                  <c:v>814.3</c:v>
                </c:pt>
                <c:pt idx="12">
                  <c:v>865.4</c:v>
                </c:pt>
                <c:pt idx="15">
                  <c:v>920.5</c:v>
                </c:pt>
                <c:pt idx="18">
                  <c:v>979.9</c:v>
                </c:pt>
                <c:pt idx="21">
                  <c:v>1040.5999999999999</c:v>
                </c:pt>
                <c:pt idx="24">
                  <c:v>1095.7</c:v>
                </c:pt>
                <c:pt idx="27">
                  <c:v>1151.5</c:v>
                </c:pt>
              </c:numCache>
            </c:numRef>
          </c:val>
        </c:ser>
        <c:ser>
          <c:idx val="1"/>
          <c:order val="1"/>
          <c:tx>
            <c:strRef>
              <c:f>'Cash Flow Chart'!$A$3:$B$3</c:f>
              <c:strCache>
                <c:ptCount val="1"/>
                <c:pt idx="0">
                  <c:v>Interest income</c:v>
                </c:pt>
              </c:strCache>
            </c:strRef>
          </c:tx>
          <c:spPr>
            <a:solidFill>
              <a:srgbClr val="005B4D"/>
            </a:solidFill>
          </c:spPr>
          <c:cat>
            <c:numRef>
              <c:f>'Cash Flow Chart'!$D$1:$AE$1</c:f>
              <c:numCache>
                <c:formatCode>General</c:formatCode>
                <c:ptCount val="28"/>
                <c:pt idx="0">
                  <c:v>2011</c:v>
                </c:pt>
                <c:pt idx="3">
                  <c:v>2012</c:v>
                </c:pt>
                <c:pt idx="6">
                  <c:v>2013</c:v>
                </c:pt>
                <c:pt idx="9">
                  <c:v>2014</c:v>
                </c:pt>
                <c:pt idx="12">
                  <c:v>2015</c:v>
                </c:pt>
                <c:pt idx="15">
                  <c:v>2016</c:v>
                </c:pt>
                <c:pt idx="18">
                  <c:v>2017</c:v>
                </c:pt>
                <c:pt idx="21">
                  <c:v>2018</c:v>
                </c:pt>
                <c:pt idx="24">
                  <c:v>2019</c:v>
                </c:pt>
                <c:pt idx="27">
                  <c:v>2020</c:v>
                </c:pt>
              </c:numCache>
            </c:numRef>
          </c:cat>
          <c:val>
            <c:numRef>
              <c:f>'Cash Flow Chart'!$C$3:$AE$3</c:f>
              <c:numCache>
                <c:formatCode>General</c:formatCode>
                <c:ptCount val="29"/>
                <c:pt idx="0">
                  <c:v>114.4</c:v>
                </c:pt>
                <c:pt idx="3">
                  <c:v>110.4</c:v>
                </c:pt>
                <c:pt idx="6">
                  <c:v>108</c:v>
                </c:pt>
                <c:pt idx="9">
                  <c:v>108.5</c:v>
                </c:pt>
                <c:pt idx="12">
                  <c:v>110.9</c:v>
                </c:pt>
                <c:pt idx="15">
                  <c:v>114.1</c:v>
                </c:pt>
                <c:pt idx="18">
                  <c:v>118</c:v>
                </c:pt>
                <c:pt idx="21">
                  <c:v>122.8</c:v>
                </c:pt>
                <c:pt idx="24">
                  <c:v>127.7</c:v>
                </c:pt>
                <c:pt idx="27">
                  <c:v>131.9</c:v>
                </c:pt>
              </c:numCache>
            </c:numRef>
          </c:val>
        </c:ser>
        <c:ser>
          <c:idx val="2"/>
          <c:order val="2"/>
          <c:tx>
            <c:strRef>
              <c:f>'Cash Flow Chart'!$A$4:$B$4</c:f>
              <c:strCache>
                <c:ptCount val="1"/>
                <c:pt idx="0">
                  <c:v>Outgo</c:v>
                </c:pt>
              </c:strCache>
            </c:strRef>
          </c:tx>
          <c:spPr>
            <a:solidFill>
              <a:srgbClr val="F4680B"/>
            </a:solidFill>
          </c:spPr>
          <c:cat>
            <c:numRef>
              <c:f>'Cash Flow Chart'!$D$1:$AE$1</c:f>
              <c:numCache>
                <c:formatCode>General</c:formatCode>
                <c:ptCount val="28"/>
                <c:pt idx="0">
                  <c:v>2011</c:v>
                </c:pt>
                <c:pt idx="3">
                  <c:v>2012</c:v>
                </c:pt>
                <c:pt idx="6">
                  <c:v>2013</c:v>
                </c:pt>
                <c:pt idx="9">
                  <c:v>2014</c:v>
                </c:pt>
                <c:pt idx="12">
                  <c:v>2015</c:v>
                </c:pt>
                <c:pt idx="15">
                  <c:v>2016</c:v>
                </c:pt>
                <c:pt idx="18">
                  <c:v>2017</c:v>
                </c:pt>
                <c:pt idx="21">
                  <c:v>2018</c:v>
                </c:pt>
                <c:pt idx="24">
                  <c:v>2019</c:v>
                </c:pt>
                <c:pt idx="27">
                  <c:v>2020</c:v>
                </c:pt>
              </c:numCache>
            </c:numRef>
          </c:cat>
          <c:val>
            <c:numRef>
              <c:f>'Cash Flow Chart'!$C$4:$AE$4</c:f>
              <c:numCache>
                <c:formatCode>General</c:formatCode>
                <c:ptCount val="29"/>
                <c:pt idx="1">
                  <c:v>736.1</c:v>
                </c:pt>
                <c:pt idx="4">
                  <c:v>788.7</c:v>
                </c:pt>
                <c:pt idx="7">
                  <c:v>832.3</c:v>
                </c:pt>
                <c:pt idx="10">
                  <c:v>880.5</c:v>
                </c:pt>
                <c:pt idx="13">
                  <c:v>933.2</c:v>
                </c:pt>
                <c:pt idx="16">
                  <c:v>988.4</c:v>
                </c:pt>
                <c:pt idx="19">
                  <c:v>1048.2</c:v>
                </c:pt>
                <c:pt idx="22">
                  <c:v>1114.5</c:v>
                </c:pt>
                <c:pt idx="25">
                  <c:v>1186.5</c:v>
                </c:pt>
                <c:pt idx="28" formatCode="#,##0.00">
                  <c:v>1266</c:v>
                </c:pt>
              </c:numCache>
            </c:numRef>
          </c:val>
        </c:ser>
        <c:gapWidth val="0"/>
        <c:overlap val="100"/>
        <c:axId val="71203072"/>
        <c:axId val="71204864"/>
      </c:barChart>
      <c:catAx>
        <c:axId val="71203072"/>
        <c:scaling>
          <c:orientation val="minMax"/>
        </c:scaling>
        <c:axPos val="b"/>
        <c:numFmt formatCode="General" sourceLinked="1"/>
        <c:tickLblPos val="nextTo"/>
        <c:txPr>
          <a:bodyPr/>
          <a:lstStyle/>
          <a:p>
            <a:pPr>
              <a:defRPr sz="1600"/>
            </a:pPr>
            <a:endParaRPr lang="en-US"/>
          </a:p>
        </c:txPr>
        <c:crossAx val="71204864"/>
        <c:crosses val="autoZero"/>
        <c:auto val="1"/>
        <c:lblAlgn val="ctr"/>
        <c:lblOffset val="100"/>
        <c:tickMarkSkip val="3"/>
      </c:catAx>
      <c:valAx>
        <c:axId val="71204864"/>
        <c:scaling>
          <c:orientation val="minMax"/>
        </c:scaling>
        <c:axPos val="l"/>
        <c:title>
          <c:tx>
            <c:rich>
              <a:bodyPr rot="-5400000" vert="horz"/>
              <a:lstStyle/>
              <a:p>
                <a:pPr>
                  <a:defRPr/>
                </a:pPr>
                <a:r>
                  <a:rPr lang="en-US" sz="1600" dirty="0" smtClean="0"/>
                  <a:t>Amount (in billons of current dollars)</a:t>
                </a:r>
                <a:endParaRPr lang="en-US" sz="1600" dirty="0"/>
              </a:p>
            </c:rich>
          </c:tx>
          <c:layout/>
        </c:title>
        <c:numFmt formatCode="&quot;$&quot;#,##0_);[Red]\(&quot;$&quot;#,##0\)" sourceLinked="0"/>
        <c:tickLblPos val="nextTo"/>
        <c:txPr>
          <a:bodyPr/>
          <a:lstStyle/>
          <a:p>
            <a:pPr>
              <a:defRPr sz="1600"/>
            </a:pPr>
            <a:endParaRPr lang="en-US"/>
          </a:p>
        </c:txPr>
        <c:crossAx val="71203072"/>
        <c:crosses val="autoZero"/>
        <c:crossBetween val="between"/>
      </c:valAx>
    </c:plotArea>
    <c:legend>
      <c:legendPos val="r"/>
      <c:layout>
        <c:manualLayout>
          <c:xMode val="edge"/>
          <c:yMode val="edge"/>
          <c:x val="0.14421714112659051"/>
          <c:y val="7.8528933883264596E-2"/>
          <c:w val="0.36409448818897638"/>
          <c:h val="0.21938528517268718"/>
        </c:manualLayout>
      </c:layout>
      <c:spPr>
        <a:ln>
          <a:noFill/>
        </a:ln>
      </c:spPr>
      <c:txPr>
        <a:bodyPr/>
        <a:lstStyle/>
        <a:p>
          <a:pPr>
            <a:defRPr sz="1800"/>
          </a:pPr>
          <a:endParaRPr lang="en-US"/>
        </a:p>
      </c:txPr>
    </c:legend>
    <c:plotVisOnly val="1"/>
  </c:chart>
  <c:externalData r:id="rId1"/>
</c:chartSpace>
</file>

<file path=ppt/charts/chart12.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autoTitleDeleted val="1"/>
    <c:plotArea>
      <c:layout/>
      <c:lineChart>
        <c:grouping val="standard"/>
        <c:ser>
          <c:idx val="1"/>
          <c:order val="0"/>
          <c:tx>
            <c:v>Beneficiaries</c:v>
          </c:tx>
          <c:spPr>
            <a:ln w="50800">
              <a:solidFill>
                <a:srgbClr val="005B4D"/>
              </a:solidFill>
            </a:ln>
          </c:spPr>
          <c:marker>
            <c:symbol val="none"/>
          </c:marker>
          <c:cat>
            <c:numRef>
              <c:f>Sheet1!$A$6:$A$86</c:f>
              <c:numCache>
                <c:formatCode>General</c:formatCode>
                <c:ptCount val="8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pt idx="41">
                  <c:v>2051</c:v>
                </c:pt>
                <c:pt idx="42">
                  <c:v>2052</c:v>
                </c:pt>
                <c:pt idx="43">
                  <c:v>2053</c:v>
                </c:pt>
                <c:pt idx="44">
                  <c:v>2054</c:v>
                </c:pt>
                <c:pt idx="45">
                  <c:v>2055</c:v>
                </c:pt>
                <c:pt idx="46">
                  <c:v>2056</c:v>
                </c:pt>
                <c:pt idx="47">
                  <c:v>2057</c:v>
                </c:pt>
                <c:pt idx="48">
                  <c:v>2058</c:v>
                </c:pt>
                <c:pt idx="49">
                  <c:v>2059</c:v>
                </c:pt>
                <c:pt idx="50">
                  <c:v>2060</c:v>
                </c:pt>
                <c:pt idx="51">
                  <c:v>2061</c:v>
                </c:pt>
                <c:pt idx="52">
                  <c:v>2062</c:v>
                </c:pt>
                <c:pt idx="53">
                  <c:v>2063</c:v>
                </c:pt>
                <c:pt idx="54">
                  <c:v>2064</c:v>
                </c:pt>
                <c:pt idx="55">
                  <c:v>2065</c:v>
                </c:pt>
                <c:pt idx="56">
                  <c:v>2066</c:v>
                </c:pt>
                <c:pt idx="57">
                  <c:v>2067</c:v>
                </c:pt>
                <c:pt idx="58">
                  <c:v>2068</c:v>
                </c:pt>
                <c:pt idx="59">
                  <c:v>2069</c:v>
                </c:pt>
                <c:pt idx="60">
                  <c:v>2070</c:v>
                </c:pt>
                <c:pt idx="61">
                  <c:v>2071</c:v>
                </c:pt>
                <c:pt idx="62">
                  <c:v>2072</c:v>
                </c:pt>
                <c:pt idx="63">
                  <c:v>2073</c:v>
                </c:pt>
                <c:pt idx="64">
                  <c:v>2074</c:v>
                </c:pt>
                <c:pt idx="65">
                  <c:v>2075</c:v>
                </c:pt>
                <c:pt idx="66">
                  <c:v>2076</c:v>
                </c:pt>
                <c:pt idx="67">
                  <c:v>2077</c:v>
                </c:pt>
                <c:pt idx="68">
                  <c:v>2078</c:v>
                </c:pt>
                <c:pt idx="69">
                  <c:v>2079</c:v>
                </c:pt>
                <c:pt idx="70">
                  <c:v>2080</c:v>
                </c:pt>
                <c:pt idx="71">
                  <c:v>2081</c:v>
                </c:pt>
                <c:pt idx="72">
                  <c:v>2082</c:v>
                </c:pt>
                <c:pt idx="73">
                  <c:v>2083</c:v>
                </c:pt>
                <c:pt idx="74">
                  <c:v>2084</c:v>
                </c:pt>
                <c:pt idx="75">
                  <c:v>2085</c:v>
                </c:pt>
                <c:pt idx="76">
                  <c:v>2086</c:v>
                </c:pt>
                <c:pt idx="77">
                  <c:v>2087</c:v>
                </c:pt>
                <c:pt idx="78">
                  <c:v>2088</c:v>
                </c:pt>
                <c:pt idx="79">
                  <c:v>2089</c:v>
                </c:pt>
                <c:pt idx="80">
                  <c:v>2090</c:v>
                </c:pt>
              </c:numCache>
            </c:numRef>
          </c:cat>
          <c:val>
            <c:numRef>
              <c:f>Sheet1!$F$6:$F$86</c:f>
              <c:numCache>
                <c:formatCode>0.00</c:formatCode>
                <c:ptCount val="81"/>
                <c:pt idx="0">
                  <c:v>16.941581083096175</c:v>
                </c:pt>
                <c:pt idx="1">
                  <c:v>17.260587129501626</c:v>
                </c:pt>
                <c:pt idx="2">
                  <c:v>17.600827171716233</c:v>
                </c:pt>
                <c:pt idx="3">
                  <c:v>17.95509676779756</c:v>
                </c:pt>
                <c:pt idx="4">
                  <c:v>18.312978412316184</c:v>
                </c:pt>
                <c:pt idx="5">
                  <c:v>18.677079527463157</c:v>
                </c:pt>
                <c:pt idx="6">
                  <c:v>19.040290188338741</c:v>
                </c:pt>
                <c:pt idx="7">
                  <c:v>19.393698267068316</c:v>
                </c:pt>
                <c:pt idx="8">
                  <c:v>19.737536700376634</c:v>
                </c:pt>
                <c:pt idx="9">
                  <c:v>20.082687885577815</c:v>
                </c:pt>
                <c:pt idx="10">
                  <c:v>20.430634287447209</c:v>
                </c:pt>
                <c:pt idx="11">
                  <c:v>20.77374462436336</c:v>
                </c:pt>
                <c:pt idx="12">
                  <c:v>21.035856802292731</c:v>
                </c:pt>
                <c:pt idx="13">
                  <c:v>21.376161933548513</c:v>
                </c:pt>
                <c:pt idx="14">
                  <c:v>21.712055443687891</c:v>
                </c:pt>
                <c:pt idx="15">
                  <c:v>22.029418524477126</c:v>
                </c:pt>
                <c:pt idx="16">
                  <c:v>22.327017778148736</c:v>
                </c:pt>
                <c:pt idx="17">
                  <c:v>22.609915835006792</c:v>
                </c:pt>
                <c:pt idx="18">
                  <c:v>22.869133499739419</c:v>
                </c:pt>
                <c:pt idx="19">
                  <c:v>23.094904033455496</c:v>
                </c:pt>
                <c:pt idx="20">
                  <c:v>23.290778145560921</c:v>
                </c:pt>
                <c:pt idx="21">
                  <c:v>23.459648726492347</c:v>
                </c:pt>
                <c:pt idx="22">
                  <c:v>23.606589799921945</c:v>
                </c:pt>
                <c:pt idx="23">
                  <c:v>23.730150928658933</c:v>
                </c:pt>
                <c:pt idx="24">
                  <c:v>23.825598195442648</c:v>
                </c:pt>
                <c:pt idx="25">
                  <c:v>23.893921525882707</c:v>
                </c:pt>
                <c:pt idx="26">
                  <c:v>23.944820884683892</c:v>
                </c:pt>
                <c:pt idx="27">
                  <c:v>23.981541867274998</c:v>
                </c:pt>
                <c:pt idx="28">
                  <c:v>24.000134409644417</c:v>
                </c:pt>
                <c:pt idx="29">
                  <c:v>24.002304254126294</c:v>
                </c:pt>
                <c:pt idx="30">
                  <c:v>23.994452149791947</c:v>
                </c:pt>
                <c:pt idx="31">
                  <c:v>23.983284354420579</c:v>
                </c:pt>
                <c:pt idx="32">
                  <c:v>23.97380399630984</c:v>
                </c:pt>
                <c:pt idx="33">
                  <c:v>23.967509207406277</c:v>
                </c:pt>
                <c:pt idx="34">
                  <c:v>23.964555728809653</c:v>
                </c:pt>
                <c:pt idx="35">
                  <c:v>23.965397007106052</c:v>
                </c:pt>
                <c:pt idx="36">
                  <c:v>23.969504396681703</c:v>
                </c:pt>
                <c:pt idx="37">
                  <c:v>23.976596598481049</c:v>
                </c:pt>
                <c:pt idx="38">
                  <c:v>23.98503601664088</c:v>
                </c:pt>
                <c:pt idx="39">
                  <c:v>23.994264866908587</c:v>
                </c:pt>
                <c:pt idx="40">
                  <c:v>24.00648209480185</c:v>
                </c:pt>
                <c:pt idx="41">
                  <c:v>24.025122338781678</c:v>
                </c:pt>
                <c:pt idx="42">
                  <c:v>24.052589375046924</c:v>
                </c:pt>
                <c:pt idx="43">
                  <c:v>24.085270999997586</c:v>
                </c:pt>
                <c:pt idx="44">
                  <c:v>24.120577678003329</c:v>
                </c:pt>
                <c:pt idx="45">
                  <c:v>24.157217431210213</c:v>
                </c:pt>
                <c:pt idx="46">
                  <c:v>24.194454094233773</c:v>
                </c:pt>
                <c:pt idx="47">
                  <c:v>24.23032284042727</c:v>
                </c:pt>
                <c:pt idx="48">
                  <c:v>24.261422313180507</c:v>
                </c:pt>
                <c:pt idx="49">
                  <c:v>24.287343750733417</c:v>
                </c:pt>
                <c:pt idx="50">
                  <c:v>24.31072424764869</c:v>
                </c:pt>
                <c:pt idx="51">
                  <c:v>24.333858077297826</c:v>
                </c:pt>
                <c:pt idx="52">
                  <c:v>24.35784679050693</c:v>
                </c:pt>
                <c:pt idx="53">
                  <c:v>24.382956372700324</c:v>
                </c:pt>
                <c:pt idx="54">
                  <c:v>24.408995648006751</c:v>
                </c:pt>
                <c:pt idx="55">
                  <c:v>24.43794261092231</c:v>
                </c:pt>
                <c:pt idx="56">
                  <c:v>24.471794592212486</c:v>
                </c:pt>
                <c:pt idx="57">
                  <c:v>24.509859339635653</c:v>
                </c:pt>
                <c:pt idx="58">
                  <c:v>24.551567992870098</c:v>
                </c:pt>
                <c:pt idx="59">
                  <c:v>24.597597119949103</c:v>
                </c:pt>
                <c:pt idx="60">
                  <c:v>24.645712310591261</c:v>
                </c:pt>
                <c:pt idx="61">
                  <c:v>24.690390621704957</c:v>
                </c:pt>
                <c:pt idx="62">
                  <c:v>24.729191618751287</c:v>
                </c:pt>
                <c:pt idx="63">
                  <c:v>24.768464540426841</c:v>
                </c:pt>
                <c:pt idx="64">
                  <c:v>24.811381291214158</c:v>
                </c:pt>
                <c:pt idx="65">
                  <c:v>24.853206348375721</c:v>
                </c:pt>
                <c:pt idx="66">
                  <c:v>24.893087713661764</c:v>
                </c:pt>
                <c:pt idx="67">
                  <c:v>24.934456949076342</c:v>
                </c:pt>
                <c:pt idx="68">
                  <c:v>24.980093913687199</c:v>
                </c:pt>
                <c:pt idx="69">
                  <c:v>25.029623709252668</c:v>
                </c:pt>
                <c:pt idx="70">
                  <c:v>25.081877321635464</c:v>
                </c:pt>
                <c:pt idx="71">
                  <c:v>25.136714185557373</c:v>
                </c:pt>
                <c:pt idx="72">
                  <c:v>25.194101842645285</c:v>
                </c:pt>
                <c:pt idx="73">
                  <c:v>25.252848695256503</c:v>
                </c:pt>
                <c:pt idx="74">
                  <c:v>25.312361021372293</c:v>
                </c:pt>
                <c:pt idx="75">
                  <c:v>25.372523214155134</c:v>
                </c:pt>
                <c:pt idx="76">
                  <c:v>25.433273490173722</c:v>
                </c:pt>
                <c:pt idx="77">
                  <c:v>25.494501852051332</c:v>
                </c:pt>
                <c:pt idx="78">
                  <c:v>25.555376756698777</c:v>
                </c:pt>
                <c:pt idx="79">
                  <c:v>25.615386037758327</c:v>
                </c:pt>
                <c:pt idx="80">
                  <c:v>25.675106089561261</c:v>
                </c:pt>
              </c:numCache>
            </c:numRef>
          </c:val>
        </c:ser>
        <c:ser>
          <c:idx val="0"/>
          <c:order val="1"/>
          <c:tx>
            <c:v>Age 65+</c:v>
          </c:tx>
          <c:spPr>
            <a:ln w="50800">
              <a:solidFill>
                <a:srgbClr val="F4680B"/>
              </a:solidFill>
            </a:ln>
          </c:spPr>
          <c:marker>
            <c:symbol val="none"/>
          </c:marker>
          <c:cat>
            <c:numRef>
              <c:f>Sheet1!$A$6:$A$86</c:f>
              <c:numCache>
                <c:formatCode>General</c:formatCode>
                <c:ptCount val="8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pt idx="41">
                  <c:v>2051</c:v>
                </c:pt>
                <c:pt idx="42">
                  <c:v>2052</c:v>
                </c:pt>
                <c:pt idx="43">
                  <c:v>2053</c:v>
                </c:pt>
                <c:pt idx="44">
                  <c:v>2054</c:v>
                </c:pt>
                <c:pt idx="45">
                  <c:v>2055</c:v>
                </c:pt>
                <c:pt idx="46">
                  <c:v>2056</c:v>
                </c:pt>
                <c:pt idx="47">
                  <c:v>2057</c:v>
                </c:pt>
                <c:pt idx="48">
                  <c:v>2058</c:v>
                </c:pt>
                <c:pt idx="49">
                  <c:v>2059</c:v>
                </c:pt>
                <c:pt idx="50">
                  <c:v>2060</c:v>
                </c:pt>
                <c:pt idx="51">
                  <c:v>2061</c:v>
                </c:pt>
                <c:pt idx="52">
                  <c:v>2062</c:v>
                </c:pt>
                <c:pt idx="53">
                  <c:v>2063</c:v>
                </c:pt>
                <c:pt idx="54">
                  <c:v>2064</c:v>
                </c:pt>
                <c:pt idx="55">
                  <c:v>2065</c:v>
                </c:pt>
                <c:pt idx="56">
                  <c:v>2066</c:v>
                </c:pt>
                <c:pt idx="57">
                  <c:v>2067</c:v>
                </c:pt>
                <c:pt idx="58">
                  <c:v>2068</c:v>
                </c:pt>
                <c:pt idx="59">
                  <c:v>2069</c:v>
                </c:pt>
                <c:pt idx="60">
                  <c:v>2070</c:v>
                </c:pt>
                <c:pt idx="61">
                  <c:v>2071</c:v>
                </c:pt>
                <c:pt idx="62">
                  <c:v>2072</c:v>
                </c:pt>
                <c:pt idx="63">
                  <c:v>2073</c:v>
                </c:pt>
                <c:pt idx="64">
                  <c:v>2074</c:v>
                </c:pt>
                <c:pt idx="65">
                  <c:v>2075</c:v>
                </c:pt>
                <c:pt idx="66">
                  <c:v>2076</c:v>
                </c:pt>
                <c:pt idx="67">
                  <c:v>2077</c:v>
                </c:pt>
                <c:pt idx="68">
                  <c:v>2078</c:v>
                </c:pt>
                <c:pt idx="69">
                  <c:v>2079</c:v>
                </c:pt>
                <c:pt idx="70">
                  <c:v>2080</c:v>
                </c:pt>
                <c:pt idx="71">
                  <c:v>2081</c:v>
                </c:pt>
                <c:pt idx="72">
                  <c:v>2082</c:v>
                </c:pt>
                <c:pt idx="73">
                  <c:v>2083</c:v>
                </c:pt>
                <c:pt idx="74">
                  <c:v>2084</c:v>
                </c:pt>
                <c:pt idx="75">
                  <c:v>2085</c:v>
                </c:pt>
                <c:pt idx="76">
                  <c:v>2086</c:v>
                </c:pt>
                <c:pt idx="77">
                  <c:v>2087</c:v>
                </c:pt>
                <c:pt idx="78">
                  <c:v>2088</c:v>
                </c:pt>
                <c:pt idx="79">
                  <c:v>2089</c:v>
                </c:pt>
                <c:pt idx="80">
                  <c:v>2090</c:v>
                </c:pt>
              </c:numCache>
            </c:numRef>
          </c:cat>
          <c:val>
            <c:numRef>
              <c:f>Sheet1!$D$6:$D$86</c:f>
              <c:numCache>
                <c:formatCode>0.00</c:formatCode>
                <c:ptCount val="81"/>
                <c:pt idx="0">
                  <c:v>13.025200752564334</c:v>
                </c:pt>
                <c:pt idx="1">
                  <c:v>13.228834400259457</c:v>
                </c:pt>
                <c:pt idx="2">
                  <c:v>13.541500716902979</c:v>
                </c:pt>
                <c:pt idx="3">
                  <c:v>13.877434685221971</c:v>
                </c:pt>
                <c:pt idx="4">
                  <c:v>14.188342404993298</c:v>
                </c:pt>
                <c:pt idx="5">
                  <c:v>14.497320667397393</c:v>
                </c:pt>
                <c:pt idx="6">
                  <c:v>14.810891719553009</c:v>
                </c:pt>
                <c:pt idx="7">
                  <c:v>15.137500785248692</c:v>
                </c:pt>
                <c:pt idx="8">
                  <c:v>15.482072422076568</c:v>
                </c:pt>
                <c:pt idx="9">
                  <c:v>15.846551044772609</c:v>
                </c:pt>
                <c:pt idx="10">
                  <c:v>16.224310075349322</c:v>
                </c:pt>
                <c:pt idx="11">
                  <c:v>16.608295037495697</c:v>
                </c:pt>
                <c:pt idx="12">
                  <c:v>17.000926613900344</c:v>
                </c:pt>
                <c:pt idx="13">
                  <c:v>17.391007360098374</c:v>
                </c:pt>
                <c:pt idx="14">
                  <c:v>17.774627282971206</c:v>
                </c:pt>
                <c:pt idx="15">
                  <c:v>18.153662460550141</c:v>
                </c:pt>
                <c:pt idx="16">
                  <c:v>18.515148985894328</c:v>
                </c:pt>
                <c:pt idx="17">
                  <c:v>18.850527723070378</c:v>
                </c:pt>
                <c:pt idx="18">
                  <c:v>19.163397975697389</c:v>
                </c:pt>
                <c:pt idx="19">
                  <c:v>19.44967375461443</c:v>
                </c:pt>
                <c:pt idx="20">
                  <c:v>19.68896912155159</c:v>
                </c:pt>
                <c:pt idx="21">
                  <c:v>19.868655656762044</c:v>
                </c:pt>
                <c:pt idx="22">
                  <c:v>20.004597037583444</c:v>
                </c:pt>
                <c:pt idx="23">
                  <c:v>20.121253018706025</c:v>
                </c:pt>
                <c:pt idx="24">
                  <c:v>20.24131200194401</c:v>
                </c:pt>
                <c:pt idx="25">
                  <c:v>20.369966669905999</c:v>
                </c:pt>
                <c:pt idx="26">
                  <c:v>20.479016576721513</c:v>
                </c:pt>
                <c:pt idx="27">
                  <c:v>20.53415300191493</c:v>
                </c:pt>
                <c:pt idx="28">
                  <c:v>20.53520886483301</c:v>
                </c:pt>
                <c:pt idx="29">
                  <c:v>20.509147580275982</c:v>
                </c:pt>
                <c:pt idx="30">
                  <c:v>20.474075059751993</c:v>
                </c:pt>
                <c:pt idx="31">
                  <c:v>20.4323556225585</c:v>
                </c:pt>
                <c:pt idx="32">
                  <c:v>20.39491692095579</c:v>
                </c:pt>
                <c:pt idx="33">
                  <c:v>20.36880076686343</c:v>
                </c:pt>
                <c:pt idx="34">
                  <c:v>20.361372875440338</c:v>
                </c:pt>
                <c:pt idx="35">
                  <c:v>20.376623733693926</c:v>
                </c:pt>
                <c:pt idx="36">
                  <c:v>20.400901730306988</c:v>
                </c:pt>
                <c:pt idx="37">
                  <c:v>20.424966931053103</c:v>
                </c:pt>
                <c:pt idx="38">
                  <c:v>20.444529934131815</c:v>
                </c:pt>
                <c:pt idx="39">
                  <c:v>20.461854981660331</c:v>
                </c:pt>
                <c:pt idx="40">
                  <c:v>20.485570495225183</c:v>
                </c:pt>
                <c:pt idx="41">
                  <c:v>20.5151977495991</c:v>
                </c:pt>
                <c:pt idx="42">
                  <c:v>20.548326844855517</c:v>
                </c:pt>
                <c:pt idx="43">
                  <c:v>20.592768027475032</c:v>
                </c:pt>
                <c:pt idx="44">
                  <c:v>20.658831438552696</c:v>
                </c:pt>
                <c:pt idx="45">
                  <c:v>20.744736791785357</c:v>
                </c:pt>
                <c:pt idx="46">
                  <c:v>20.833075564988569</c:v>
                </c:pt>
                <c:pt idx="47">
                  <c:v>20.912622279068643</c:v>
                </c:pt>
                <c:pt idx="48">
                  <c:v>20.981500780428448</c:v>
                </c:pt>
                <c:pt idx="49">
                  <c:v>21.041254969700677</c:v>
                </c:pt>
                <c:pt idx="50">
                  <c:v>21.095038522816999</c:v>
                </c:pt>
                <c:pt idx="51">
                  <c:v>21.142608667344106</c:v>
                </c:pt>
                <c:pt idx="52">
                  <c:v>21.186542672116488</c:v>
                </c:pt>
                <c:pt idx="53">
                  <c:v>21.23242859709827</c:v>
                </c:pt>
                <c:pt idx="54">
                  <c:v>21.285328417277729</c:v>
                </c:pt>
                <c:pt idx="55">
                  <c:v>21.347111945901894</c:v>
                </c:pt>
                <c:pt idx="56">
                  <c:v>21.408986931445163</c:v>
                </c:pt>
                <c:pt idx="57">
                  <c:v>21.465798119252675</c:v>
                </c:pt>
                <c:pt idx="58">
                  <c:v>21.524286222278239</c:v>
                </c:pt>
                <c:pt idx="59">
                  <c:v>21.588060423718751</c:v>
                </c:pt>
                <c:pt idx="60">
                  <c:v>21.653974377557518</c:v>
                </c:pt>
                <c:pt idx="61">
                  <c:v>21.726931076812431</c:v>
                </c:pt>
                <c:pt idx="62">
                  <c:v>21.807643182611692</c:v>
                </c:pt>
                <c:pt idx="63">
                  <c:v>21.882245794964064</c:v>
                </c:pt>
                <c:pt idx="64">
                  <c:v>21.933645635543737</c:v>
                </c:pt>
                <c:pt idx="65">
                  <c:v>21.960286675518972</c:v>
                </c:pt>
                <c:pt idx="66">
                  <c:v>21.992671352717188</c:v>
                </c:pt>
                <c:pt idx="67">
                  <c:v>22.043646376598577</c:v>
                </c:pt>
                <c:pt idx="68">
                  <c:v>22.099844624926288</c:v>
                </c:pt>
                <c:pt idx="69">
                  <c:v>22.159391626507713</c:v>
                </c:pt>
                <c:pt idx="70">
                  <c:v>22.222411876532178</c:v>
                </c:pt>
                <c:pt idx="71">
                  <c:v>22.287492829675582</c:v>
                </c:pt>
                <c:pt idx="72">
                  <c:v>22.353550953055915</c:v>
                </c:pt>
                <c:pt idx="73">
                  <c:v>22.41984785892295</c:v>
                </c:pt>
                <c:pt idx="74">
                  <c:v>22.486846852894526</c:v>
                </c:pt>
                <c:pt idx="75">
                  <c:v>22.554235995780196</c:v>
                </c:pt>
                <c:pt idx="76">
                  <c:v>22.621754479395729</c:v>
                </c:pt>
                <c:pt idx="77">
                  <c:v>22.688871947429917</c:v>
                </c:pt>
                <c:pt idx="78">
                  <c:v>22.755180353031466</c:v>
                </c:pt>
                <c:pt idx="79">
                  <c:v>22.820595528910466</c:v>
                </c:pt>
                <c:pt idx="80">
                  <c:v>22.884858554071915</c:v>
                </c:pt>
              </c:numCache>
            </c:numRef>
          </c:val>
        </c:ser>
        <c:marker val="1"/>
        <c:axId val="71153920"/>
        <c:axId val="71155712"/>
      </c:lineChart>
      <c:catAx>
        <c:axId val="71153920"/>
        <c:scaling>
          <c:orientation val="minMax"/>
        </c:scaling>
        <c:axPos val="b"/>
        <c:numFmt formatCode="General" sourceLinked="1"/>
        <c:majorTickMark val="none"/>
        <c:tickLblPos val="nextTo"/>
        <c:txPr>
          <a:bodyPr rot="-2700000"/>
          <a:lstStyle/>
          <a:p>
            <a:pPr>
              <a:defRPr sz="1600" baseline="0">
                <a:latin typeface="+mn-lt"/>
              </a:defRPr>
            </a:pPr>
            <a:endParaRPr lang="en-US"/>
          </a:p>
        </c:txPr>
        <c:crossAx val="71155712"/>
        <c:crosses val="autoZero"/>
        <c:auto val="1"/>
        <c:lblAlgn val="ctr"/>
        <c:lblOffset val="100"/>
        <c:tickLblSkip val="5"/>
      </c:catAx>
      <c:valAx>
        <c:axId val="71155712"/>
        <c:scaling>
          <c:orientation val="minMax"/>
          <c:max val="50"/>
          <c:min val="0"/>
        </c:scaling>
        <c:axPos val="l"/>
        <c:majorGridlines/>
        <c:title>
          <c:tx>
            <c:rich>
              <a:bodyPr/>
              <a:lstStyle/>
              <a:p>
                <a:pPr>
                  <a:defRPr sz="1600"/>
                </a:pPr>
                <a:r>
                  <a:rPr lang="en-US" sz="1800" dirty="0">
                    <a:latin typeface="Franklin Gothic Book" pitchFamily="34" charset="0"/>
                  </a:rPr>
                  <a:t>Percent of the Population</a:t>
                </a:r>
              </a:p>
              <a:p>
                <a:pPr>
                  <a:defRPr sz="1600"/>
                </a:pPr>
                <a:endParaRPr lang="en-US" sz="1600" dirty="0"/>
              </a:p>
            </c:rich>
          </c:tx>
          <c:layout/>
        </c:title>
        <c:numFmt formatCode="#,##0" sourceLinked="0"/>
        <c:majorTickMark val="none"/>
        <c:tickLblPos val="nextTo"/>
        <c:txPr>
          <a:bodyPr/>
          <a:lstStyle/>
          <a:p>
            <a:pPr>
              <a:defRPr sz="1600"/>
            </a:pPr>
            <a:endParaRPr lang="en-US"/>
          </a:p>
        </c:txPr>
        <c:crossAx val="71153920"/>
        <c:crosses val="autoZero"/>
        <c:crossBetween val="midCat"/>
      </c:valAx>
    </c:plotArea>
    <c:plotVisOnly val="1"/>
    <c:dispBlanksAs val="gap"/>
  </c:chart>
  <c:externalData r:id="rId2"/>
  <c:userShapes r:id="rId3"/>
</c:chartSpace>
</file>

<file path=ppt/charts/chart13.xml><?xml version="1.0" encoding="utf-8"?>
<c:chartSpace xmlns:c="http://schemas.openxmlformats.org/drawingml/2006/chart" xmlns:a="http://schemas.openxmlformats.org/drawingml/2006/main" xmlns:r="http://schemas.openxmlformats.org/officeDocument/2006/relationships">
  <c:lang val="en-US"/>
  <c:style val="1"/>
  <c:chart>
    <c:autoTitleDeleted val="1"/>
    <c:plotArea>
      <c:layout>
        <c:manualLayout>
          <c:layoutTarget val="inner"/>
          <c:xMode val="edge"/>
          <c:yMode val="edge"/>
          <c:x val="0.14515862701628315"/>
          <c:y val="0.21952411011755954"/>
          <c:w val="0.73886068853043863"/>
          <c:h val="0.64684046246070237"/>
        </c:manualLayout>
      </c:layout>
      <c:lineChart>
        <c:grouping val="standard"/>
        <c:ser>
          <c:idx val="0"/>
          <c:order val="0"/>
          <c:tx>
            <c:strRef>
              <c:f>Sheet1!$B$5</c:f>
              <c:strCache>
                <c:ptCount val="1"/>
                <c:pt idx="0">
                  <c:v>Social Security outgo as % of GDP</c:v>
                </c:pt>
              </c:strCache>
            </c:strRef>
          </c:tx>
          <c:spPr>
            <a:ln w="50800">
              <a:solidFill>
                <a:srgbClr val="F4680B"/>
              </a:solidFill>
            </a:ln>
          </c:spPr>
          <c:marker>
            <c:symbol val="none"/>
          </c:marker>
          <c:cat>
            <c:numRef>
              <c:f>Sheet1!$A$6:$A$86</c:f>
              <c:numCache>
                <c:formatCode>General</c:formatCode>
                <c:ptCount val="8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pt idx="41">
                  <c:v>2051</c:v>
                </c:pt>
                <c:pt idx="42">
                  <c:v>2052</c:v>
                </c:pt>
                <c:pt idx="43">
                  <c:v>2053</c:v>
                </c:pt>
                <c:pt idx="44">
                  <c:v>2054</c:v>
                </c:pt>
                <c:pt idx="45">
                  <c:v>2055</c:v>
                </c:pt>
                <c:pt idx="46">
                  <c:v>2056</c:v>
                </c:pt>
                <c:pt idx="47">
                  <c:v>2057</c:v>
                </c:pt>
                <c:pt idx="48">
                  <c:v>2058</c:v>
                </c:pt>
                <c:pt idx="49">
                  <c:v>2059</c:v>
                </c:pt>
                <c:pt idx="50">
                  <c:v>2060</c:v>
                </c:pt>
                <c:pt idx="51">
                  <c:v>2061</c:v>
                </c:pt>
                <c:pt idx="52">
                  <c:v>2062</c:v>
                </c:pt>
                <c:pt idx="53">
                  <c:v>2063</c:v>
                </c:pt>
                <c:pt idx="54">
                  <c:v>2064</c:v>
                </c:pt>
                <c:pt idx="55">
                  <c:v>2065</c:v>
                </c:pt>
                <c:pt idx="56">
                  <c:v>2066</c:v>
                </c:pt>
                <c:pt idx="57">
                  <c:v>2067</c:v>
                </c:pt>
                <c:pt idx="58">
                  <c:v>2068</c:v>
                </c:pt>
                <c:pt idx="59">
                  <c:v>2069</c:v>
                </c:pt>
                <c:pt idx="60">
                  <c:v>2070</c:v>
                </c:pt>
                <c:pt idx="61">
                  <c:v>2071</c:v>
                </c:pt>
                <c:pt idx="62">
                  <c:v>2072</c:v>
                </c:pt>
                <c:pt idx="63">
                  <c:v>2073</c:v>
                </c:pt>
                <c:pt idx="64">
                  <c:v>2074</c:v>
                </c:pt>
                <c:pt idx="65">
                  <c:v>2075</c:v>
                </c:pt>
                <c:pt idx="66">
                  <c:v>2076</c:v>
                </c:pt>
                <c:pt idx="67">
                  <c:v>2077</c:v>
                </c:pt>
                <c:pt idx="68">
                  <c:v>2078</c:v>
                </c:pt>
                <c:pt idx="69">
                  <c:v>2079</c:v>
                </c:pt>
                <c:pt idx="70">
                  <c:v>2080</c:v>
                </c:pt>
                <c:pt idx="71">
                  <c:v>2081</c:v>
                </c:pt>
                <c:pt idx="72">
                  <c:v>2082</c:v>
                </c:pt>
                <c:pt idx="73">
                  <c:v>2083</c:v>
                </c:pt>
                <c:pt idx="74">
                  <c:v>2084</c:v>
                </c:pt>
                <c:pt idx="75">
                  <c:v>2085</c:v>
                </c:pt>
                <c:pt idx="76">
                  <c:v>2086</c:v>
                </c:pt>
                <c:pt idx="77">
                  <c:v>2087</c:v>
                </c:pt>
                <c:pt idx="78">
                  <c:v>2088</c:v>
                </c:pt>
                <c:pt idx="79">
                  <c:v>2089</c:v>
                </c:pt>
                <c:pt idx="80">
                  <c:v>2090</c:v>
                </c:pt>
              </c:numCache>
            </c:numRef>
          </c:cat>
          <c:val>
            <c:numRef>
              <c:f>Sheet1!$B$6:$B$86</c:f>
              <c:numCache>
                <c:formatCode>General</c:formatCode>
                <c:ptCount val="81"/>
                <c:pt idx="1">
                  <c:v>4.9000000000000004</c:v>
                </c:pt>
                <c:pt idx="2">
                  <c:v>5.01</c:v>
                </c:pt>
                <c:pt idx="3">
                  <c:v>5.0599999999999996</c:v>
                </c:pt>
                <c:pt idx="4">
                  <c:v>5.09</c:v>
                </c:pt>
                <c:pt idx="5">
                  <c:v>5.0999999999999996</c:v>
                </c:pt>
                <c:pt idx="6">
                  <c:v>5.1099999999999985</c:v>
                </c:pt>
                <c:pt idx="7">
                  <c:v>5.14</c:v>
                </c:pt>
                <c:pt idx="8">
                  <c:v>5.1899999999999995</c:v>
                </c:pt>
                <c:pt idx="9">
                  <c:v>5.28</c:v>
                </c:pt>
                <c:pt idx="10">
                  <c:v>5.38</c:v>
                </c:pt>
                <c:pt idx="11">
                  <c:v>5.49</c:v>
                </c:pt>
                <c:pt idx="12">
                  <c:v>5.59</c:v>
                </c:pt>
                <c:pt idx="13">
                  <c:v>5.7</c:v>
                </c:pt>
                <c:pt idx="14">
                  <c:v>5.8</c:v>
                </c:pt>
                <c:pt idx="15">
                  <c:v>5.89</c:v>
                </c:pt>
                <c:pt idx="16">
                  <c:v>5.98</c:v>
                </c:pt>
                <c:pt idx="17">
                  <c:v>6.06</c:v>
                </c:pt>
                <c:pt idx="18">
                  <c:v>6.13</c:v>
                </c:pt>
                <c:pt idx="19">
                  <c:v>6.2</c:v>
                </c:pt>
                <c:pt idx="20">
                  <c:v>6.25</c:v>
                </c:pt>
                <c:pt idx="21">
                  <c:v>6.29</c:v>
                </c:pt>
                <c:pt idx="22">
                  <c:v>6.3199999999999985</c:v>
                </c:pt>
                <c:pt idx="23">
                  <c:v>6.34</c:v>
                </c:pt>
                <c:pt idx="24">
                  <c:v>6.3599999999999985</c:v>
                </c:pt>
                <c:pt idx="25">
                  <c:v>6.3599999999999985</c:v>
                </c:pt>
                <c:pt idx="26">
                  <c:v>6.3599999999999985</c:v>
                </c:pt>
                <c:pt idx="27">
                  <c:v>6.35</c:v>
                </c:pt>
                <c:pt idx="28">
                  <c:v>6.34</c:v>
                </c:pt>
                <c:pt idx="29">
                  <c:v>6.33</c:v>
                </c:pt>
                <c:pt idx="30">
                  <c:v>6.31</c:v>
                </c:pt>
                <c:pt idx="31">
                  <c:v>6.28</c:v>
                </c:pt>
                <c:pt idx="32">
                  <c:v>6.26</c:v>
                </c:pt>
                <c:pt idx="33">
                  <c:v>6.24</c:v>
                </c:pt>
                <c:pt idx="34">
                  <c:v>6.22</c:v>
                </c:pt>
                <c:pt idx="35">
                  <c:v>6.21</c:v>
                </c:pt>
                <c:pt idx="36">
                  <c:v>6.1899999999999995</c:v>
                </c:pt>
                <c:pt idx="37">
                  <c:v>6.17</c:v>
                </c:pt>
                <c:pt idx="38">
                  <c:v>6.1499999999999995</c:v>
                </c:pt>
                <c:pt idx="39">
                  <c:v>6.14</c:v>
                </c:pt>
                <c:pt idx="40">
                  <c:v>6.1199999999999974</c:v>
                </c:pt>
                <c:pt idx="41">
                  <c:v>6.1099999999999985</c:v>
                </c:pt>
                <c:pt idx="42">
                  <c:v>6.1</c:v>
                </c:pt>
                <c:pt idx="43">
                  <c:v>6.09</c:v>
                </c:pt>
                <c:pt idx="44">
                  <c:v>6.09</c:v>
                </c:pt>
                <c:pt idx="45">
                  <c:v>6.08</c:v>
                </c:pt>
                <c:pt idx="46">
                  <c:v>6.08</c:v>
                </c:pt>
                <c:pt idx="47">
                  <c:v>6.08</c:v>
                </c:pt>
                <c:pt idx="48">
                  <c:v>6.07</c:v>
                </c:pt>
                <c:pt idx="49">
                  <c:v>6.07</c:v>
                </c:pt>
                <c:pt idx="50">
                  <c:v>6.06</c:v>
                </c:pt>
                <c:pt idx="51">
                  <c:v>6.06</c:v>
                </c:pt>
                <c:pt idx="52">
                  <c:v>6.05</c:v>
                </c:pt>
                <c:pt idx="53">
                  <c:v>6.05</c:v>
                </c:pt>
                <c:pt idx="54">
                  <c:v>6.04</c:v>
                </c:pt>
                <c:pt idx="55">
                  <c:v>6.04</c:v>
                </c:pt>
                <c:pt idx="56">
                  <c:v>6.03</c:v>
                </c:pt>
                <c:pt idx="57">
                  <c:v>6.03</c:v>
                </c:pt>
                <c:pt idx="58">
                  <c:v>6.03</c:v>
                </c:pt>
                <c:pt idx="59">
                  <c:v>6.03</c:v>
                </c:pt>
                <c:pt idx="60">
                  <c:v>6.04</c:v>
                </c:pt>
                <c:pt idx="61">
                  <c:v>6.04</c:v>
                </c:pt>
                <c:pt idx="62">
                  <c:v>6.04</c:v>
                </c:pt>
                <c:pt idx="63">
                  <c:v>6.04</c:v>
                </c:pt>
                <c:pt idx="64">
                  <c:v>6.04</c:v>
                </c:pt>
                <c:pt idx="65">
                  <c:v>6.04</c:v>
                </c:pt>
                <c:pt idx="66">
                  <c:v>6.04</c:v>
                </c:pt>
                <c:pt idx="67">
                  <c:v>6.05</c:v>
                </c:pt>
                <c:pt idx="68">
                  <c:v>6.05</c:v>
                </c:pt>
                <c:pt idx="69">
                  <c:v>6.05</c:v>
                </c:pt>
                <c:pt idx="70">
                  <c:v>6.06</c:v>
                </c:pt>
                <c:pt idx="71">
                  <c:v>6.06</c:v>
                </c:pt>
                <c:pt idx="72">
                  <c:v>6.07</c:v>
                </c:pt>
                <c:pt idx="73">
                  <c:v>6.08</c:v>
                </c:pt>
                <c:pt idx="74">
                  <c:v>6.08</c:v>
                </c:pt>
                <c:pt idx="75">
                  <c:v>6.09</c:v>
                </c:pt>
                <c:pt idx="76">
                  <c:v>6.1</c:v>
                </c:pt>
                <c:pt idx="77">
                  <c:v>6.1099999999999985</c:v>
                </c:pt>
                <c:pt idx="78">
                  <c:v>6.1199999999999974</c:v>
                </c:pt>
                <c:pt idx="79">
                  <c:v>6.1199999999999974</c:v>
                </c:pt>
                <c:pt idx="80">
                  <c:v>6.13</c:v>
                </c:pt>
              </c:numCache>
            </c:numRef>
          </c:val>
        </c:ser>
        <c:marker val="1"/>
        <c:axId val="71356800"/>
        <c:axId val="71358336"/>
      </c:lineChart>
      <c:catAx>
        <c:axId val="71356800"/>
        <c:scaling>
          <c:orientation val="minMax"/>
        </c:scaling>
        <c:axPos val="b"/>
        <c:numFmt formatCode="General" sourceLinked="1"/>
        <c:tickLblPos val="nextTo"/>
        <c:txPr>
          <a:bodyPr rot="0" vert="horz"/>
          <a:lstStyle/>
          <a:p>
            <a:pPr>
              <a:defRPr sz="1600"/>
            </a:pPr>
            <a:endParaRPr lang="en-US"/>
          </a:p>
        </c:txPr>
        <c:crossAx val="71358336"/>
        <c:crosses val="autoZero"/>
        <c:auto val="1"/>
        <c:lblAlgn val="ctr"/>
        <c:lblOffset val="100"/>
        <c:tickLblSkip val="10"/>
      </c:catAx>
      <c:valAx>
        <c:axId val="71358336"/>
        <c:scaling>
          <c:orientation val="minMax"/>
          <c:max val="50"/>
          <c:min val="0"/>
        </c:scaling>
        <c:axPos val="l"/>
        <c:majorGridlines/>
        <c:title>
          <c:tx>
            <c:rich>
              <a:bodyPr rot="-5400000" vert="horz"/>
              <a:lstStyle/>
              <a:p>
                <a:pPr>
                  <a:defRPr sz="1200" baseline="0"/>
                </a:pPr>
                <a:r>
                  <a:rPr lang="en-US" sz="1600" baseline="0" dirty="0"/>
                  <a:t>Percent of GDP</a:t>
                </a:r>
              </a:p>
            </c:rich>
          </c:tx>
          <c:layout>
            <c:manualLayout>
              <c:xMode val="edge"/>
              <c:yMode val="edge"/>
              <c:x val="4.4197691308004411E-2"/>
              <c:y val="0.36335383210158811"/>
            </c:manualLayout>
          </c:layout>
        </c:title>
        <c:numFmt formatCode="#,##0" sourceLinked="0"/>
        <c:tickLblPos val="nextTo"/>
        <c:txPr>
          <a:bodyPr/>
          <a:lstStyle/>
          <a:p>
            <a:pPr>
              <a:defRPr sz="1600"/>
            </a:pPr>
            <a:endParaRPr lang="en-US"/>
          </a:p>
        </c:txPr>
        <c:crossAx val="71356800"/>
        <c:crossesAt val="1"/>
        <c:crossBetween val="midCat"/>
      </c:valAx>
    </c:plotArea>
    <c:plotVisOnly val="1"/>
  </c:chart>
  <c:externalData r:id="rId1"/>
  <c:userShapes r:id="rId2"/>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en-US"/>
  <c:style val="1"/>
  <c:chart>
    <c:autoTitleDeleted val="1"/>
    <c:plotArea>
      <c:layout>
        <c:manualLayout>
          <c:layoutTarget val="inner"/>
          <c:xMode val="edge"/>
          <c:yMode val="edge"/>
          <c:x val="0.10654848772175728"/>
          <c:y val="0.1521792782438135"/>
          <c:w val="0.80659713347350304"/>
          <c:h val="0.71418523664934586"/>
        </c:manualLayout>
      </c:layout>
      <c:lineChart>
        <c:grouping val="standard"/>
        <c:ser>
          <c:idx val="1"/>
          <c:order val="0"/>
          <c:tx>
            <c:strRef>
              <c:f>Sheet1!$D$5</c:f>
              <c:strCache>
                <c:ptCount val="1"/>
                <c:pt idx="0">
                  <c:v>Taxable payroll as % of GDP</c:v>
                </c:pt>
              </c:strCache>
            </c:strRef>
          </c:tx>
          <c:spPr>
            <a:ln w="50800">
              <a:solidFill>
                <a:srgbClr val="005B4D"/>
              </a:solidFill>
            </a:ln>
          </c:spPr>
          <c:marker>
            <c:symbol val="none"/>
          </c:marker>
          <c:cat>
            <c:numRef>
              <c:f>Sheet1!$A$6:$A$86</c:f>
              <c:numCache>
                <c:formatCode>General</c:formatCode>
                <c:ptCount val="8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pt idx="41">
                  <c:v>2051</c:v>
                </c:pt>
                <c:pt idx="42">
                  <c:v>2052</c:v>
                </c:pt>
                <c:pt idx="43">
                  <c:v>2053</c:v>
                </c:pt>
                <c:pt idx="44">
                  <c:v>2054</c:v>
                </c:pt>
                <c:pt idx="45">
                  <c:v>2055</c:v>
                </c:pt>
                <c:pt idx="46">
                  <c:v>2056</c:v>
                </c:pt>
                <c:pt idx="47">
                  <c:v>2057</c:v>
                </c:pt>
                <c:pt idx="48">
                  <c:v>2058</c:v>
                </c:pt>
                <c:pt idx="49">
                  <c:v>2059</c:v>
                </c:pt>
                <c:pt idx="50">
                  <c:v>2060</c:v>
                </c:pt>
                <c:pt idx="51">
                  <c:v>2061</c:v>
                </c:pt>
                <c:pt idx="52">
                  <c:v>2062</c:v>
                </c:pt>
                <c:pt idx="53">
                  <c:v>2063</c:v>
                </c:pt>
                <c:pt idx="54">
                  <c:v>2064</c:v>
                </c:pt>
                <c:pt idx="55">
                  <c:v>2065</c:v>
                </c:pt>
                <c:pt idx="56">
                  <c:v>2066</c:v>
                </c:pt>
                <c:pt idx="57">
                  <c:v>2067</c:v>
                </c:pt>
                <c:pt idx="58">
                  <c:v>2068</c:v>
                </c:pt>
                <c:pt idx="59">
                  <c:v>2069</c:v>
                </c:pt>
                <c:pt idx="60">
                  <c:v>2070</c:v>
                </c:pt>
                <c:pt idx="61">
                  <c:v>2071</c:v>
                </c:pt>
                <c:pt idx="62">
                  <c:v>2072</c:v>
                </c:pt>
                <c:pt idx="63">
                  <c:v>2073</c:v>
                </c:pt>
                <c:pt idx="64">
                  <c:v>2074</c:v>
                </c:pt>
                <c:pt idx="65">
                  <c:v>2075</c:v>
                </c:pt>
                <c:pt idx="66">
                  <c:v>2076</c:v>
                </c:pt>
                <c:pt idx="67">
                  <c:v>2077</c:v>
                </c:pt>
                <c:pt idx="68">
                  <c:v>2078</c:v>
                </c:pt>
                <c:pt idx="69">
                  <c:v>2079</c:v>
                </c:pt>
                <c:pt idx="70">
                  <c:v>2080</c:v>
                </c:pt>
                <c:pt idx="71">
                  <c:v>2081</c:v>
                </c:pt>
                <c:pt idx="72">
                  <c:v>2082</c:v>
                </c:pt>
                <c:pt idx="73">
                  <c:v>2083</c:v>
                </c:pt>
                <c:pt idx="74">
                  <c:v>2084</c:v>
                </c:pt>
                <c:pt idx="75">
                  <c:v>2085</c:v>
                </c:pt>
                <c:pt idx="76">
                  <c:v>2086</c:v>
                </c:pt>
                <c:pt idx="77">
                  <c:v>2087</c:v>
                </c:pt>
                <c:pt idx="78">
                  <c:v>2088</c:v>
                </c:pt>
                <c:pt idx="79">
                  <c:v>2089</c:v>
                </c:pt>
                <c:pt idx="80">
                  <c:v>2090</c:v>
                </c:pt>
              </c:numCache>
            </c:numRef>
          </c:cat>
          <c:val>
            <c:numRef>
              <c:f>Sheet1!$D$6:$D$86</c:f>
              <c:numCache>
                <c:formatCode>General</c:formatCode>
                <c:ptCount val="81"/>
                <c:pt idx="1">
                  <c:v>36.1</c:v>
                </c:pt>
                <c:pt idx="2">
                  <c:v>36.20000000000001</c:v>
                </c:pt>
                <c:pt idx="3">
                  <c:v>36.300000000000004</c:v>
                </c:pt>
                <c:pt idx="4">
                  <c:v>36.4</c:v>
                </c:pt>
                <c:pt idx="5">
                  <c:v>36.5</c:v>
                </c:pt>
                <c:pt idx="6">
                  <c:v>36.700000000000003</c:v>
                </c:pt>
                <c:pt idx="7">
                  <c:v>36.9</c:v>
                </c:pt>
                <c:pt idx="8">
                  <c:v>37.200000000000003</c:v>
                </c:pt>
                <c:pt idx="9">
                  <c:v>37.300000000000004</c:v>
                </c:pt>
                <c:pt idx="10">
                  <c:v>37.4</c:v>
                </c:pt>
                <c:pt idx="11">
                  <c:v>37.4</c:v>
                </c:pt>
                <c:pt idx="12">
                  <c:v>37.300000000000004</c:v>
                </c:pt>
                <c:pt idx="13">
                  <c:v>37.300000000000004</c:v>
                </c:pt>
                <c:pt idx="14">
                  <c:v>37.200000000000003</c:v>
                </c:pt>
                <c:pt idx="15">
                  <c:v>37.1</c:v>
                </c:pt>
                <c:pt idx="16">
                  <c:v>37</c:v>
                </c:pt>
                <c:pt idx="17">
                  <c:v>36.9</c:v>
                </c:pt>
                <c:pt idx="18">
                  <c:v>36.9</c:v>
                </c:pt>
                <c:pt idx="19">
                  <c:v>36.800000000000004</c:v>
                </c:pt>
                <c:pt idx="20">
                  <c:v>36.800000000000004</c:v>
                </c:pt>
                <c:pt idx="21">
                  <c:v>36.700000000000003</c:v>
                </c:pt>
                <c:pt idx="22">
                  <c:v>36.700000000000003</c:v>
                </c:pt>
                <c:pt idx="23">
                  <c:v>36.6</c:v>
                </c:pt>
                <c:pt idx="24">
                  <c:v>36.6</c:v>
                </c:pt>
                <c:pt idx="25">
                  <c:v>36.5</c:v>
                </c:pt>
                <c:pt idx="26">
                  <c:v>36.5</c:v>
                </c:pt>
                <c:pt idx="27">
                  <c:v>36.4</c:v>
                </c:pt>
                <c:pt idx="28">
                  <c:v>36.4</c:v>
                </c:pt>
                <c:pt idx="29">
                  <c:v>36.4</c:v>
                </c:pt>
                <c:pt idx="30">
                  <c:v>36.300000000000004</c:v>
                </c:pt>
                <c:pt idx="31">
                  <c:v>36.300000000000004</c:v>
                </c:pt>
                <c:pt idx="32">
                  <c:v>36.20000000000001</c:v>
                </c:pt>
                <c:pt idx="33">
                  <c:v>36.20000000000001</c:v>
                </c:pt>
                <c:pt idx="34">
                  <c:v>36.20000000000001</c:v>
                </c:pt>
                <c:pt idx="35">
                  <c:v>36.1</c:v>
                </c:pt>
                <c:pt idx="36">
                  <c:v>36.1</c:v>
                </c:pt>
                <c:pt idx="37">
                  <c:v>36</c:v>
                </c:pt>
                <c:pt idx="38">
                  <c:v>35.9</c:v>
                </c:pt>
                <c:pt idx="39">
                  <c:v>35.9</c:v>
                </c:pt>
                <c:pt idx="40">
                  <c:v>35.800000000000004</c:v>
                </c:pt>
                <c:pt idx="41">
                  <c:v>35.800000000000004</c:v>
                </c:pt>
                <c:pt idx="42">
                  <c:v>35.70000000000001</c:v>
                </c:pt>
                <c:pt idx="43">
                  <c:v>35.70000000000001</c:v>
                </c:pt>
                <c:pt idx="44">
                  <c:v>35.6</c:v>
                </c:pt>
                <c:pt idx="45">
                  <c:v>35.6</c:v>
                </c:pt>
                <c:pt idx="46">
                  <c:v>35.5</c:v>
                </c:pt>
                <c:pt idx="47">
                  <c:v>35.5</c:v>
                </c:pt>
                <c:pt idx="48">
                  <c:v>35.4</c:v>
                </c:pt>
                <c:pt idx="49">
                  <c:v>35.4</c:v>
                </c:pt>
                <c:pt idx="50">
                  <c:v>35.300000000000004</c:v>
                </c:pt>
                <c:pt idx="51">
                  <c:v>35.300000000000004</c:v>
                </c:pt>
                <c:pt idx="52">
                  <c:v>35.20000000000001</c:v>
                </c:pt>
                <c:pt idx="53">
                  <c:v>35.20000000000001</c:v>
                </c:pt>
                <c:pt idx="54">
                  <c:v>35.100000000000009</c:v>
                </c:pt>
                <c:pt idx="55">
                  <c:v>35.100000000000009</c:v>
                </c:pt>
                <c:pt idx="56">
                  <c:v>35</c:v>
                </c:pt>
                <c:pt idx="57">
                  <c:v>35</c:v>
                </c:pt>
                <c:pt idx="58">
                  <c:v>34.9</c:v>
                </c:pt>
                <c:pt idx="59">
                  <c:v>34.9</c:v>
                </c:pt>
                <c:pt idx="60">
                  <c:v>34.800000000000004</c:v>
                </c:pt>
                <c:pt idx="61">
                  <c:v>34.800000000000004</c:v>
                </c:pt>
                <c:pt idx="62">
                  <c:v>34.70000000000001</c:v>
                </c:pt>
                <c:pt idx="63">
                  <c:v>34.70000000000001</c:v>
                </c:pt>
                <c:pt idx="64">
                  <c:v>34.70000000000001</c:v>
                </c:pt>
                <c:pt idx="65">
                  <c:v>34.600000000000009</c:v>
                </c:pt>
                <c:pt idx="66">
                  <c:v>34.600000000000009</c:v>
                </c:pt>
                <c:pt idx="67">
                  <c:v>34.5</c:v>
                </c:pt>
                <c:pt idx="68">
                  <c:v>34.5</c:v>
                </c:pt>
                <c:pt idx="69">
                  <c:v>34.4</c:v>
                </c:pt>
                <c:pt idx="70">
                  <c:v>34.4</c:v>
                </c:pt>
                <c:pt idx="71">
                  <c:v>34.4</c:v>
                </c:pt>
                <c:pt idx="72">
                  <c:v>34.300000000000004</c:v>
                </c:pt>
                <c:pt idx="73">
                  <c:v>34.300000000000004</c:v>
                </c:pt>
                <c:pt idx="74">
                  <c:v>34.300000000000004</c:v>
                </c:pt>
                <c:pt idx="75">
                  <c:v>34.200000000000003</c:v>
                </c:pt>
                <c:pt idx="76">
                  <c:v>34.200000000000003</c:v>
                </c:pt>
                <c:pt idx="77">
                  <c:v>34.200000000000003</c:v>
                </c:pt>
                <c:pt idx="78">
                  <c:v>34.1</c:v>
                </c:pt>
                <c:pt idx="79">
                  <c:v>34.1</c:v>
                </c:pt>
                <c:pt idx="80">
                  <c:v>34.1</c:v>
                </c:pt>
              </c:numCache>
            </c:numRef>
          </c:val>
        </c:ser>
        <c:ser>
          <c:idx val="0"/>
          <c:order val="1"/>
          <c:tx>
            <c:strRef>
              <c:f>Sheet1!$B$5</c:f>
              <c:strCache>
                <c:ptCount val="1"/>
                <c:pt idx="0">
                  <c:v>Social Security outgo as % of GDP</c:v>
                </c:pt>
              </c:strCache>
            </c:strRef>
          </c:tx>
          <c:spPr>
            <a:ln w="50800">
              <a:solidFill>
                <a:srgbClr val="F4680B"/>
              </a:solidFill>
            </a:ln>
          </c:spPr>
          <c:marker>
            <c:symbol val="none"/>
          </c:marker>
          <c:cat>
            <c:numRef>
              <c:f>Sheet1!$A$6:$A$86</c:f>
              <c:numCache>
                <c:formatCode>General</c:formatCode>
                <c:ptCount val="8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pt idx="41">
                  <c:v>2051</c:v>
                </c:pt>
                <c:pt idx="42">
                  <c:v>2052</c:v>
                </c:pt>
                <c:pt idx="43">
                  <c:v>2053</c:v>
                </c:pt>
                <c:pt idx="44">
                  <c:v>2054</c:v>
                </c:pt>
                <c:pt idx="45">
                  <c:v>2055</c:v>
                </c:pt>
                <c:pt idx="46">
                  <c:v>2056</c:v>
                </c:pt>
                <c:pt idx="47">
                  <c:v>2057</c:v>
                </c:pt>
                <c:pt idx="48">
                  <c:v>2058</c:v>
                </c:pt>
                <c:pt idx="49">
                  <c:v>2059</c:v>
                </c:pt>
                <c:pt idx="50">
                  <c:v>2060</c:v>
                </c:pt>
                <c:pt idx="51">
                  <c:v>2061</c:v>
                </c:pt>
                <c:pt idx="52">
                  <c:v>2062</c:v>
                </c:pt>
                <c:pt idx="53">
                  <c:v>2063</c:v>
                </c:pt>
                <c:pt idx="54">
                  <c:v>2064</c:v>
                </c:pt>
                <c:pt idx="55">
                  <c:v>2065</c:v>
                </c:pt>
                <c:pt idx="56">
                  <c:v>2066</c:v>
                </c:pt>
                <c:pt idx="57">
                  <c:v>2067</c:v>
                </c:pt>
                <c:pt idx="58">
                  <c:v>2068</c:v>
                </c:pt>
                <c:pt idx="59">
                  <c:v>2069</c:v>
                </c:pt>
                <c:pt idx="60">
                  <c:v>2070</c:v>
                </c:pt>
                <c:pt idx="61">
                  <c:v>2071</c:v>
                </c:pt>
                <c:pt idx="62">
                  <c:v>2072</c:v>
                </c:pt>
                <c:pt idx="63">
                  <c:v>2073</c:v>
                </c:pt>
                <c:pt idx="64">
                  <c:v>2074</c:v>
                </c:pt>
                <c:pt idx="65">
                  <c:v>2075</c:v>
                </c:pt>
                <c:pt idx="66">
                  <c:v>2076</c:v>
                </c:pt>
                <c:pt idx="67">
                  <c:v>2077</c:v>
                </c:pt>
                <c:pt idx="68">
                  <c:v>2078</c:v>
                </c:pt>
                <c:pt idx="69">
                  <c:v>2079</c:v>
                </c:pt>
                <c:pt idx="70">
                  <c:v>2080</c:v>
                </c:pt>
                <c:pt idx="71">
                  <c:v>2081</c:v>
                </c:pt>
                <c:pt idx="72">
                  <c:v>2082</c:v>
                </c:pt>
                <c:pt idx="73">
                  <c:v>2083</c:v>
                </c:pt>
                <c:pt idx="74">
                  <c:v>2084</c:v>
                </c:pt>
                <c:pt idx="75">
                  <c:v>2085</c:v>
                </c:pt>
                <c:pt idx="76">
                  <c:v>2086</c:v>
                </c:pt>
                <c:pt idx="77">
                  <c:v>2087</c:v>
                </c:pt>
                <c:pt idx="78">
                  <c:v>2088</c:v>
                </c:pt>
                <c:pt idx="79">
                  <c:v>2089</c:v>
                </c:pt>
                <c:pt idx="80">
                  <c:v>2090</c:v>
                </c:pt>
              </c:numCache>
            </c:numRef>
          </c:cat>
          <c:val>
            <c:numRef>
              <c:f>Sheet1!$B$6:$B$86</c:f>
              <c:numCache>
                <c:formatCode>General</c:formatCode>
                <c:ptCount val="81"/>
                <c:pt idx="1">
                  <c:v>4.9000000000000004</c:v>
                </c:pt>
                <c:pt idx="2">
                  <c:v>5.01</c:v>
                </c:pt>
                <c:pt idx="3">
                  <c:v>5.0599999999999996</c:v>
                </c:pt>
                <c:pt idx="4">
                  <c:v>5.09</c:v>
                </c:pt>
                <c:pt idx="5">
                  <c:v>5.0999999999999996</c:v>
                </c:pt>
                <c:pt idx="6">
                  <c:v>5.1099999999999985</c:v>
                </c:pt>
                <c:pt idx="7">
                  <c:v>5.14</c:v>
                </c:pt>
                <c:pt idx="8">
                  <c:v>5.1899999999999995</c:v>
                </c:pt>
                <c:pt idx="9">
                  <c:v>5.28</c:v>
                </c:pt>
                <c:pt idx="10">
                  <c:v>5.38</c:v>
                </c:pt>
                <c:pt idx="11">
                  <c:v>5.49</c:v>
                </c:pt>
                <c:pt idx="12">
                  <c:v>5.59</c:v>
                </c:pt>
                <c:pt idx="13">
                  <c:v>5.7</c:v>
                </c:pt>
                <c:pt idx="14">
                  <c:v>5.8</c:v>
                </c:pt>
                <c:pt idx="15">
                  <c:v>5.89</c:v>
                </c:pt>
                <c:pt idx="16">
                  <c:v>5.98</c:v>
                </c:pt>
                <c:pt idx="17">
                  <c:v>6.06</c:v>
                </c:pt>
                <c:pt idx="18">
                  <c:v>6.13</c:v>
                </c:pt>
                <c:pt idx="19">
                  <c:v>6.2</c:v>
                </c:pt>
                <c:pt idx="20">
                  <c:v>6.25</c:v>
                </c:pt>
                <c:pt idx="21">
                  <c:v>6.29</c:v>
                </c:pt>
                <c:pt idx="22">
                  <c:v>6.3199999999999985</c:v>
                </c:pt>
                <c:pt idx="23">
                  <c:v>6.34</c:v>
                </c:pt>
                <c:pt idx="24">
                  <c:v>6.3599999999999985</c:v>
                </c:pt>
                <c:pt idx="25">
                  <c:v>6.3599999999999985</c:v>
                </c:pt>
                <c:pt idx="26">
                  <c:v>6.3599999999999985</c:v>
                </c:pt>
                <c:pt idx="27">
                  <c:v>6.35</c:v>
                </c:pt>
                <c:pt idx="28">
                  <c:v>6.34</c:v>
                </c:pt>
                <c:pt idx="29">
                  <c:v>6.33</c:v>
                </c:pt>
                <c:pt idx="30">
                  <c:v>6.31</c:v>
                </c:pt>
                <c:pt idx="31">
                  <c:v>6.28</c:v>
                </c:pt>
                <c:pt idx="32">
                  <c:v>6.26</c:v>
                </c:pt>
                <c:pt idx="33">
                  <c:v>6.24</c:v>
                </c:pt>
                <c:pt idx="34">
                  <c:v>6.22</c:v>
                </c:pt>
                <c:pt idx="35">
                  <c:v>6.21</c:v>
                </c:pt>
                <c:pt idx="36">
                  <c:v>6.1899999999999995</c:v>
                </c:pt>
                <c:pt idx="37">
                  <c:v>6.17</c:v>
                </c:pt>
                <c:pt idx="38">
                  <c:v>6.1499999999999995</c:v>
                </c:pt>
                <c:pt idx="39">
                  <c:v>6.14</c:v>
                </c:pt>
                <c:pt idx="40">
                  <c:v>6.1199999999999974</c:v>
                </c:pt>
                <c:pt idx="41">
                  <c:v>6.1099999999999985</c:v>
                </c:pt>
                <c:pt idx="42">
                  <c:v>6.1</c:v>
                </c:pt>
                <c:pt idx="43">
                  <c:v>6.09</c:v>
                </c:pt>
                <c:pt idx="44">
                  <c:v>6.09</c:v>
                </c:pt>
                <c:pt idx="45">
                  <c:v>6.08</c:v>
                </c:pt>
                <c:pt idx="46">
                  <c:v>6.08</c:v>
                </c:pt>
                <c:pt idx="47">
                  <c:v>6.08</c:v>
                </c:pt>
                <c:pt idx="48">
                  <c:v>6.07</c:v>
                </c:pt>
                <c:pt idx="49">
                  <c:v>6.07</c:v>
                </c:pt>
                <c:pt idx="50">
                  <c:v>6.06</c:v>
                </c:pt>
                <c:pt idx="51">
                  <c:v>6.06</c:v>
                </c:pt>
                <c:pt idx="52">
                  <c:v>6.05</c:v>
                </c:pt>
                <c:pt idx="53">
                  <c:v>6.05</c:v>
                </c:pt>
                <c:pt idx="54">
                  <c:v>6.04</c:v>
                </c:pt>
                <c:pt idx="55">
                  <c:v>6.04</c:v>
                </c:pt>
                <c:pt idx="56">
                  <c:v>6.03</c:v>
                </c:pt>
                <c:pt idx="57">
                  <c:v>6.03</c:v>
                </c:pt>
                <c:pt idx="58">
                  <c:v>6.03</c:v>
                </c:pt>
                <c:pt idx="59">
                  <c:v>6.03</c:v>
                </c:pt>
                <c:pt idx="60">
                  <c:v>6.04</c:v>
                </c:pt>
                <c:pt idx="61">
                  <c:v>6.04</c:v>
                </c:pt>
                <c:pt idx="62">
                  <c:v>6.04</c:v>
                </c:pt>
                <c:pt idx="63">
                  <c:v>6.04</c:v>
                </c:pt>
                <c:pt idx="64">
                  <c:v>6.04</c:v>
                </c:pt>
                <c:pt idx="65">
                  <c:v>6.04</c:v>
                </c:pt>
                <c:pt idx="66">
                  <c:v>6.04</c:v>
                </c:pt>
                <c:pt idx="67">
                  <c:v>6.05</c:v>
                </c:pt>
                <c:pt idx="68">
                  <c:v>6.05</c:v>
                </c:pt>
                <c:pt idx="69">
                  <c:v>6.05</c:v>
                </c:pt>
                <c:pt idx="70">
                  <c:v>6.06</c:v>
                </c:pt>
                <c:pt idx="71">
                  <c:v>6.06</c:v>
                </c:pt>
                <c:pt idx="72">
                  <c:v>6.07</c:v>
                </c:pt>
                <c:pt idx="73">
                  <c:v>6.08</c:v>
                </c:pt>
                <c:pt idx="74">
                  <c:v>6.08</c:v>
                </c:pt>
                <c:pt idx="75">
                  <c:v>6.09</c:v>
                </c:pt>
                <c:pt idx="76">
                  <c:v>6.1</c:v>
                </c:pt>
                <c:pt idx="77">
                  <c:v>6.1099999999999985</c:v>
                </c:pt>
                <c:pt idx="78">
                  <c:v>6.1199999999999974</c:v>
                </c:pt>
                <c:pt idx="79">
                  <c:v>6.1199999999999974</c:v>
                </c:pt>
                <c:pt idx="80">
                  <c:v>6.13</c:v>
                </c:pt>
              </c:numCache>
            </c:numRef>
          </c:val>
        </c:ser>
        <c:marker val="1"/>
        <c:axId val="71270784"/>
        <c:axId val="71272320"/>
      </c:lineChart>
      <c:catAx>
        <c:axId val="71270784"/>
        <c:scaling>
          <c:orientation val="minMax"/>
        </c:scaling>
        <c:axPos val="b"/>
        <c:numFmt formatCode="General" sourceLinked="1"/>
        <c:tickLblPos val="nextTo"/>
        <c:txPr>
          <a:bodyPr rot="0" vert="horz"/>
          <a:lstStyle/>
          <a:p>
            <a:pPr>
              <a:defRPr sz="1600"/>
            </a:pPr>
            <a:endParaRPr lang="en-US"/>
          </a:p>
        </c:txPr>
        <c:crossAx val="71272320"/>
        <c:crosses val="autoZero"/>
        <c:auto val="1"/>
        <c:lblAlgn val="ctr"/>
        <c:lblOffset val="100"/>
        <c:tickLblSkip val="10"/>
      </c:catAx>
      <c:valAx>
        <c:axId val="71272320"/>
        <c:scaling>
          <c:orientation val="minMax"/>
          <c:max val="50"/>
          <c:min val="0"/>
        </c:scaling>
        <c:axPos val="l"/>
        <c:title>
          <c:tx>
            <c:rich>
              <a:bodyPr rot="-5400000" vert="horz"/>
              <a:lstStyle/>
              <a:p>
                <a:pPr>
                  <a:defRPr sz="1200" baseline="0"/>
                </a:pPr>
                <a:r>
                  <a:rPr lang="en-US" sz="1600" baseline="0" dirty="0"/>
                  <a:t>Percent of GDP</a:t>
                </a:r>
              </a:p>
            </c:rich>
          </c:tx>
          <c:layout>
            <c:manualLayout>
              <c:xMode val="edge"/>
              <c:yMode val="edge"/>
              <c:x val="6.9808027923212003E-3"/>
              <c:y val="0.39141417780294224"/>
            </c:manualLayout>
          </c:layout>
        </c:title>
        <c:numFmt formatCode="#,##0" sourceLinked="0"/>
        <c:tickLblPos val="nextTo"/>
        <c:txPr>
          <a:bodyPr/>
          <a:lstStyle/>
          <a:p>
            <a:pPr>
              <a:defRPr sz="1600"/>
            </a:pPr>
            <a:endParaRPr lang="en-US"/>
          </a:p>
        </c:txPr>
        <c:crossAx val="71270784"/>
        <c:crossesAt val="1"/>
        <c:crossBetween val="midCat"/>
      </c:valAx>
    </c:plotArea>
    <c:legend>
      <c:legendPos val="r"/>
      <c:layout>
        <c:manualLayout>
          <c:xMode val="edge"/>
          <c:yMode val="edge"/>
          <c:x val="0.26471061653007655"/>
          <c:y val="0.43311372988816832"/>
          <c:w val="0.49241831378220702"/>
          <c:h val="0.18555896021819421"/>
        </c:manualLayout>
      </c:layout>
      <c:overlay val="1"/>
      <c:spPr>
        <a:ln>
          <a:solidFill>
            <a:schemeClr val="tx1"/>
          </a:solidFill>
        </a:ln>
      </c:spPr>
      <c:txPr>
        <a:bodyPr/>
        <a:lstStyle/>
        <a:p>
          <a:pPr>
            <a:defRPr sz="1600"/>
          </a:pPr>
          <a:endParaRPr lang="en-US"/>
        </a:p>
      </c:txPr>
    </c:legend>
    <c:plotVisOnly val="1"/>
  </c:chart>
  <c:externalData r:id="rId1"/>
  <c:userShapes r:id="rId2"/>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en-US"/>
  <c:style val="22"/>
  <c:chart>
    <c:autoTitleDeleted val="1"/>
    <c:plotArea>
      <c:layout>
        <c:manualLayout>
          <c:layoutTarget val="inner"/>
          <c:xMode val="edge"/>
          <c:yMode val="edge"/>
          <c:x val="0.18966054243219649"/>
          <c:y val="4.8270440251572316E-2"/>
          <c:w val="0.78996908719743353"/>
          <c:h val="0.63615795752803794"/>
        </c:manualLayout>
      </c:layout>
      <c:barChart>
        <c:barDir val="col"/>
        <c:grouping val="clustered"/>
        <c:ser>
          <c:idx val="0"/>
          <c:order val="0"/>
          <c:tx>
            <c:strRef>
              <c:f>Sheet2!$B$3</c:f>
              <c:strCache>
                <c:ptCount val="1"/>
                <c:pt idx="0">
                  <c:v>Percent 
Agree</c:v>
                </c:pt>
              </c:strCache>
            </c:strRef>
          </c:tx>
          <c:dLbls>
            <c:numFmt formatCode="General\%" sourceLinked="0"/>
            <c:txPr>
              <a:bodyPr/>
              <a:lstStyle/>
              <a:p>
                <a:pPr>
                  <a:defRPr b="1"/>
                </a:pPr>
                <a:endParaRPr lang="en-US"/>
              </a:p>
            </c:txPr>
            <c:showVal val="1"/>
          </c:dLbls>
          <c:cat>
            <c:strRef>
              <c:f>Sheet2!$A$4:$A$7</c:f>
              <c:strCache>
                <c:ptCount val="4"/>
                <c:pt idx="0">
                  <c:v>Total</c:v>
                </c:pt>
                <c:pt idx="1">
                  <c:v>Democrats</c:v>
                </c:pt>
                <c:pt idx="2">
                  <c:v>Independents</c:v>
                </c:pt>
                <c:pt idx="3">
                  <c:v>Republicans</c:v>
                </c:pt>
              </c:strCache>
            </c:strRef>
          </c:cat>
          <c:val>
            <c:numRef>
              <c:f>Sheet2!$B$4:$B$7</c:f>
              <c:numCache>
                <c:formatCode>General</c:formatCode>
                <c:ptCount val="4"/>
                <c:pt idx="0">
                  <c:v>77</c:v>
                </c:pt>
                <c:pt idx="1">
                  <c:v>87</c:v>
                </c:pt>
                <c:pt idx="2">
                  <c:v>75</c:v>
                </c:pt>
                <c:pt idx="3">
                  <c:v>67</c:v>
                </c:pt>
              </c:numCache>
            </c:numRef>
          </c:val>
        </c:ser>
        <c:dLbls>
          <c:showVal val="1"/>
        </c:dLbls>
        <c:gapWidth val="82"/>
        <c:axId val="71287552"/>
        <c:axId val="71289088"/>
      </c:barChart>
      <c:catAx>
        <c:axId val="71287552"/>
        <c:scaling>
          <c:orientation val="minMax"/>
        </c:scaling>
        <c:axPos val="b"/>
        <c:tickLblPos val="nextTo"/>
        <c:crossAx val="71289088"/>
        <c:crosses val="autoZero"/>
        <c:auto val="1"/>
        <c:lblAlgn val="ctr"/>
        <c:lblOffset val="100"/>
      </c:catAx>
      <c:valAx>
        <c:axId val="71289088"/>
        <c:scaling>
          <c:orientation val="minMax"/>
          <c:max val="100"/>
        </c:scaling>
        <c:axPos val="l"/>
        <c:majorGridlines/>
        <c:title>
          <c:tx>
            <c:rich>
              <a:bodyPr rot="-5400000" vert="horz"/>
              <a:lstStyle/>
              <a:p>
                <a:pPr>
                  <a:defRPr/>
                </a:pPr>
                <a:r>
                  <a:rPr lang="en-US"/>
                  <a:t>Percent Agreeing with Statement</a:t>
                </a:r>
              </a:p>
            </c:rich>
          </c:tx>
          <c:layout>
            <c:manualLayout>
              <c:xMode val="edge"/>
              <c:yMode val="edge"/>
              <c:x val="1.9097258675998832E-2"/>
              <c:y val="6.761575793591855E-2"/>
            </c:manualLayout>
          </c:layout>
        </c:title>
        <c:numFmt formatCode="General" sourceLinked="1"/>
        <c:tickLblPos val="nextTo"/>
        <c:crossAx val="71287552"/>
        <c:crosses val="autoZero"/>
        <c:crossBetween val="between"/>
      </c:valAx>
    </c:plotArea>
    <c:plotVisOnly val="1"/>
  </c:chart>
  <c:txPr>
    <a:bodyPr/>
    <a:lstStyle/>
    <a:p>
      <a:pPr>
        <a:defRPr sz="1800"/>
      </a:pPr>
      <a:endParaRPr lang="en-US"/>
    </a:p>
  </c:txPr>
  <c:externalData r:id="rId1"/>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en-US"/>
  <c:style val="23"/>
  <c:chart>
    <c:autoTitleDeleted val="1"/>
    <c:plotArea>
      <c:layout/>
      <c:barChart>
        <c:barDir val="col"/>
        <c:grouping val="clustered"/>
        <c:ser>
          <c:idx val="0"/>
          <c:order val="0"/>
          <c:tx>
            <c:strRef>
              <c:f>Sheet1!$C$7</c:f>
              <c:strCache>
                <c:ptCount val="1"/>
                <c:pt idx="0">
                  <c:v>Percent 
Agree</c:v>
                </c:pt>
              </c:strCache>
            </c:strRef>
          </c:tx>
          <c:dLbls>
            <c:dLbl>
              <c:idx val="0"/>
              <c:layout/>
              <c:tx>
                <c:rich>
                  <a:bodyPr/>
                  <a:lstStyle/>
                  <a:p>
                    <a:r>
                      <a:rPr lang="en-US" sz="1800" b="1" dirty="0"/>
                      <a:t>79%</a:t>
                    </a:r>
                    <a:endParaRPr lang="en-US" sz="1400" dirty="0"/>
                  </a:p>
                </c:rich>
              </c:tx>
              <c:dLblPos val="outEnd"/>
              <c:showVal val="1"/>
            </c:dLbl>
            <c:dLbl>
              <c:idx val="1"/>
              <c:layout>
                <c:manualLayout>
                  <c:x val="7.8346673280123902E-17"/>
                  <c:y val="1.6666671041121021E-2"/>
                </c:manualLayout>
              </c:layout>
              <c:tx>
                <c:rich>
                  <a:bodyPr/>
                  <a:lstStyle/>
                  <a:p>
                    <a:r>
                      <a:rPr lang="en-US" sz="1800" b="1" dirty="0"/>
                      <a:t>71%</a:t>
                    </a:r>
                    <a:endParaRPr lang="en-US" sz="1400" dirty="0"/>
                  </a:p>
                </c:rich>
              </c:tx>
              <c:dLblPos val="outEnd"/>
              <c:showVal val="1"/>
            </c:dLbl>
            <c:dLbl>
              <c:idx val="2"/>
              <c:layout/>
              <c:tx>
                <c:rich>
                  <a:bodyPr/>
                  <a:lstStyle/>
                  <a:p>
                    <a:r>
                      <a:rPr lang="en-US" sz="1800" b="1" dirty="0"/>
                      <a:t>76%</a:t>
                    </a:r>
                    <a:endParaRPr lang="en-US" sz="1400" dirty="0"/>
                  </a:p>
                </c:rich>
              </c:tx>
              <c:dLblPos val="outEnd"/>
              <c:showVal val="1"/>
            </c:dLbl>
            <c:numFmt formatCode="General\%" sourceLinked="0"/>
            <c:dLblPos val="outEnd"/>
            <c:showVal val="1"/>
          </c:dLbls>
          <c:cat>
            <c:strRef>
              <c:f>Sheet1!$B$8:$B$10</c:f>
              <c:strCache>
                <c:ptCount val="3"/>
                <c:pt idx="0">
                  <c:v>18-34</c:v>
                </c:pt>
                <c:pt idx="1">
                  <c:v>35-49</c:v>
                </c:pt>
                <c:pt idx="2">
                  <c:v>50-64</c:v>
                </c:pt>
              </c:strCache>
            </c:strRef>
          </c:cat>
          <c:val>
            <c:numRef>
              <c:f>Sheet1!$C$8:$C$10</c:f>
              <c:numCache>
                <c:formatCode>General</c:formatCode>
                <c:ptCount val="3"/>
                <c:pt idx="0">
                  <c:v>79</c:v>
                </c:pt>
                <c:pt idx="1">
                  <c:v>71</c:v>
                </c:pt>
                <c:pt idx="2">
                  <c:v>76</c:v>
                </c:pt>
              </c:numCache>
            </c:numRef>
          </c:val>
        </c:ser>
        <c:dLbls>
          <c:showVal val="1"/>
        </c:dLbls>
        <c:gapWidth val="57"/>
        <c:axId val="71576192"/>
        <c:axId val="71590272"/>
      </c:barChart>
      <c:catAx>
        <c:axId val="71576192"/>
        <c:scaling>
          <c:orientation val="minMax"/>
        </c:scaling>
        <c:axPos val="b"/>
        <c:tickLblPos val="nextTo"/>
        <c:crossAx val="71590272"/>
        <c:crosses val="autoZero"/>
        <c:auto val="1"/>
        <c:lblAlgn val="ctr"/>
        <c:lblOffset val="100"/>
      </c:catAx>
      <c:valAx>
        <c:axId val="71590272"/>
        <c:scaling>
          <c:orientation val="minMax"/>
          <c:max val="100"/>
          <c:min val="0"/>
        </c:scaling>
        <c:axPos val="l"/>
        <c:majorGridlines/>
        <c:title>
          <c:tx>
            <c:rich>
              <a:bodyPr rot="-5400000" vert="horz"/>
              <a:lstStyle/>
              <a:p>
                <a:pPr>
                  <a:defRPr/>
                </a:pPr>
                <a:r>
                  <a:rPr lang="en-US" dirty="0"/>
                  <a:t>Percent Agreeing with Statement</a:t>
                </a:r>
              </a:p>
            </c:rich>
          </c:tx>
          <c:layout>
            <c:manualLayout>
              <c:xMode val="edge"/>
              <c:yMode val="edge"/>
              <c:x val="1.9230769230769308E-2"/>
              <c:y val="9.274082760931468E-2"/>
            </c:manualLayout>
          </c:layout>
        </c:title>
        <c:numFmt formatCode="General" sourceLinked="1"/>
        <c:tickLblPos val="nextTo"/>
        <c:crossAx val="71576192"/>
        <c:crosses val="autoZero"/>
        <c:crossBetween val="between"/>
      </c:valAx>
    </c:plotArea>
    <c:plotVisOnly val="1"/>
    <c:dispBlanksAs val="gap"/>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18"/>
  <c:chart>
    <c:title>
      <c:tx>
        <c:rich>
          <a:bodyPr/>
          <a:lstStyle/>
          <a:p>
            <a:pPr>
              <a:defRPr/>
            </a:pPr>
            <a:r>
              <a:rPr lang="en-US" dirty="0"/>
              <a:t>All Age 65+</a:t>
            </a:r>
          </a:p>
        </c:rich>
      </c:tx>
      <c:layout>
        <c:manualLayout>
          <c:xMode val="edge"/>
          <c:yMode val="edge"/>
          <c:x val="0.13259347704487759"/>
          <c:y val="6.3492125984251982E-2"/>
        </c:manualLayout>
      </c:layout>
    </c:title>
    <c:plotArea>
      <c:layout>
        <c:manualLayout>
          <c:layoutTarget val="inner"/>
          <c:xMode val="edge"/>
          <c:yMode val="edge"/>
          <c:x val="0.14895013123359579"/>
          <c:y val="0.23462554680664918"/>
          <c:w val="0.3005489568041283"/>
          <c:h val="0.6332998843737766"/>
        </c:manualLayout>
      </c:layout>
      <c:pieChart>
        <c:varyColors val="1"/>
        <c:ser>
          <c:idx val="0"/>
          <c:order val="0"/>
          <c:tx>
            <c:strRef>
              <c:f>Sheet1!$B$1</c:f>
              <c:strCache>
                <c:ptCount val="1"/>
                <c:pt idx="0">
                  <c:v>Sales</c:v>
                </c:pt>
              </c:strCache>
            </c:strRef>
          </c:tx>
          <c:dPt>
            <c:idx val="0"/>
            <c:spPr>
              <a:solidFill>
                <a:srgbClr val="005B4D"/>
              </a:solidFill>
            </c:spPr>
          </c:dPt>
          <c:dPt>
            <c:idx val="1"/>
            <c:spPr>
              <a:solidFill>
                <a:prstClr val="white">
                  <a:lumMod val="75000"/>
                </a:prstClr>
              </a:solidFill>
            </c:spPr>
          </c:dPt>
          <c:dLbls>
            <c:dLbl>
              <c:idx val="0"/>
              <c:layout/>
              <c:tx>
                <c:rich>
                  <a:bodyPr/>
                  <a:lstStyle/>
                  <a:p>
                    <a:r>
                      <a:rPr lang="en-US" dirty="0">
                        <a:solidFill>
                          <a:schemeClr val="bg1"/>
                        </a:solidFill>
                      </a:rPr>
                      <a:t>40%</a:t>
                    </a:r>
                  </a:p>
                </c:rich>
              </c:tx>
              <c:dLblPos val="ctr"/>
              <c:showPercent val="1"/>
            </c:dLbl>
            <c:dLbl>
              <c:idx val="1"/>
              <c:layout>
                <c:manualLayout>
                  <c:x val="0.13643867609769147"/>
                  <c:y val="-8.7662208315620702E-2"/>
                </c:manualLayout>
              </c:layout>
              <c:dLblPos val="bestFit"/>
              <c:showPercent val="1"/>
            </c:dLbl>
            <c:txPr>
              <a:bodyPr/>
              <a:lstStyle/>
              <a:p>
                <a:pPr>
                  <a:defRPr b="1"/>
                </a:pPr>
                <a:endParaRPr lang="en-US"/>
              </a:p>
            </c:txPr>
            <c:dLblPos val="ctr"/>
            <c:showPercent val="1"/>
            <c:showLeaderLines val="1"/>
          </c:dLbls>
          <c:cat>
            <c:strRef>
              <c:f>Sheet1!$A$2:$A$3</c:f>
              <c:strCache>
                <c:ptCount val="2"/>
                <c:pt idx="0">
                  <c:v>Pension</c:v>
                </c:pt>
                <c:pt idx="1">
                  <c:v>No pension</c:v>
                </c:pt>
              </c:strCache>
            </c:strRef>
          </c:cat>
          <c:val>
            <c:numRef>
              <c:f>Sheet1!$B$2:$B$3</c:f>
              <c:numCache>
                <c:formatCode>General</c:formatCode>
                <c:ptCount val="2"/>
                <c:pt idx="0">
                  <c:v>40</c:v>
                </c:pt>
                <c:pt idx="1">
                  <c:v>60</c:v>
                </c:pt>
              </c:numCache>
            </c:numRef>
          </c:val>
        </c:ser>
        <c:dLbls>
          <c:showPercent val="1"/>
        </c:dLbls>
        <c:firstSliceAng val="0"/>
      </c:pieChart>
    </c:plotArea>
    <c:legend>
      <c:legendPos val="r"/>
      <c:layout>
        <c:manualLayout>
          <c:xMode val="edge"/>
          <c:yMode val="edge"/>
          <c:x val="0.62236576360158846"/>
          <c:y val="0.57022195829675582"/>
          <c:w val="0.37640138732658657"/>
          <c:h val="0.39284326623700566"/>
        </c:manualLayout>
      </c:layout>
      <c:txPr>
        <a:bodyPr/>
        <a:lstStyle/>
        <a:p>
          <a:pPr>
            <a:defRPr sz="2000" b="1"/>
          </a:pPr>
          <a:endParaRPr lang="en-US"/>
        </a:p>
      </c:txPr>
    </c:legend>
    <c:plotVisOnly val="1"/>
    <c:dispBlanksAs val="zero"/>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18"/>
  <c:chart>
    <c:title>
      <c:layout>
        <c:manualLayout>
          <c:xMode val="edge"/>
          <c:yMode val="edge"/>
          <c:x val="0.3301847600177909"/>
          <c:y val="6.666666666666668E-2"/>
        </c:manualLayout>
      </c:layout>
    </c:title>
    <c:plotArea>
      <c:layout>
        <c:manualLayout>
          <c:layoutTarget val="inner"/>
          <c:xMode val="edge"/>
          <c:yMode val="edge"/>
          <c:x val="0.30126015498062736"/>
          <c:y val="0.28473237720285066"/>
          <c:w val="0.40541651043619525"/>
          <c:h val="0.60812476565429363"/>
        </c:manualLayout>
      </c:layout>
      <c:pieChart>
        <c:ser>
          <c:idx val="0"/>
          <c:order val="0"/>
          <c:tx>
            <c:strRef>
              <c:f>Sheet1!$B$1</c:f>
              <c:strCache>
                <c:ptCount val="1"/>
                <c:pt idx="0">
                  <c:v>Couples</c:v>
                </c:pt>
              </c:strCache>
            </c:strRef>
          </c:tx>
          <c:dPt>
            <c:idx val="0"/>
            <c:spPr>
              <a:solidFill>
                <a:srgbClr val="005B4D"/>
              </a:solidFill>
            </c:spPr>
          </c:dPt>
          <c:dPt>
            <c:idx val="1"/>
            <c:spPr>
              <a:solidFill>
                <a:schemeClr val="bg1">
                  <a:lumMod val="75000"/>
                </a:schemeClr>
              </a:solidFill>
            </c:spPr>
          </c:dPt>
          <c:dLbls>
            <c:dLbl>
              <c:idx val="0"/>
              <c:layout/>
              <c:tx>
                <c:rich>
                  <a:bodyPr/>
                  <a:lstStyle/>
                  <a:p>
                    <a:r>
                      <a:rPr lang="en-US" dirty="0">
                        <a:solidFill>
                          <a:schemeClr val="bg1"/>
                        </a:solidFill>
                      </a:rPr>
                      <a:t>48%</a:t>
                    </a:r>
                  </a:p>
                </c:rich>
              </c:tx>
              <c:dLblPos val="ctr"/>
              <c:showPercent val="1"/>
            </c:dLbl>
            <c:txPr>
              <a:bodyPr/>
              <a:lstStyle/>
              <a:p>
                <a:pPr>
                  <a:defRPr b="1"/>
                </a:pPr>
                <a:endParaRPr lang="en-US"/>
              </a:p>
            </c:txPr>
            <c:dLblPos val="ctr"/>
            <c:showPercent val="1"/>
            <c:showLeaderLines val="1"/>
          </c:dLbls>
          <c:cat>
            <c:strRef>
              <c:f>Sheet1!$A$2:$A$3</c:f>
              <c:strCache>
                <c:ptCount val="2"/>
                <c:pt idx="0">
                  <c:v>Pension</c:v>
                </c:pt>
                <c:pt idx="1">
                  <c:v>No pension</c:v>
                </c:pt>
              </c:strCache>
            </c:strRef>
          </c:cat>
          <c:val>
            <c:numRef>
              <c:f>Sheet1!$B$2:$B$3</c:f>
              <c:numCache>
                <c:formatCode>General</c:formatCode>
                <c:ptCount val="2"/>
                <c:pt idx="0">
                  <c:v>48</c:v>
                </c:pt>
                <c:pt idx="1">
                  <c:v>52</c:v>
                </c:pt>
              </c:numCache>
            </c:numRef>
          </c:val>
        </c:ser>
        <c:dLbls>
          <c:showPercent val="1"/>
        </c:dLbls>
        <c:firstSliceAng val="0"/>
      </c:pieChart>
    </c:plotArea>
    <c:plotVisOnly val="1"/>
    <c:dispBlanksAs val="zero"/>
  </c:chart>
  <c:txPr>
    <a:bodyPr/>
    <a:lstStyle/>
    <a:p>
      <a:pPr>
        <a:defRPr sz="18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style val="18"/>
  <c:chart>
    <c:title>
      <c:layout>
        <c:manualLayout>
          <c:xMode val="edge"/>
          <c:yMode val="edge"/>
          <c:x val="0.19770370370370369"/>
          <c:y val="6.666666666666668E-2"/>
        </c:manualLayout>
      </c:layout>
    </c:title>
    <c:plotArea>
      <c:layout>
        <c:manualLayout>
          <c:layoutTarget val="inner"/>
          <c:xMode val="edge"/>
          <c:yMode val="edge"/>
          <c:x val="0.3020060428492955"/>
          <c:y val="0.2432269730818532"/>
          <c:w val="0.40374015748031439"/>
          <c:h val="0.60561023622047505"/>
        </c:manualLayout>
      </c:layout>
      <c:pieChart>
        <c:ser>
          <c:idx val="0"/>
          <c:order val="0"/>
          <c:tx>
            <c:strRef>
              <c:f>Sheet1!$B$1</c:f>
              <c:strCache>
                <c:ptCount val="1"/>
                <c:pt idx="0">
                  <c:v>Unmarried Men</c:v>
                </c:pt>
              </c:strCache>
            </c:strRef>
          </c:tx>
          <c:dPt>
            <c:idx val="0"/>
            <c:spPr>
              <a:solidFill>
                <a:srgbClr val="005B4D"/>
              </a:solidFill>
            </c:spPr>
          </c:dPt>
          <c:dPt>
            <c:idx val="1"/>
            <c:spPr>
              <a:solidFill>
                <a:schemeClr val="bg1">
                  <a:lumMod val="75000"/>
                </a:schemeClr>
              </a:solidFill>
            </c:spPr>
          </c:dPt>
          <c:dLbls>
            <c:dLbl>
              <c:idx val="0"/>
              <c:layout/>
              <c:tx>
                <c:rich>
                  <a:bodyPr/>
                  <a:lstStyle/>
                  <a:p>
                    <a:r>
                      <a:rPr lang="en-US" dirty="0">
                        <a:solidFill>
                          <a:schemeClr val="bg1"/>
                        </a:solidFill>
                      </a:rPr>
                      <a:t>38%</a:t>
                    </a:r>
                  </a:p>
                </c:rich>
              </c:tx>
              <c:dLblPos val="ctr"/>
              <c:showPercent val="1"/>
            </c:dLbl>
            <c:dLbl>
              <c:idx val="1"/>
              <c:layout>
                <c:manualLayout>
                  <c:x val="0.20583287554172039"/>
                  <c:y val="-6.4214887383263142E-2"/>
                </c:manualLayout>
              </c:layout>
              <c:dLblPos val="bestFit"/>
              <c:showPercent val="1"/>
            </c:dLbl>
            <c:txPr>
              <a:bodyPr/>
              <a:lstStyle/>
              <a:p>
                <a:pPr>
                  <a:defRPr b="1"/>
                </a:pPr>
                <a:endParaRPr lang="en-US"/>
              </a:p>
            </c:txPr>
            <c:dLblPos val="ctr"/>
            <c:showPercent val="1"/>
            <c:showLeaderLines val="1"/>
          </c:dLbls>
          <c:cat>
            <c:strRef>
              <c:f>Sheet1!$A$2:$A$3</c:f>
              <c:strCache>
                <c:ptCount val="2"/>
                <c:pt idx="0">
                  <c:v>Pension</c:v>
                </c:pt>
                <c:pt idx="1">
                  <c:v>No pension</c:v>
                </c:pt>
              </c:strCache>
            </c:strRef>
          </c:cat>
          <c:val>
            <c:numRef>
              <c:f>Sheet1!$B$2:$B$3</c:f>
              <c:numCache>
                <c:formatCode>General</c:formatCode>
                <c:ptCount val="2"/>
                <c:pt idx="0">
                  <c:v>38</c:v>
                </c:pt>
                <c:pt idx="1">
                  <c:v>62</c:v>
                </c:pt>
              </c:numCache>
            </c:numRef>
          </c:val>
        </c:ser>
        <c:dLbls>
          <c:showVal val="1"/>
        </c:dLbls>
        <c:firstSliceAng val="0"/>
      </c:pieChart>
    </c:plotArea>
    <c:plotVisOnly val="1"/>
    <c:dispBlanksAs val="zero"/>
  </c:chart>
  <c:txPr>
    <a:bodyPr/>
    <a:lstStyle/>
    <a:p>
      <a:pPr>
        <a:defRPr sz="180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style val="18"/>
  <c:chart>
    <c:title>
      <c:tx>
        <c:rich>
          <a:bodyPr/>
          <a:lstStyle/>
          <a:p>
            <a:pPr>
              <a:defRPr/>
            </a:pPr>
            <a:r>
              <a:rPr lang="en-US" dirty="0"/>
              <a:t>Unmarried Women</a:t>
            </a:r>
          </a:p>
        </c:rich>
      </c:tx>
      <c:layout>
        <c:manualLayout>
          <c:xMode val="edge"/>
          <c:yMode val="edge"/>
          <c:x val="0.20741379310344848"/>
          <c:y val="8.6730268863833587E-2"/>
        </c:manualLayout>
      </c:layout>
    </c:title>
    <c:plotArea>
      <c:layout>
        <c:manualLayout>
          <c:layoutTarget val="inner"/>
          <c:xMode val="edge"/>
          <c:yMode val="edge"/>
          <c:x val="0.32642130671166192"/>
          <c:y val="0.25994341007698679"/>
          <c:w val="0.32632428758905319"/>
          <c:h val="0.63569666413451753"/>
        </c:manualLayout>
      </c:layout>
      <c:pieChart>
        <c:ser>
          <c:idx val="0"/>
          <c:order val="0"/>
          <c:tx>
            <c:strRef>
              <c:f>Sheet1!$B$1</c:f>
              <c:strCache>
                <c:ptCount val="1"/>
                <c:pt idx="0">
                  <c:v>Sales</c:v>
                </c:pt>
              </c:strCache>
            </c:strRef>
          </c:tx>
          <c:dPt>
            <c:idx val="0"/>
            <c:spPr>
              <a:solidFill>
                <a:srgbClr val="005B4D"/>
              </a:solidFill>
            </c:spPr>
          </c:dPt>
          <c:dPt>
            <c:idx val="1"/>
            <c:spPr>
              <a:solidFill>
                <a:schemeClr val="bg1">
                  <a:lumMod val="75000"/>
                </a:schemeClr>
              </a:solidFill>
            </c:spPr>
          </c:dPt>
          <c:dLbls>
            <c:dLbl>
              <c:idx val="0"/>
              <c:layout/>
              <c:tx>
                <c:rich>
                  <a:bodyPr/>
                  <a:lstStyle/>
                  <a:p>
                    <a:r>
                      <a:rPr lang="en-US" dirty="0">
                        <a:solidFill>
                          <a:schemeClr val="bg1"/>
                        </a:solidFill>
                      </a:rPr>
                      <a:t>34%</a:t>
                    </a:r>
                  </a:p>
                </c:rich>
              </c:tx>
              <c:dLblPos val="ctr"/>
              <c:showPercent val="1"/>
            </c:dLbl>
            <c:dLbl>
              <c:idx val="1"/>
              <c:layout>
                <c:manualLayout>
                  <c:x val="0.14254054180727452"/>
                  <c:y val="-0.15524337866857554"/>
                </c:manualLayout>
              </c:layout>
              <c:dLblPos val="bestFit"/>
              <c:showPercent val="1"/>
            </c:dLbl>
            <c:txPr>
              <a:bodyPr/>
              <a:lstStyle/>
              <a:p>
                <a:pPr>
                  <a:defRPr b="1"/>
                </a:pPr>
                <a:endParaRPr lang="en-US"/>
              </a:p>
            </c:txPr>
            <c:dLblPos val="ctr"/>
            <c:showPercent val="1"/>
            <c:showLeaderLines val="1"/>
          </c:dLbls>
          <c:cat>
            <c:strRef>
              <c:f>Sheet1!$A$2:$A$3</c:f>
              <c:strCache>
                <c:ptCount val="2"/>
                <c:pt idx="0">
                  <c:v>Pension</c:v>
                </c:pt>
                <c:pt idx="1">
                  <c:v>No pension</c:v>
                </c:pt>
              </c:strCache>
            </c:strRef>
          </c:cat>
          <c:val>
            <c:numRef>
              <c:f>Sheet1!$B$2:$B$3</c:f>
              <c:numCache>
                <c:formatCode>General</c:formatCode>
                <c:ptCount val="2"/>
                <c:pt idx="0">
                  <c:v>34</c:v>
                </c:pt>
                <c:pt idx="1">
                  <c:v>66</c:v>
                </c:pt>
              </c:numCache>
            </c:numRef>
          </c:val>
        </c:ser>
        <c:dLbls>
          <c:showPercent val="1"/>
        </c:dLbls>
        <c:firstSliceAng val="0"/>
      </c:pieChart>
    </c:plotArea>
    <c:plotVisOnly val="1"/>
    <c:dispBlanksAs val="zero"/>
  </c:chart>
  <c:txPr>
    <a:bodyPr/>
    <a:lstStyle/>
    <a:p>
      <a:pPr>
        <a:defRPr sz="1800"/>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223573363813467"/>
          <c:y val="0.14566434630453801"/>
          <c:w val="0.79134292185250599"/>
          <c:h val="0.67964148503176736"/>
        </c:manualLayout>
      </c:layout>
      <c:barChart>
        <c:barDir val="col"/>
        <c:grouping val="clustered"/>
        <c:ser>
          <c:idx val="1"/>
          <c:order val="0"/>
          <c:tx>
            <c:strRef>
              <c:f>Sheet1!$B$3</c:f>
              <c:strCache>
                <c:ptCount val="1"/>
                <c:pt idx="0">
                  <c:v>Full-Benefit Age 65</c:v>
                </c:pt>
              </c:strCache>
            </c:strRef>
          </c:tx>
          <c:spPr>
            <a:gradFill>
              <a:gsLst>
                <a:gs pos="0">
                  <a:srgbClr val="005B4D"/>
                </a:gs>
                <a:gs pos="50000">
                  <a:srgbClr val="005B4D"/>
                </a:gs>
                <a:gs pos="100000">
                  <a:srgbClr val="00927D"/>
                </a:gs>
              </a:gsLst>
              <a:lin ang="9600000" scaled="0"/>
            </a:gradFill>
            <a:effectLst>
              <a:outerShdw blurRad="63500" dist="25400" dir="3600000" algn="ctr" rotWithShape="0">
                <a:srgbClr val="000000">
                  <a:alpha val="36000"/>
                </a:srgbClr>
              </a:outerShdw>
            </a:effectLst>
            <a:scene3d>
              <a:camera prst="orthographicFront"/>
              <a:lightRig rig="harsh" dir="t">
                <a:rot lat="0" lon="0" rev="9000000"/>
              </a:lightRig>
            </a:scene3d>
            <a:sp3d prstMaterial="flat">
              <a:bevelT w="38100" h="50800" prst="softRound"/>
            </a:sp3d>
          </c:spPr>
          <c:cat>
            <c:numRef>
              <c:f>Sheet1!$A$4:$A$12</c:f>
              <c:numCache>
                <c:formatCode>General</c:formatCode>
                <c:ptCount val="9"/>
                <c:pt idx="0">
                  <c:v>62</c:v>
                </c:pt>
                <c:pt idx="1">
                  <c:v>63</c:v>
                </c:pt>
                <c:pt idx="2">
                  <c:v>64</c:v>
                </c:pt>
                <c:pt idx="3">
                  <c:v>65</c:v>
                </c:pt>
                <c:pt idx="4">
                  <c:v>66</c:v>
                </c:pt>
                <c:pt idx="5">
                  <c:v>67</c:v>
                </c:pt>
                <c:pt idx="6">
                  <c:v>68</c:v>
                </c:pt>
                <c:pt idx="7">
                  <c:v>69</c:v>
                </c:pt>
                <c:pt idx="8">
                  <c:v>70</c:v>
                </c:pt>
              </c:numCache>
            </c:numRef>
          </c:cat>
          <c:val>
            <c:numRef>
              <c:f>Sheet1!$B$4:$B$12</c:f>
              <c:numCache>
                <c:formatCode>0.0</c:formatCode>
                <c:ptCount val="9"/>
                <c:pt idx="0">
                  <c:v>80</c:v>
                </c:pt>
                <c:pt idx="1">
                  <c:v>86.7</c:v>
                </c:pt>
                <c:pt idx="2">
                  <c:v>93.3</c:v>
                </c:pt>
                <c:pt idx="3">
                  <c:v>100</c:v>
                </c:pt>
                <c:pt idx="4">
                  <c:v>106</c:v>
                </c:pt>
                <c:pt idx="5">
                  <c:v>112</c:v>
                </c:pt>
                <c:pt idx="6">
                  <c:v>118</c:v>
                </c:pt>
                <c:pt idx="7">
                  <c:v>124</c:v>
                </c:pt>
                <c:pt idx="8">
                  <c:v>130</c:v>
                </c:pt>
              </c:numCache>
            </c:numRef>
          </c:val>
        </c:ser>
        <c:ser>
          <c:idx val="2"/>
          <c:order val="1"/>
          <c:tx>
            <c:strRef>
              <c:f>Sheet1!$D$3</c:f>
              <c:strCache>
                <c:ptCount val="1"/>
                <c:pt idx="0">
                  <c:v>Full-Benefit Age 67</c:v>
                </c:pt>
              </c:strCache>
            </c:strRef>
          </c:tx>
          <c:spPr>
            <a:gradFill>
              <a:gsLst>
                <a:gs pos="0">
                  <a:srgbClr val="F4680B"/>
                </a:gs>
                <a:gs pos="36000">
                  <a:srgbClr val="F4680B"/>
                </a:gs>
                <a:gs pos="100000">
                  <a:srgbClr val="F4680B">
                    <a:lumMod val="60000"/>
                    <a:lumOff val="40000"/>
                  </a:srgbClr>
                </a:gs>
              </a:gsLst>
              <a:lin ang="600000" scaled="0"/>
            </a:gradFill>
            <a:effectLst>
              <a:outerShdw blurRad="63500" dist="25400" dir="3600000" algn="ctr" rotWithShape="0">
                <a:srgbClr val="000000">
                  <a:alpha val="36000"/>
                </a:srgbClr>
              </a:outerShdw>
            </a:effectLst>
            <a:scene3d>
              <a:camera prst="orthographicFront"/>
              <a:lightRig rig="harsh" dir="t">
                <a:rot lat="0" lon="0" rev="9000000"/>
              </a:lightRig>
            </a:scene3d>
            <a:sp3d prstMaterial="flat">
              <a:bevelT w="38100" h="50800" prst="softRound"/>
            </a:sp3d>
          </c:spPr>
          <c:cat>
            <c:numRef>
              <c:f>Sheet1!$A$4:$A$12</c:f>
              <c:numCache>
                <c:formatCode>General</c:formatCode>
                <c:ptCount val="9"/>
                <c:pt idx="0">
                  <c:v>62</c:v>
                </c:pt>
                <c:pt idx="1">
                  <c:v>63</c:v>
                </c:pt>
                <c:pt idx="2">
                  <c:v>64</c:v>
                </c:pt>
                <c:pt idx="3">
                  <c:v>65</c:v>
                </c:pt>
                <c:pt idx="4">
                  <c:v>66</c:v>
                </c:pt>
                <c:pt idx="5">
                  <c:v>67</c:v>
                </c:pt>
                <c:pt idx="6">
                  <c:v>68</c:v>
                </c:pt>
                <c:pt idx="7">
                  <c:v>69</c:v>
                </c:pt>
                <c:pt idx="8">
                  <c:v>70</c:v>
                </c:pt>
              </c:numCache>
            </c:numRef>
          </c:cat>
          <c:val>
            <c:numRef>
              <c:f>Sheet1!$D$4:$D$12</c:f>
              <c:numCache>
                <c:formatCode>0.0</c:formatCode>
                <c:ptCount val="9"/>
                <c:pt idx="0">
                  <c:v>70</c:v>
                </c:pt>
                <c:pt idx="1">
                  <c:v>75</c:v>
                </c:pt>
                <c:pt idx="2">
                  <c:v>80</c:v>
                </c:pt>
                <c:pt idx="3">
                  <c:v>86.7</c:v>
                </c:pt>
                <c:pt idx="4">
                  <c:v>93.3</c:v>
                </c:pt>
                <c:pt idx="5">
                  <c:v>100</c:v>
                </c:pt>
                <c:pt idx="6">
                  <c:v>108</c:v>
                </c:pt>
                <c:pt idx="7">
                  <c:v>116</c:v>
                </c:pt>
                <c:pt idx="8">
                  <c:v>124</c:v>
                </c:pt>
              </c:numCache>
            </c:numRef>
          </c:val>
        </c:ser>
        <c:axId val="67502848"/>
        <c:axId val="67504768"/>
      </c:barChart>
      <c:catAx>
        <c:axId val="67502848"/>
        <c:scaling>
          <c:orientation val="minMax"/>
        </c:scaling>
        <c:axPos val="b"/>
        <c:title>
          <c:tx>
            <c:rich>
              <a:bodyPr/>
              <a:lstStyle/>
              <a:p>
                <a:pPr>
                  <a:defRPr sz="1800"/>
                </a:pPr>
                <a:r>
                  <a:rPr lang="en-US" sz="1800" dirty="0"/>
                  <a:t>Age When Benefits Are Claimed</a:t>
                </a:r>
              </a:p>
            </c:rich>
          </c:tx>
          <c:layout/>
        </c:title>
        <c:numFmt formatCode="General" sourceLinked="1"/>
        <c:majorTickMark val="none"/>
        <c:tickLblPos val="nextTo"/>
        <c:txPr>
          <a:bodyPr/>
          <a:lstStyle/>
          <a:p>
            <a:pPr>
              <a:defRPr sz="1800"/>
            </a:pPr>
            <a:endParaRPr lang="en-US"/>
          </a:p>
        </c:txPr>
        <c:crossAx val="67504768"/>
        <c:crosses val="autoZero"/>
        <c:auto val="1"/>
        <c:lblAlgn val="ctr"/>
        <c:lblOffset val="100"/>
      </c:catAx>
      <c:valAx>
        <c:axId val="67504768"/>
        <c:scaling>
          <c:orientation val="minMax"/>
          <c:max val="140"/>
          <c:min val="0"/>
        </c:scaling>
        <c:axPos val="l"/>
        <c:majorGridlines/>
        <c:title>
          <c:tx>
            <c:rich>
              <a:bodyPr/>
              <a:lstStyle/>
              <a:p>
                <a:pPr>
                  <a:defRPr sz="1800"/>
                </a:pPr>
                <a:r>
                  <a:rPr lang="en-US" sz="1800" baseline="0" dirty="0"/>
                  <a:t>Percent of Full Benefit Payable </a:t>
                </a:r>
                <a:endParaRPr lang="en-US" sz="1800" dirty="0"/>
              </a:p>
            </c:rich>
          </c:tx>
          <c:layout/>
        </c:title>
        <c:numFmt formatCode="#,##0" sourceLinked="0"/>
        <c:tickLblPos val="nextTo"/>
        <c:txPr>
          <a:bodyPr/>
          <a:lstStyle/>
          <a:p>
            <a:pPr>
              <a:defRPr sz="1800"/>
            </a:pPr>
            <a:endParaRPr lang="en-US"/>
          </a:p>
        </c:txPr>
        <c:crossAx val="67502848"/>
        <c:crosses val="autoZero"/>
        <c:crossBetween val="between"/>
      </c:valAx>
      <c:spPr>
        <a:ln>
          <a:noFill/>
        </a:ln>
      </c:spPr>
    </c:plotArea>
    <c:legend>
      <c:legendPos val="r"/>
      <c:layout>
        <c:manualLayout>
          <c:xMode val="edge"/>
          <c:yMode val="edge"/>
          <c:x val="0.14417005334010669"/>
          <c:y val="0.15827551447373425"/>
          <c:w val="0.23486220472440944"/>
          <c:h val="0.17452394537639451"/>
        </c:manualLayout>
      </c:layout>
      <c:txPr>
        <a:bodyPr/>
        <a:lstStyle/>
        <a:p>
          <a:pPr>
            <a:defRPr sz="1800" b="0"/>
          </a:pPr>
          <a:endParaRPr lang="en-US"/>
        </a:p>
      </c:txPr>
    </c:legend>
    <c:plotVisOnly val="1"/>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n-US"/>
  <c:style val="19"/>
  <c:chart>
    <c:autoTitleDeleted val="1"/>
    <c:plotArea>
      <c:layout>
        <c:manualLayout>
          <c:layoutTarget val="inner"/>
          <c:xMode val="edge"/>
          <c:yMode val="edge"/>
          <c:x val="0.14260775108031906"/>
          <c:y val="0.1763932439043335"/>
          <c:w val="0.79157394758558663"/>
          <c:h val="0.70266549509982312"/>
        </c:manualLayout>
      </c:layout>
      <c:barChart>
        <c:barDir val="col"/>
        <c:grouping val="clustered"/>
        <c:ser>
          <c:idx val="0"/>
          <c:order val="0"/>
          <c:tx>
            <c:strRef>
              <c:f>Sheet1!$B$6</c:f>
              <c:strCache>
                <c:ptCount val="1"/>
                <c:pt idx="0">
                  <c:v>2005</c:v>
                </c:pt>
              </c:strCache>
            </c:strRef>
          </c:tx>
          <c:dPt>
            <c:idx val="0"/>
            <c:spPr>
              <a:gradFill>
                <a:gsLst>
                  <a:gs pos="0">
                    <a:srgbClr val="005B4D"/>
                  </a:gs>
                  <a:gs pos="36000">
                    <a:srgbClr val="005B4D"/>
                  </a:gs>
                  <a:gs pos="100000">
                    <a:srgbClr val="00927D"/>
                  </a:gs>
                </a:gsLst>
                <a:lin ang="600000" scaled="0"/>
              </a:gradFill>
            </c:spPr>
          </c:dPt>
          <c:val>
            <c:numRef>
              <c:f>Sheet1!$C$6</c:f>
              <c:numCache>
                <c:formatCode>0</c:formatCode>
                <c:ptCount val="1"/>
                <c:pt idx="0">
                  <c:v>39</c:v>
                </c:pt>
              </c:numCache>
            </c:numRef>
          </c:val>
        </c:ser>
        <c:ser>
          <c:idx val="1"/>
          <c:order val="1"/>
          <c:tx>
            <c:strRef>
              <c:f>Sheet1!$B$7</c:f>
              <c:strCache>
                <c:ptCount val="1"/>
                <c:pt idx="0">
                  <c:v>2010</c:v>
                </c:pt>
              </c:strCache>
            </c:strRef>
          </c:tx>
          <c:val>
            <c:numRef>
              <c:f>Sheet1!$C$7</c:f>
              <c:numCache>
                <c:formatCode>0</c:formatCode>
                <c:ptCount val="1"/>
                <c:pt idx="0">
                  <c:v>37</c:v>
                </c:pt>
              </c:numCache>
            </c:numRef>
          </c:val>
        </c:ser>
        <c:ser>
          <c:idx val="2"/>
          <c:order val="2"/>
          <c:tx>
            <c:strRef>
              <c:f>Sheet1!$B$8</c:f>
              <c:strCache>
                <c:ptCount val="1"/>
                <c:pt idx="0">
                  <c:v>2030</c:v>
                </c:pt>
              </c:strCache>
            </c:strRef>
          </c:tx>
          <c:spPr>
            <a:gradFill>
              <a:gsLst>
                <a:gs pos="0">
                  <a:schemeClr val="accent5"/>
                </a:gs>
                <a:gs pos="57000">
                  <a:schemeClr val="accent5">
                    <a:lumMod val="40000"/>
                    <a:lumOff val="60000"/>
                  </a:schemeClr>
                </a:gs>
                <a:gs pos="100000">
                  <a:schemeClr val="accent5"/>
                </a:gs>
              </a:gsLst>
              <a:lin ang="1200000" scaled="0"/>
            </a:gradFill>
          </c:spPr>
          <c:val>
            <c:numRef>
              <c:f>Sheet1!$C$8</c:f>
              <c:numCache>
                <c:formatCode>0</c:formatCode>
                <c:ptCount val="1"/>
                <c:pt idx="0">
                  <c:v>32</c:v>
                </c:pt>
              </c:numCache>
            </c:numRef>
          </c:val>
        </c:ser>
        <c:overlap val="-25"/>
        <c:axId val="67552000"/>
        <c:axId val="67553536"/>
      </c:barChart>
      <c:catAx>
        <c:axId val="67552000"/>
        <c:scaling>
          <c:orientation val="minMax"/>
        </c:scaling>
        <c:delete val="1"/>
        <c:axPos val="b"/>
        <c:numFmt formatCode="General" sourceLinked="1"/>
        <c:tickLblPos val="none"/>
        <c:crossAx val="67553536"/>
        <c:crosses val="autoZero"/>
        <c:auto val="1"/>
        <c:lblAlgn val="ctr"/>
        <c:lblOffset val="100"/>
      </c:catAx>
      <c:valAx>
        <c:axId val="67553536"/>
        <c:scaling>
          <c:orientation val="minMax"/>
          <c:max val="45"/>
          <c:min val="0"/>
        </c:scaling>
        <c:axPos val="l"/>
        <c:majorGridlines/>
        <c:title>
          <c:tx>
            <c:rich>
              <a:bodyPr rot="-5400000" vert="horz"/>
              <a:lstStyle/>
              <a:p>
                <a:pPr>
                  <a:defRPr/>
                </a:pPr>
                <a:r>
                  <a:rPr lang="en-US" dirty="0"/>
                  <a:t>Percent of Prior Earnings</a:t>
                </a:r>
              </a:p>
            </c:rich>
          </c:tx>
          <c:layout>
            <c:manualLayout>
              <c:xMode val="edge"/>
              <c:yMode val="edge"/>
              <c:x val="2.3783325019315564E-2"/>
              <c:y val="0.2155112111185124"/>
            </c:manualLayout>
          </c:layout>
        </c:title>
        <c:numFmt formatCode="0" sourceLinked="0"/>
        <c:tickLblPos val="nextTo"/>
        <c:crossAx val="67552000"/>
        <c:crosses val="autoZero"/>
        <c:crossBetween val="between"/>
      </c:valAx>
    </c:plotArea>
    <c:plotVisOnly val="1"/>
    <c:dispBlanksAs val="gap"/>
  </c:chart>
  <c:txPr>
    <a:bodyPr/>
    <a:lstStyle/>
    <a:p>
      <a:pPr>
        <a:defRPr sz="1800"/>
      </a:pPr>
      <a:endParaRPr lang="en-US"/>
    </a:p>
  </c:txPr>
  <c:externalData r:id="rId1"/>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style val="18"/>
  <c:chart>
    <c:autoTitleDeleted val="1"/>
    <c:plotArea>
      <c:layout/>
      <c:pieChart>
        <c:varyColors val="1"/>
        <c:ser>
          <c:idx val="0"/>
          <c:order val="0"/>
          <c:tx>
            <c:strRef>
              <c:f>Sheet1!$B$1</c:f>
              <c:strCache>
                <c:ptCount val="1"/>
                <c:pt idx="0">
                  <c:v>Sales</c:v>
                </c:pt>
              </c:strCache>
            </c:strRef>
          </c:tx>
          <c:dPt>
            <c:idx val="1"/>
            <c:spPr>
              <a:gradFill>
                <a:gsLst>
                  <a:gs pos="0">
                    <a:srgbClr val="005B4D"/>
                  </a:gs>
                  <a:gs pos="36000">
                    <a:srgbClr val="005B4D"/>
                  </a:gs>
                  <a:gs pos="100000">
                    <a:srgbClr val="00927D"/>
                  </a:gs>
                </a:gsLst>
                <a:lin ang="600000" scaled="0"/>
              </a:gradFill>
            </c:spPr>
          </c:dPt>
          <c:dLbls>
            <c:dLbl>
              <c:idx val="0"/>
              <c:layout>
                <c:manualLayout>
                  <c:x val="-0.15351392534266586"/>
                  <c:y val="9.3384974915515687E-2"/>
                </c:manualLayout>
              </c:layout>
              <c:spPr/>
              <c:txPr>
                <a:bodyPr/>
                <a:lstStyle/>
                <a:p>
                  <a:pPr>
                    <a:defRPr b="1">
                      <a:solidFill>
                        <a:schemeClr val="bg1"/>
                      </a:solidFill>
                    </a:defRPr>
                  </a:pPr>
                  <a:endParaRPr lang="en-US"/>
                </a:p>
              </c:txPr>
              <c:showPercent val="1"/>
            </c:dLbl>
            <c:dLbl>
              <c:idx val="1"/>
              <c:layout>
                <c:manualLayout>
                  <c:x val="-6.1268664333624982E-2"/>
                  <c:y val="-0.20709438847283465"/>
                </c:manualLayout>
              </c:layout>
              <c:tx>
                <c:rich>
                  <a:bodyPr/>
                  <a:lstStyle/>
                  <a:p>
                    <a:r>
                      <a:rPr lang="en-US" dirty="0">
                        <a:solidFill>
                          <a:schemeClr val="bg1"/>
                        </a:solidFill>
                      </a:rPr>
                      <a:t>28%</a:t>
                    </a:r>
                  </a:p>
                </c:rich>
              </c:tx>
              <c:showPercent val="1"/>
            </c:dLbl>
            <c:dLbl>
              <c:idx val="2"/>
              <c:layout>
                <c:manualLayout>
                  <c:x val="0.10734835228929718"/>
                  <c:y val="-8.8204483594715666E-2"/>
                </c:manualLayout>
              </c:layout>
              <c:spPr/>
              <c:txPr>
                <a:bodyPr/>
                <a:lstStyle/>
                <a:p>
                  <a:pPr>
                    <a:defRPr b="1">
                      <a:solidFill>
                        <a:schemeClr val="bg1"/>
                      </a:solidFill>
                    </a:defRPr>
                  </a:pPr>
                  <a:endParaRPr lang="en-US"/>
                </a:p>
              </c:txPr>
              <c:showPercent val="1"/>
            </c:dLbl>
            <c:dLbl>
              <c:idx val="3"/>
              <c:layout>
                <c:manualLayout>
                  <c:x val="0.11040274132400117"/>
                  <c:y val="-6.1808279934625647E-3"/>
                </c:manualLayout>
              </c:layout>
              <c:spPr/>
              <c:txPr>
                <a:bodyPr/>
                <a:lstStyle/>
                <a:p>
                  <a:pPr>
                    <a:defRPr b="1">
                      <a:solidFill>
                        <a:schemeClr val="bg1"/>
                      </a:solidFill>
                    </a:defRPr>
                  </a:pPr>
                  <a:endParaRPr lang="en-US"/>
                </a:p>
              </c:txPr>
              <c:showPercent val="1"/>
            </c:dLbl>
            <c:dLbl>
              <c:idx val="4"/>
              <c:layout>
                <c:manualLayout>
                  <c:x val="0.13229600466608341"/>
                  <c:y val="0.14975215834047287"/>
                </c:manualLayout>
              </c:layout>
              <c:spPr/>
              <c:txPr>
                <a:bodyPr/>
                <a:lstStyle/>
                <a:p>
                  <a:pPr>
                    <a:defRPr b="1">
                      <a:solidFill>
                        <a:schemeClr val="bg1"/>
                      </a:solidFill>
                    </a:defRPr>
                  </a:pPr>
                  <a:endParaRPr lang="en-US"/>
                </a:p>
              </c:txPr>
              <c:showPercent val="1"/>
            </c:dLbl>
            <c:txPr>
              <a:bodyPr/>
              <a:lstStyle/>
              <a:p>
                <a:pPr>
                  <a:defRPr b="1"/>
                </a:pPr>
                <a:endParaRPr lang="en-US"/>
              </a:p>
            </c:txPr>
            <c:showPercent val="1"/>
            <c:showLeaderLines val="1"/>
          </c:dLbls>
          <c:cat>
            <c:strRef>
              <c:f>Sheet1!$A$2:$A$6</c:f>
              <c:strCache>
                <c:ptCount val="5"/>
                <c:pt idx="0">
                  <c:v>Mental Impairments</c:v>
                </c:pt>
                <c:pt idx="1">
                  <c:v>Musculoskeletal Conditions</c:v>
                </c:pt>
                <c:pt idx="2">
                  <c:v>Heart Disease/ Circulatory </c:v>
                </c:pt>
                <c:pt idx="3">
                  <c:v>Nervous System/ Sense Organ Impairments</c:v>
                </c:pt>
                <c:pt idx="4">
                  <c:v>Injuries/ Cancers/ Other Conditions</c:v>
                </c:pt>
              </c:strCache>
            </c:strRef>
          </c:cat>
          <c:val>
            <c:numRef>
              <c:f>Sheet1!$B$2:$B$6</c:f>
              <c:numCache>
                <c:formatCode>0%</c:formatCode>
                <c:ptCount val="5"/>
                <c:pt idx="0">
                  <c:v>0.3290000000000009</c:v>
                </c:pt>
                <c:pt idx="1">
                  <c:v>0.28200000000000008</c:v>
                </c:pt>
                <c:pt idx="2">
                  <c:v>8.6000000000000021E-2</c:v>
                </c:pt>
                <c:pt idx="3">
                  <c:v>9.4000000000000028E-2</c:v>
                </c:pt>
                <c:pt idx="4">
                  <c:v>0.20900000000000021</c:v>
                </c:pt>
              </c:numCache>
            </c:numRef>
          </c:val>
        </c:ser>
        <c:dLbls>
          <c:showPercent val="1"/>
        </c:dLbls>
        <c:firstSliceAng val="0"/>
      </c:pieChart>
    </c:plotArea>
    <c:legend>
      <c:legendPos val="r"/>
      <c:layout>
        <c:manualLayout>
          <c:xMode val="edge"/>
          <c:yMode val="edge"/>
          <c:x val="0.65997389289105346"/>
          <c:y val="7.0511584384710974E-2"/>
          <c:w val="0.31520341207349084"/>
          <c:h val="0.89686831198965256"/>
        </c:manualLayout>
      </c:layout>
      <c:txPr>
        <a:bodyPr/>
        <a:lstStyle/>
        <a:p>
          <a:pPr>
            <a:defRPr>
              <a:solidFill>
                <a:schemeClr val="tx1"/>
              </a:solidFill>
            </a:defRPr>
          </a:pPr>
          <a:endParaRPr lang="en-US"/>
        </a:p>
      </c:txPr>
    </c:legend>
    <c:plotVisOnly val="1"/>
    <c:dispBlanksAs val="zero"/>
  </c:chart>
  <c:txPr>
    <a:bodyPr/>
    <a:lstStyle/>
    <a:p>
      <a:pPr>
        <a:defRPr sz="1800"/>
      </a:pPr>
      <a:endParaRPr lang="en-US"/>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2743693245240898"/>
          <c:y val="7.7586490700934957E-2"/>
          <c:w val="0.4132668114761518"/>
          <c:h val="0.54996872475698344"/>
        </c:manualLayout>
      </c:layout>
      <c:pieChart>
        <c:varyColors val="1"/>
        <c:ser>
          <c:idx val="0"/>
          <c:order val="0"/>
          <c:spPr>
            <a:ln w="3175">
              <a:noFill/>
            </a:ln>
            <a:effectLst>
              <a:outerShdw blurRad="63500" dist="25400" dir="3600000" algn="ctr" rotWithShape="0">
                <a:prstClr val="black">
                  <a:alpha val="36000"/>
                </a:prstClr>
              </a:outerShdw>
            </a:effectLst>
            <a:scene3d>
              <a:camera prst="orthographicFront"/>
              <a:lightRig rig="harsh" dir="t">
                <a:rot lat="0" lon="0" rev="9000000"/>
              </a:lightRig>
            </a:scene3d>
            <a:sp3d prstMaterial="flat">
              <a:bevelT w="38100" h="50800" prst="softRound"/>
            </a:sp3d>
          </c:spPr>
          <c:dPt>
            <c:idx val="0"/>
            <c:spPr>
              <a:gradFill>
                <a:gsLst>
                  <a:gs pos="0">
                    <a:srgbClr val="005B4D"/>
                  </a:gs>
                  <a:gs pos="36000">
                    <a:srgbClr val="005B4D"/>
                  </a:gs>
                  <a:gs pos="100000">
                    <a:srgbClr val="00927D"/>
                  </a:gs>
                </a:gsLst>
                <a:lin ang="600000" scaled="0"/>
              </a:gradFill>
              <a:ln w="3175">
                <a:noFill/>
              </a:ln>
              <a:effectLst>
                <a:outerShdw blurRad="63500" dist="25400" dir="3600000" algn="ctr" rotWithShape="0">
                  <a:prstClr val="black">
                    <a:alpha val="36000"/>
                  </a:prstClr>
                </a:outerShdw>
              </a:effectLst>
              <a:scene3d>
                <a:camera prst="orthographicFront"/>
                <a:lightRig rig="harsh" dir="t">
                  <a:rot lat="0" lon="0" rev="9000000"/>
                </a:lightRig>
              </a:scene3d>
              <a:sp3d prstMaterial="flat">
                <a:bevelT w="38100" h="50800" prst="softRound"/>
              </a:sp3d>
            </c:spPr>
          </c:dPt>
          <c:dPt>
            <c:idx val="1"/>
            <c:spPr>
              <a:gradFill>
                <a:gsLst>
                  <a:gs pos="0">
                    <a:srgbClr val="00B097"/>
                  </a:gs>
                  <a:gs pos="36000">
                    <a:srgbClr val="00B097"/>
                  </a:gs>
                  <a:gs pos="100000">
                    <a:srgbClr val="00B097"/>
                  </a:gs>
                </a:gsLst>
                <a:lin ang="600000" scaled="0"/>
              </a:gradFill>
              <a:ln w="3175">
                <a:noFill/>
              </a:ln>
              <a:effectLst>
                <a:outerShdw blurRad="63500" dist="25400" dir="3600000" algn="ctr" rotWithShape="0">
                  <a:prstClr val="black">
                    <a:alpha val="36000"/>
                  </a:prstClr>
                </a:outerShdw>
              </a:effectLst>
              <a:scene3d>
                <a:camera prst="orthographicFront"/>
                <a:lightRig rig="harsh" dir="t">
                  <a:rot lat="0" lon="0" rev="9000000"/>
                </a:lightRig>
              </a:scene3d>
              <a:sp3d prstMaterial="flat">
                <a:bevelT w="38100" h="50800" prst="softRound"/>
              </a:sp3d>
            </c:spPr>
          </c:dPt>
          <c:dPt>
            <c:idx val="2"/>
            <c:spPr>
              <a:gradFill>
                <a:gsLst>
                  <a:gs pos="0">
                    <a:srgbClr val="F4680B"/>
                  </a:gs>
                  <a:gs pos="36000">
                    <a:srgbClr val="F4680B"/>
                  </a:gs>
                  <a:gs pos="100000">
                    <a:srgbClr val="F4680B"/>
                  </a:gs>
                </a:gsLst>
                <a:lin ang="600000" scaled="0"/>
              </a:gradFill>
              <a:ln w="3175">
                <a:noFill/>
              </a:ln>
              <a:effectLst>
                <a:outerShdw blurRad="50800" dist="38100" dir="5400000" algn="t" rotWithShape="0">
                  <a:prstClr val="black">
                    <a:alpha val="40000"/>
                  </a:prstClr>
                </a:outerShdw>
              </a:effectLst>
              <a:scene3d>
                <a:camera prst="orthographicFront"/>
                <a:lightRig rig="harsh" dir="t">
                  <a:rot lat="0" lon="0" rev="9000000"/>
                </a:lightRig>
              </a:scene3d>
              <a:sp3d prstMaterial="flat">
                <a:bevelT w="38100" h="50800" prst="softRound"/>
              </a:sp3d>
            </c:spPr>
          </c:dPt>
          <c:dPt>
            <c:idx val="3"/>
            <c:spPr>
              <a:gradFill>
                <a:gsLst>
                  <a:gs pos="0">
                    <a:srgbClr val="7EB8E7"/>
                  </a:gs>
                  <a:gs pos="36000">
                    <a:srgbClr val="7EB8E7"/>
                  </a:gs>
                  <a:gs pos="100000">
                    <a:srgbClr val="7EB8E7"/>
                  </a:gs>
                </a:gsLst>
                <a:lin ang="600000" scaled="0"/>
              </a:gradFill>
              <a:ln w="3175">
                <a:noFill/>
              </a:ln>
              <a:effectLst>
                <a:outerShdw blurRad="63500" dist="25400" dir="3600000" algn="ctr" rotWithShape="0">
                  <a:prstClr val="black">
                    <a:alpha val="36000"/>
                  </a:prstClr>
                </a:outerShdw>
              </a:effectLst>
              <a:scene3d>
                <a:camera prst="orthographicFront"/>
                <a:lightRig rig="harsh" dir="t">
                  <a:rot lat="0" lon="0" rev="9000000"/>
                </a:lightRig>
              </a:scene3d>
              <a:sp3d prstMaterial="flat">
                <a:bevelT w="38100" h="50800" prst="softRound"/>
              </a:sp3d>
            </c:spPr>
          </c:dPt>
          <c:dLbls>
            <c:dLbl>
              <c:idx val="0"/>
              <c:layout>
                <c:manualLayout>
                  <c:x val="-0.15672217696925816"/>
                  <c:y val="-0.11152254924072839"/>
                </c:manualLayout>
              </c:layout>
              <c:tx>
                <c:rich>
                  <a:bodyPr/>
                  <a:lstStyle/>
                  <a:p>
                    <a:r>
                      <a:rPr lang="en-US" dirty="0">
                        <a:solidFill>
                          <a:schemeClr val="bg1"/>
                        </a:solidFill>
                      </a:rPr>
                      <a:t>70%</a:t>
                    </a:r>
                  </a:p>
                </c:rich>
              </c:tx>
              <c:showVal val="1"/>
            </c:dLbl>
            <c:dLbl>
              <c:idx val="1"/>
              <c:layout>
                <c:manualLayout>
                  <c:x val="0.11456934262527525"/>
                  <c:y val="1.2333245543177499E-2"/>
                </c:manualLayout>
              </c:layout>
              <c:showVal val="1"/>
            </c:dLbl>
            <c:dLbl>
              <c:idx val="2"/>
              <c:layout>
                <c:manualLayout>
                  <c:x val="8.3176154704799846E-2"/>
                  <c:y val="9.4012416953992067E-2"/>
                </c:manualLayout>
              </c:layout>
              <c:showVal val="1"/>
            </c:dLbl>
            <c:dLbl>
              <c:idx val="3"/>
              <c:layout>
                <c:manualLayout>
                  <c:x val="0.11274938205539838"/>
                  <c:y val="-2.8104810920981247E-2"/>
                </c:manualLayout>
              </c:layout>
              <c:showVal val="1"/>
            </c:dLbl>
            <c:txPr>
              <a:bodyPr/>
              <a:lstStyle/>
              <a:p>
                <a:pPr>
                  <a:defRPr sz="1800" b="1">
                    <a:latin typeface="+mn-lt"/>
                    <a:cs typeface="Arial" pitchFamily="34" charset="0"/>
                  </a:defRPr>
                </a:pPr>
                <a:endParaRPr lang="en-US"/>
              </a:p>
            </c:txPr>
            <c:showVal val="1"/>
            <c:showLeaderLines val="1"/>
          </c:dLbls>
          <c:cat>
            <c:strRef>
              <c:f>Sheet1!$A$3:$A$6</c:f>
              <c:strCache>
                <c:ptCount val="4"/>
                <c:pt idx="0">
                  <c:v>Employer and employee Social Security contributions</c:v>
                </c:pt>
                <c:pt idx="1">
                  <c:v>Reimbursement funds for payroll tax holiday</c:v>
                </c:pt>
                <c:pt idx="2">
                  <c:v>Interest on reserves</c:v>
                </c:pt>
                <c:pt idx="3">
                  <c:v>Income taxes on benefits</c:v>
                </c:pt>
              </c:strCache>
            </c:strRef>
          </c:cat>
          <c:val>
            <c:numRef>
              <c:f>Sheet1!$B$3:$B$6</c:f>
              <c:numCache>
                <c:formatCode>0%</c:formatCode>
                <c:ptCount val="4"/>
                <c:pt idx="0">
                  <c:v>0.70000000000000062</c:v>
                </c:pt>
                <c:pt idx="1">
                  <c:v>0.13</c:v>
                </c:pt>
                <c:pt idx="2">
                  <c:v>0.14000000000000001</c:v>
                </c:pt>
                <c:pt idx="3">
                  <c:v>3.0000000000000002E-2</c:v>
                </c:pt>
              </c:numCache>
            </c:numRef>
          </c:val>
        </c:ser>
        <c:dLbls>
          <c:showVal val="1"/>
        </c:dLbls>
        <c:firstSliceAng val="0"/>
      </c:pieChart>
    </c:plotArea>
    <c:legend>
      <c:legendPos val="b"/>
      <c:layout>
        <c:manualLayout>
          <c:xMode val="edge"/>
          <c:yMode val="edge"/>
          <c:x val="2.1072796934865901E-2"/>
          <c:y val="0.65802709825163763"/>
          <c:w val="0.9565622831628805"/>
          <c:h val="0.30554562025981263"/>
        </c:manualLayout>
      </c:layout>
      <c:txPr>
        <a:bodyPr/>
        <a:lstStyle/>
        <a:p>
          <a:pPr>
            <a:defRPr sz="2000"/>
          </a:pPr>
          <a:endParaRPr lang="en-US"/>
        </a:p>
      </c:txPr>
    </c:legend>
    <c:plotVisOnly val="1"/>
  </c:chart>
  <c:externalData r:id="rId1"/>
</c:chartSpace>
</file>

<file path=ppt/drawings/_rels/drawing2.xml.rels><?xml version="1.0" encoding="UTF-8" standalone="yes"?>
<Relationships xmlns="http://schemas.openxmlformats.org/package/2006/relationships"><Relationship Id="rId1" Type="http://schemas.openxmlformats.org/officeDocument/2006/relationships/image" Target="../media/image5.png"/></Relationships>
</file>

<file path=ppt/drawings/drawing1.xml><?xml version="1.0" encoding="utf-8"?>
<c:userShapes xmlns:c="http://schemas.openxmlformats.org/drawingml/2006/chart">
  <cdr:relSizeAnchor xmlns:cdr="http://schemas.openxmlformats.org/drawingml/2006/chartDrawing">
    <cdr:from>
      <cdr:x>0.29274</cdr:x>
      <cdr:y>0.71284</cdr:y>
    </cdr:from>
    <cdr:to>
      <cdr:x>0.37939</cdr:x>
      <cdr:y>0.77077</cdr:y>
    </cdr:to>
    <cdr:sp macro="" textlink="">
      <cdr:nvSpPr>
        <cdr:cNvPr id="3" name="TextBox 2"/>
        <cdr:cNvSpPr txBox="1"/>
      </cdr:nvSpPr>
      <cdr:spPr>
        <a:xfrm xmlns:a="http://schemas.openxmlformats.org/drawingml/2006/main">
          <a:off x="1603310" y="2695568"/>
          <a:ext cx="474571" cy="21905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dirty="0"/>
            <a:t>55%</a:t>
          </a:r>
        </a:p>
      </cdr:txBody>
    </cdr:sp>
  </cdr:relSizeAnchor>
  <cdr:relSizeAnchor xmlns:cdr="http://schemas.openxmlformats.org/drawingml/2006/chartDrawing">
    <cdr:from>
      <cdr:x>0.49462</cdr:x>
      <cdr:y>0.67066</cdr:y>
    </cdr:from>
    <cdr:to>
      <cdr:x>0.58869</cdr:x>
      <cdr:y>0.74861</cdr:y>
    </cdr:to>
    <cdr:sp macro="" textlink="">
      <cdr:nvSpPr>
        <cdr:cNvPr id="5" name="TextBox 4"/>
        <cdr:cNvSpPr txBox="1"/>
      </cdr:nvSpPr>
      <cdr:spPr>
        <a:xfrm xmlns:a="http://schemas.openxmlformats.org/drawingml/2006/main">
          <a:off x="3505200" y="3200400"/>
          <a:ext cx="666602" cy="3719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dirty="0"/>
            <a:t>41%</a:t>
          </a:r>
        </a:p>
      </cdr:txBody>
    </cdr:sp>
  </cdr:relSizeAnchor>
  <cdr:relSizeAnchor xmlns:cdr="http://schemas.openxmlformats.org/drawingml/2006/chartDrawing">
    <cdr:from>
      <cdr:x>0.91376</cdr:x>
      <cdr:y>0.61194</cdr:y>
    </cdr:from>
    <cdr:to>
      <cdr:x>1</cdr:x>
      <cdr:y>0.67066</cdr:y>
    </cdr:to>
    <cdr:sp macro="" textlink="">
      <cdr:nvSpPr>
        <cdr:cNvPr id="6" name="TextBox 5"/>
        <cdr:cNvSpPr txBox="1"/>
      </cdr:nvSpPr>
      <cdr:spPr>
        <a:xfrm xmlns:a="http://schemas.openxmlformats.org/drawingml/2006/main">
          <a:off x="6629400" y="3124200"/>
          <a:ext cx="624318" cy="2997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dirty="0" smtClean="0"/>
            <a:t>26%</a:t>
          </a:r>
          <a:endParaRPr lang="en-US" sz="1600" b="1" dirty="0"/>
        </a:p>
      </cdr:txBody>
    </cdr:sp>
  </cdr:relSizeAnchor>
  <cdr:relSizeAnchor xmlns:cdr="http://schemas.openxmlformats.org/drawingml/2006/chartDrawing">
    <cdr:from>
      <cdr:x>0.70526</cdr:x>
      <cdr:y>0.64179</cdr:y>
    </cdr:from>
    <cdr:to>
      <cdr:x>0.80325</cdr:x>
      <cdr:y>0.71301</cdr:y>
    </cdr:to>
    <cdr:sp macro="" textlink="">
      <cdr:nvSpPr>
        <cdr:cNvPr id="7" name="TextBox 6"/>
        <cdr:cNvSpPr txBox="1"/>
      </cdr:nvSpPr>
      <cdr:spPr>
        <a:xfrm xmlns:a="http://schemas.openxmlformats.org/drawingml/2006/main">
          <a:off x="5105400" y="3276600"/>
          <a:ext cx="709349" cy="36360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dirty="0"/>
            <a:t>34%</a:t>
          </a: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cdr:y>
    </cdr:from>
    <cdr:to>
      <cdr:x>0.00365</cdr:x>
      <cdr:y>0.00611</cdr:y>
    </cdr:to>
    <cdr:pic>
      <cdr:nvPicPr>
        <cdr:cNvPr id="6"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0.00365</cdr:x>
      <cdr:y>0.00611</cdr:y>
    </cdr:to>
    <cdr:pic>
      <cdr:nvPicPr>
        <cdr:cNvPr id="7"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0.25371</cdr:x>
      <cdr:y>0.92222</cdr:y>
    </cdr:from>
    <cdr:to>
      <cdr:x>0.41734</cdr:x>
      <cdr:y>0.98636</cdr:y>
    </cdr:to>
    <cdr:sp macro="" textlink="">
      <cdr:nvSpPr>
        <cdr:cNvPr id="12" name="TextBox 11"/>
        <cdr:cNvSpPr txBox="1"/>
      </cdr:nvSpPr>
      <cdr:spPr>
        <a:xfrm xmlns:a="http://schemas.openxmlformats.org/drawingml/2006/main">
          <a:off x="1890485" y="4086992"/>
          <a:ext cx="1219200" cy="28421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800" b="1" dirty="0"/>
            <a:t>2005</a:t>
          </a:r>
        </a:p>
      </cdr:txBody>
    </cdr:sp>
  </cdr:relSizeAnchor>
  <cdr:relSizeAnchor xmlns:cdr="http://schemas.openxmlformats.org/drawingml/2006/chartDrawing">
    <cdr:from>
      <cdr:x>0.4636</cdr:x>
      <cdr:y>0.9156</cdr:y>
    </cdr:from>
    <cdr:to>
      <cdr:x>0.617</cdr:x>
      <cdr:y>0.99298</cdr:y>
    </cdr:to>
    <cdr:sp macro="" textlink="">
      <cdr:nvSpPr>
        <cdr:cNvPr id="16" name="TextBox 15"/>
        <cdr:cNvSpPr txBox="1"/>
      </cdr:nvSpPr>
      <cdr:spPr>
        <a:xfrm xmlns:a="http://schemas.openxmlformats.org/drawingml/2006/main">
          <a:off x="3454399" y="4057650"/>
          <a:ext cx="1143000" cy="3429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800" b="1" dirty="0" smtClean="0"/>
            <a:t>2011</a:t>
          </a:r>
          <a:endParaRPr lang="en-US" sz="1800" b="1" dirty="0"/>
        </a:p>
      </cdr:txBody>
    </cdr:sp>
  </cdr:relSizeAnchor>
  <cdr:relSizeAnchor xmlns:cdr="http://schemas.openxmlformats.org/drawingml/2006/chartDrawing">
    <cdr:from>
      <cdr:x>0.66277</cdr:x>
      <cdr:y>0.92059</cdr:y>
    </cdr:from>
    <cdr:to>
      <cdr:x>0.81617</cdr:x>
      <cdr:y>0.98799</cdr:y>
    </cdr:to>
    <cdr:sp macro="" textlink="">
      <cdr:nvSpPr>
        <cdr:cNvPr id="17" name="TextBox 16"/>
        <cdr:cNvSpPr txBox="1"/>
      </cdr:nvSpPr>
      <cdr:spPr>
        <a:xfrm xmlns:a="http://schemas.openxmlformats.org/drawingml/2006/main">
          <a:off x="4938485" y="4079735"/>
          <a:ext cx="1143000" cy="29872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800" b="1" dirty="0"/>
            <a:t>2030</a:t>
          </a:r>
        </a:p>
      </cdr:txBody>
    </cdr:sp>
  </cdr:relSizeAnchor>
  <cdr:relSizeAnchor xmlns:cdr="http://schemas.openxmlformats.org/drawingml/2006/chartDrawing">
    <cdr:from>
      <cdr:x>0.26394</cdr:x>
      <cdr:y>0.1849</cdr:y>
    </cdr:from>
    <cdr:to>
      <cdr:x>0.41734</cdr:x>
      <cdr:y>0.25792</cdr:y>
    </cdr:to>
    <cdr:sp macro="" textlink="">
      <cdr:nvSpPr>
        <cdr:cNvPr id="18" name="TextBox 17"/>
        <cdr:cNvSpPr txBox="1"/>
      </cdr:nvSpPr>
      <cdr:spPr>
        <a:xfrm xmlns:a="http://schemas.openxmlformats.org/drawingml/2006/main">
          <a:off x="1966685" y="819429"/>
          <a:ext cx="1142999" cy="32357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800" b="1" dirty="0"/>
            <a:t>39%</a:t>
          </a:r>
        </a:p>
      </cdr:txBody>
    </cdr:sp>
  </cdr:relSizeAnchor>
  <cdr:relSizeAnchor xmlns:cdr="http://schemas.openxmlformats.org/drawingml/2006/chartDrawing">
    <cdr:from>
      <cdr:x>0.45824</cdr:x>
      <cdr:y>0.22353</cdr:y>
    </cdr:from>
    <cdr:to>
      <cdr:x>0.62187</cdr:x>
      <cdr:y>0.31374</cdr:y>
    </cdr:to>
    <cdr:sp macro="" textlink="">
      <cdr:nvSpPr>
        <cdr:cNvPr id="19" name="TextBox 18"/>
        <cdr:cNvSpPr txBox="1"/>
      </cdr:nvSpPr>
      <cdr:spPr>
        <a:xfrm xmlns:a="http://schemas.openxmlformats.org/drawingml/2006/main">
          <a:off x="3414485" y="990600"/>
          <a:ext cx="1219252" cy="39978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800" b="1" dirty="0" smtClean="0"/>
            <a:t>36%</a:t>
          </a:r>
          <a:endParaRPr lang="en-US" sz="1800" b="1" dirty="0"/>
        </a:p>
      </cdr:txBody>
    </cdr:sp>
  </cdr:relSizeAnchor>
  <cdr:relSizeAnchor xmlns:cdr="http://schemas.openxmlformats.org/drawingml/2006/chartDrawing">
    <cdr:from>
      <cdr:x>0.66277</cdr:x>
      <cdr:y>0.29231</cdr:y>
    </cdr:from>
    <cdr:to>
      <cdr:x>0.81617</cdr:x>
      <cdr:y>0.37828</cdr:y>
    </cdr:to>
    <cdr:sp macro="" textlink="">
      <cdr:nvSpPr>
        <cdr:cNvPr id="20" name="TextBox 19"/>
        <cdr:cNvSpPr txBox="1"/>
      </cdr:nvSpPr>
      <cdr:spPr>
        <a:xfrm xmlns:a="http://schemas.openxmlformats.org/drawingml/2006/main">
          <a:off x="4938485" y="1295400"/>
          <a:ext cx="1143000" cy="381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800" b="1" dirty="0"/>
            <a:t>32%</a:t>
          </a:r>
        </a:p>
      </cdr:txBody>
    </cdr:sp>
  </cdr:relSizeAnchor>
</c:userShapes>
</file>

<file path=ppt/drawings/drawing3.xml><?xml version="1.0" encoding="utf-8"?>
<c:userShapes xmlns:c="http://schemas.openxmlformats.org/drawingml/2006/chart">
  <cdr:relSizeAnchor xmlns:cdr="http://schemas.openxmlformats.org/drawingml/2006/chartDrawing">
    <cdr:from>
      <cdr:x>0.58333</cdr:x>
      <cdr:y>0.15517</cdr:y>
    </cdr:from>
    <cdr:to>
      <cdr:x>0.79166</cdr:x>
      <cdr:y>0.31061</cdr:y>
    </cdr:to>
    <cdr:sp macro="" textlink="">
      <cdr:nvSpPr>
        <cdr:cNvPr id="2" name="TextBox 1"/>
        <cdr:cNvSpPr txBox="1"/>
      </cdr:nvSpPr>
      <cdr:spPr>
        <a:xfrm xmlns:a="http://schemas.openxmlformats.org/drawingml/2006/main">
          <a:off x="4267200" y="685800"/>
          <a:ext cx="1523976" cy="68698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smtClean="0">
              <a:solidFill>
                <a:schemeClr val="tx1"/>
              </a:solidFill>
            </a:rPr>
            <a:t>2011: </a:t>
          </a:r>
          <a:r>
            <a:rPr lang="en-US" sz="1800" dirty="0">
              <a:solidFill>
                <a:schemeClr val="tx1"/>
              </a:solidFill>
            </a:rPr>
            <a:t>$</a:t>
          </a:r>
          <a:r>
            <a:rPr lang="en-US" sz="1800" dirty="0" smtClean="0">
              <a:solidFill>
                <a:schemeClr val="tx1"/>
              </a:solidFill>
            </a:rPr>
            <a:t>2.7</a:t>
          </a:r>
          <a:r>
            <a:rPr lang="en-US" sz="1800" baseline="0" dirty="0" smtClean="0">
              <a:solidFill>
                <a:schemeClr val="tx1"/>
              </a:solidFill>
            </a:rPr>
            <a:t> </a:t>
          </a:r>
          <a:r>
            <a:rPr lang="en-US" sz="1800" baseline="0" dirty="0">
              <a:solidFill>
                <a:schemeClr val="tx1"/>
              </a:solidFill>
            </a:rPr>
            <a:t>trillion</a:t>
          </a:r>
          <a:endParaRPr lang="en-US" sz="1800" dirty="0">
            <a:solidFill>
              <a:schemeClr val="tx1"/>
            </a:solidFill>
          </a:endParaRPr>
        </a:p>
      </cdr:txBody>
    </cdr:sp>
  </cdr:relSizeAnchor>
  <cdr:relSizeAnchor xmlns:cdr="http://schemas.openxmlformats.org/drawingml/2006/chartDrawing">
    <cdr:from>
      <cdr:x>0.72917</cdr:x>
      <cdr:y>0.01724</cdr:y>
    </cdr:from>
    <cdr:to>
      <cdr:x>1</cdr:x>
      <cdr:y>0.18966</cdr:y>
    </cdr:to>
    <cdr:sp macro="" textlink="">
      <cdr:nvSpPr>
        <cdr:cNvPr id="3" name="TextBox 2"/>
        <cdr:cNvSpPr txBox="1"/>
      </cdr:nvSpPr>
      <cdr:spPr>
        <a:xfrm xmlns:a="http://schemas.openxmlformats.org/drawingml/2006/main">
          <a:off x="5486400" y="76200"/>
          <a:ext cx="1981176" cy="76202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a:t>2020: $</a:t>
          </a:r>
          <a:r>
            <a:rPr lang="en-US" sz="1800" dirty="0" smtClean="0"/>
            <a:t>3.1 </a:t>
          </a:r>
          <a:r>
            <a:rPr lang="en-US" sz="1800" dirty="0"/>
            <a:t>trillion (projected)</a:t>
          </a:r>
        </a:p>
      </cdr:txBody>
    </cdr:sp>
  </cdr:relSizeAnchor>
  <cdr:relSizeAnchor xmlns:cdr="http://schemas.openxmlformats.org/drawingml/2006/chartDrawing">
    <cdr:from>
      <cdr:x>0.11458</cdr:x>
      <cdr:y>0.74138</cdr:y>
    </cdr:from>
    <cdr:to>
      <cdr:x>0.308</cdr:x>
      <cdr:y>0.89225</cdr:y>
    </cdr:to>
    <cdr:sp macro="" textlink="">
      <cdr:nvSpPr>
        <cdr:cNvPr id="4" name="TextBox 3"/>
        <cdr:cNvSpPr txBox="1"/>
      </cdr:nvSpPr>
      <cdr:spPr>
        <a:xfrm xmlns:a="http://schemas.openxmlformats.org/drawingml/2006/main">
          <a:off x="838200" y="3276600"/>
          <a:ext cx="1414906" cy="66678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a:t>1985: $0.42</a:t>
          </a:r>
          <a:r>
            <a:rPr lang="en-US" sz="1800" baseline="0" dirty="0"/>
            <a:t> trillion</a:t>
          </a:r>
          <a:endParaRPr lang="en-US" sz="1800" dirty="0"/>
        </a:p>
      </cdr:txBody>
    </cdr:sp>
  </cdr:relSizeAnchor>
</c:userShapes>
</file>

<file path=ppt/drawings/drawing4.xml><?xml version="1.0" encoding="utf-8"?>
<c:userShapes xmlns:c="http://schemas.openxmlformats.org/drawingml/2006/chart">
  <cdr:relSizeAnchor xmlns:cdr="http://schemas.openxmlformats.org/drawingml/2006/chartDrawing">
    <cdr:from>
      <cdr:x>0.4372</cdr:x>
      <cdr:y>0.45349</cdr:y>
    </cdr:from>
    <cdr:to>
      <cdr:x>0.58993</cdr:x>
      <cdr:y>0.48952</cdr:y>
    </cdr:to>
    <cdr:sp macro="" textlink="">
      <cdr:nvSpPr>
        <cdr:cNvPr id="3" name="TextBox 2"/>
        <cdr:cNvSpPr txBox="1"/>
      </cdr:nvSpPr>
      <cdr:spPr>
        <a:xfrm xmlns:a="http://schemas.openxmlformats.org/drawingml/2006/main">
          <a:off x="3386715" y="2362856"/>
          <a:ext cx="1183134" cy="18773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b="1" dirty="0"/>
        </a:p>
      </cdr:txBody>
    </cdr:sp>
  </cdr:relSizeAnchor>
  <cdr:relSizeAnchor xmlns:cdr="http://schemas.openxmlformats.org/drawingml/2006/chartDrawing">
    <cdr:from>
      <cdr:x>0.50161</cdr:x>
      <cdr:y>0.36727</cdr:y>
    </cdr:from>
    <cdr:to>
      <cdr:x>0.71658</cdr:x>
      <cdr:y>0.46744</cdr:y>
    </cdr:to>
    <cdr:sp macro="" textlink="">
      <cdr:nvSpPr>
        <cdr:cNvPr id="6" name="TextBox 2"/>
        <cdr:cNvSpPr txBox="1"/>
      </cdr:nvSpPr>
      <cdr:spPr>
        <a:xfrm xmlns:a="http://schemas.openxmlformats.org/drawingml/2006/main">
          <a:off x="3733799" y="1676400"/>
          <a:ext cx="1600162" cy="45722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000" b="1" dirty="0">
              <a:latin typeface="Franklin Gothic Book" pitchFamily="34" charset="0"/>
            </a:rPr>
            <a:t>Beneficiaries</a:t>
          </a:r>
        </a:p>
      </cdr:txBody>
    </cdr:sp>
  </cdr:relSizeAnchor>
  <cdr:relSizeAnchor xmlns:cdr="http://schemas.openxmlformats.org/drawingml/2006/chartDrawing">
    <cdr:from>
      <cdr:x>0.52208</cdr:x>
      <cdr:y>0.53421</cdr:y>
    </cdr:from>
    <cdr:to>
      <cdr:x>0.68587</cdr:x>
      <cdr:y>0.66776</cdr:y>
    </cdr:to>
    <cdr:sp macro="" textlink="">
      <cdr:nvSpPr>
        <cdr:cNvPr id="7" name="TextBox 3"/>
        <cdr:cNvSpPr txBox="1"/>
      </cdr:nvSpPr>
      <cdr:spPr>
        <a:xfrm xmlns:a="http://schemas.openxmlformats.org/drawingml/2006/main">
          <a:off x="3886199" y="2438400"/>
          <a:ext cx="1219196" cy="60959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000" b="1" dirty="0">
              <a:latin typeface="Franklin Gothic Book" pitchFamily="34" charset="0"/>
            </a:rPr>
            <a:t>Age 65+</a:t>
          </a:r>
        </a:p>
      </cdr:txBody>
    </cdr:sp>
  </cdr:relSizeAnchor>
  <cdr:relSizeAnchor xmlns:cdr="http://schemas.openxmlformats.org/drawingml/2006/chartDrawing">
    <cdr:from>
      <cdr:x>0.14459</cdr:x>
      <cdr:y>0.46952</cdr:y>
    </cdr:from>
    <cdr:to>
      <cdr:x>0.27022</cdr:x>
      <cdr:y>0.59914</cdr:y>
    </cdr:to>
    <cdr:sp macro="" textlink="">
      <cdr:nvSpPr>
        <cdr:cNvPr id="8" name="TextBox 7"/>
        <cdr:cNvSpPr txBox="1"/>
      </cdr:nvSpPr>
      <cdr:spPr>
        <a:xfrm xmlns:a="http://schemas.openxmlformats.org/drawingml/2006/main">
          <a:off x="1076298" y="2143138"/>
          <a:ext cx="935146" cy="59165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a:latin typeface="Franklin Gothic Book" pitchFamily="34" charset="0"/>
            </a:rPr>
            <a:t>17%</a:t>
          </a:r>
        </a:p>
      </cdr:txBody>
    </cdr:sp>
  </cdr:relSizeAnchor>
  <cdr:relSizeAnchor xmlns:cdr="http://schemas.openxmlformats.org/drawingml/2006/chartDrawing">
    <cdr:from>
      <cdr:x>0.15228</cdr:x>
      <cdr:y>0.63646</cdr:y>
    </cdr:from>
    <cdr:to>
      <cdr:x>0.23853</cdr:x>
      <cdr:y>0.72723</cdr:y>
    </cdr:to>
    <cdr:sp macro="" textlink="">
      <cdr:nvSpPr>
        <cdr:cNvPr id="9" name="TextBox 8"/>
        <cdr:cNvSpPr txBox="1"/>
      </cdr:nvSpPr>
      <cdr:spPr>
        <a:xfrm xmlns:a="http://schemas.openxmlformats.org/drawingml/2006/main">
          <a:off x="1133494" y="2905109"/>
          <a:ext cx="642015" cy="41432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a:latin typeface="Franklin Gothic Book" pitchFamily="34" charset="0"/>
            </a:rPr>
            <a:t>13%</a:t>
          </a:r>
        </a:p>
      </cdr:txBody>
    </cdr:sp>
  </cdr:relSizeAnchor>
  <cdr:relSizeAnchor xmlns:cdr="http://schemas.openxmlformats.org/drawingml/2006/chartDrawing">
    <cdr:from>
      <cdr:x>0.35517</cdr:x>
      <cdr:y>0.4591</cdr:y>
    </cdr:from>
    <cdr:to>
      <cdr:x>0.43663</cdr:x>
      <cdr:y>0.52844</cdr:y>
    </cdr:to>
    <cdr:sp macro="" textlink="">
      <cdr:nvSpPr>
        <cdr:cNvPr id="10" name="TextBox 9"/>
        <cdr:cNvSpPr txBox="1"/>
      </cdr:nvSpPr>
      <cdr:spPr>
        <a:xfrm xmlns:a="http://schemas.openxmlformats.org/drawingml/2006/main">
          <a:off x="3688431" y="2923640"/>
          <a:ext cx="845959" cy="44154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dirty="0"/>
            <a:t>  </a:t>
          </a:r>
        </a:p>
      </cdr:txBody>
    </cdr:sp>
  </cdr:relSizeAnchor>
  <cdr:relSizeAnchor xmlns:cdr="http://schemas.openxmlformats.org/drawingml/2006/chartDrawing">
    <cdr:from>
      <cdr:x>0.36853</cdr:x>
      <cdr:y>0.53004</cdr:y>
    </cdr:from>
    <cdr:to>
      <cdr:x>0.48094</cdr:x>
      <cdr:y>0.67262</cdr:y>
    </cdr:to>
    <cdr:sp macro="" textlink="">
      <cdr:nvSpPr>
        <cdr:cNvPr id="11" name="TextBox 10"/>
        <cdr:cNvSpPr txBox="1"/>
      </cdr:nvSpPr>
      <cdr:spPr>
        <a:xfrm xmlns:a="http://schemas.openxmlformats.org/drawingml/2006/main">
          <a:off x="2743181" y="2419354"/>
          <a:ext cx="836741" cy="65080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a:latin typeface="Franklin Gothic Book" pitchFamily="34" charset="0"/>
            </a:rPr>
            <a:t>20%</a:t>
          </a:r>
        </a:p>
      </cdr:txBody>
    </cdr:sp>
  </cdr:relSizeAnchor>
  <cdr:relSizeAnchor xmlns:cdr="http://schemas.openxmlformats.org/drawingml/2006/chartDrawing">
    <cdr:from>
      <cdr:x>0.88037</cdr:x>
      <cdr:y>0.35475</cdr:y>
    </cdr:from>
    <cdr:to>
      <cdr:x>0.98629</cdr:x>
      <cdr:y>0.51857</cdr:y>
    </cdr:to>
    <cdr:sp macro="" textlink="">
      <cdr:nvSpPr>
        <cdr:cNvPr id="12" name="TextBox 11"/>
        <cdr:cNvSpPr txBox="1"/>
      </cdr:nvSpPr>
      <cdr:spPr>
        <a:xfrm xmlns:a="http://schemas.openxmlformats.org/drawingml/2006/main">
          <a:off x="6553168" y="1619255"/>
          <a:ext cx="788432" cy="74775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a:latin typeface="Franklin Gothic Book" pitchFamily="34" charset="0"/>
            </a:rPr>
            <a:t>26%</a:t>
          </a:r>
        </a:p>
      </cdr:txBody>
    </cdr:sp>
  </cdr:relSizeAnchor>
  <cdr:relSizeAnchor xmlns:cdr="http://schemas.openxmlformats.org/drawingml/2006/chartDrawing">
    <cdr:from>
      <cdr:x>0.88933</cdr:x>
      <cdr:y>0.49039</cdr:y>
    </cdr:from>
    <cdr:to>
      <cdr:x>0.98848</cdr:x>
      <cdr:y>0.59055</cdr:y>
    </cdr:to>
    <cdr:sp macro="" textlink="">
      <cdr:nvSpPr>
        <cdr:cNvPr id="13" name="TextBox 12"/>
        <cdr:cNvSpPr txBox="1"/>
      </cdr:nvSpPr>
      <cdr:spPr>
        <a:xfrm xmlns:a="http://schemas.openxmlformats.org/drawingml/2006/main">
          <a:off x="6619866" y="2238370"/>
          <a:ext cx="738038" cy="45718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a:latin typeface="Franklin Gothic Book" pitchFamily="34" charset="0"/>
            </a:rPr>
            <a:t>23</a:t>
          </a:r>
          <a:r>
            <a:rPr lang="en-US" sz="1600" dirty="0">
              <a:latin typeface="Franklin Gothic Book" pitchFamily="34" charset="0"/>
            </a:rPr>
            <a:t>%</a:t>
          </a:r>
        </a:p>
      </cdr:txBody>
    </cdr:sp>
  </cdr:relSizeAnchor>
  <cdr:relSizeAnchor xmlns:cdr="http://schemas.openxmlformats.org/drawingml/2006/chartDrawing">
    <cdr:from>
      <cdr:x>0.36725</cdr:x>
      <cdr:y>0.36727</cdr:y>
    </cdr:from>
    <cdr:to>
      <cdr:x>0.50033</cdr:x>
      <cdr:y>0.52308</cdr:y>
    </cdr:to>
    <cdr:sp macro="" textlink="">
      <cdr:nvSpPr>
        <cdr:cNvPr id="14" name="TextBox 13"/>
        <cdr:cNvSpPr txBox="1"/>
      </cdr:nvSpPr>
      <cdr:spPr>
        <a:xfrm xmlns:a="http://schemas.openxmlformats.org/drawingml/2006/main">
          <a:off x="2733707" y="1676387"/>
          <a:ext cx="990601" cy="71119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smtClean="0">
              <a:latin typeface="Franklin Gothic Book" pitchFamily="34" charset="0"/>
            </a:rPr>
            <a:t>24%</a:t>
          </a:r>
          <a:endParaRPr lang="en-US" sz="1800" b="1" dirty="0">
            <a:latin typeface="Franklin Gothic Book" pitchFamily="34"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0.83495</cdr:x>
      <cdr:y>0.70712</cdr:y>
    </cdr:from>
    <cdr:to>
      <cdr:x>0.92554</cdr:x>
      <cdr:y>0.7913</cdr:y>
    </cdr:to>
    <cdr:sp macro="" textlink="">
      <cdr:nvSpPr>
        <cdr:cNvPr id="2" name="TextBox 1"/>
        <cdr:cNvSpPr txBox="1"/>
      </cdr:nvSpPr>
      <cdr:spPr>
        <a:xfrm xmlns:a="http://schemas.openxmlformats.org/drawingml/2006/main">
          <a:off x="6553200" y="3200400"/>
          <a:ext cx="711004" cy="381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a:t>6%</a:t>
          </a:r>
        </a:p>
      </cdr:txBody>
    </cdr:sp>
  </cdr:relSizeAnchor>
  <cdr:relSizeAnchor xmlns:cdr="http://schemas.openxmlformats.org/drawingml/2006/chartDrawing">
    <cdr:from>
      <cdr:x>0.03883</cdr:x>
      <cdr:y>0</cdr:y>
    </cdr:from>
    <cdr:to>
      <cdr:x>0.98238</cdr:x>
      <cdr:y>0.21887</cdr:y>
    </cdr:to>
    <cdr:sp macro="" textlink="">
      <cdr:nvSpPr>
        <cdr:cNvPr id="3" name="TextBox 2"/>
        <cdr:cNvSpPr txBox="1"/>
      </cdr:nvSpPr>
      <cdr:spPr>
        <a:xfrm xmlns:a="http://schemas.openxmlformats.org/drawingml/2006/main">
          <a:off x="304800" y="0"/>
          <a:ext cx="7405511" cy="990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rtl="0"/>
          <a:r>
            <a:rPr lang="en-US" sz="2800" dirty="0" smtClean="0">
              <a:solidFill>
                <a:schemeClr val="tx1"/>
              </a:solidFill>
              <a:latin typeface="Franklin Gothic Book" pitchFamily="34" charset="0"/>
            </a:rPr>
            <a:t>Social Security as a Percent of the Economy (GDP), 2011-2090</a:t>
          </a:r>
          <a:endParaRPr lang="en-US" sz="2800" dirty="0">
            <a:solidFill>
              <a:schemeClr val="tx1"/>
            </a:solidFill>
          </a:endParaRPr>
        </a:p>
      </cdr:txBody>
    </cdr:sp>
  </cdr:relSizeAnchor>
  <cdr:relSizeAnchor xmlns:cdr="http://schemas.openxmlformats.org/drawingml/2006/chartDrawing">
    <cdr:from>
      <cdr:x>0.14563</cdr:x>
      <cdr:y>0.72396</cdr:y>
    </cdr:from>
    <cdr:to>
      <cdr:x>0.22808</cdr:x>
      <cdr:y>0.80336</cdr:y>
    </cdr:to>
    <cdr:sp macro="" textlink="">
      <cdr:nvSpPr>
        <cdr:cNvPr id="4" name="TextBox 3"/>
        <cdr:cNvSpPr txBox="1"/>
      </cdr:nvSpPr>
      <cdr:spPr>
        <a:xfrm xmlns:a="http://schemas.openxmlformats.org/drawingml/2006/main">
          <a:off x="1143000" y="3276600"/>
          <a:ext cx="647117" cy="35936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a:t>5%</a:t>
          </a:r>
        </a:p>
      </cdr:txBody>
    </cdr:sp>
  </cdr:relSizeAnchor>
  <cdr:relSizeAnchor xmlns:cdr="http://schemas.openxmlformats.org/drawingml/2006/chartDrawing">
    <cdr:from>
      <cdr:x>0.33981</cdr:x>
      <cdr:y>0.70712</cdr:y>
    </cdr:from>
    <cdr:to>
      <cdr:x>0.43455</cdr:x>
      <cdr:y>0.77579</cdr:y>
    </cdr:to>
    <cdr:sp macro="" textlink="">
      <cdr:nvSpPr>
        <cdr:cNvPr id="5" name="TextBox 4"/>
        <cdr:cNvSpPr txBox="1"/>
      </cdr:nvSpPr>
      <cdr:spPr>
        <a:xfrm xmlns:a="http://schemas.openxmlformats.org/drawingml/2006/main">
          <a:off x="2667000" y="3200400"/>
          <a:ext cx="743576" cy="31079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a:t>6%</a:t>
          </a:r>
        </a:p>
      </cdr:txBody>
    </cdr:sp>
  </cdr:relSizeAnchor>
</c:userShapes>
</file>

<file path=ppt/drawings/drawing6.xml><?xml version="1.0" encoding="utf-8"?>
<c:userShapes xmlns:c="http://schemas.openxmlformats.org/drawingml/2006/chart">
  <cdr:relSizeAnchor xmlns:cdr="http://schemas.openxmlformats.org/drawingml/2006/chartDrawing">
    <cdr:from>
      <cdr:x>0.85714</cdr:x>
      <cdr:y>0.69565</cdr:y>
    </cdr:from>
    <cdr:to>
      <cdr:x>0.94773</cdr:x>
      <cdr:y>0.7532</cdr:y>
    </cdr:to>
    <cdr:sp macro="" textlink="">
      <cdr:nvSpPr>
        <cdr:cNvPr id="2" name="TextBox 1"/>
        <cdr:cNvSpPr txBox="1"/>
      </cdr:nvSpPr>
      <cdr:spPr>
        <a:xfrm xmlns:a="http://schemas.openxmlformats.org/drawingml/2006/main">
          <a:off x="6400800" y="3429000"/>
          <a:ext cx="676490" cy="2836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a:t>6%</a:t>
          </a:r>
        </a:p>
      </cdr:txBody>
    </cdr:sp>
  </cdr:relSizeAnchor>
  <cdr:relSizeAnchor xmlns:cdr="http://schemas.openxmlformats.org/drawingml/2006/chartDrawing">
    <cdr:from>
      <cdr:x>0.10204</cdr:x>
      <cdr:y>0.09275</cdr:y>
    </cdr:from>
    <cdr:to>
      <cdr:x>0.94437</cdr:x>
      <cdr:y>0.20395</cdr:y>
    </cdr:to>
    <cdr:sp macro="" textlink="">
      <cdr:nvSpPr>
        <cdr:cNvPr id="3" name="TextBox 2"/>
        <cdr:cNvSpPr txBox="1"/>
      </cdr:nvSpPr>
      <cdr:spPr>
        <a:xfrm xmlns:a="http://schemas.openxmlformats.org/drawingml/2006/main">
          <a:off x="762000" y="457200"/>
          <a:ext cx="6290183" cy="54812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rtl="0"/>
          <a:r>
            <a:rPr lang="en-US" sz="2800" i="0" baseline="0" dirty="0" smtClean="0">
              <a:solidFill>
                <a:schemeClr val="tx1"/>
              </a:solidFill>
              <a:latin typeface="+mn-lt"/>
              <a:ea typeface="+mn-ea"/>
              <a:cs typeface="+mn-cs"/>
            </a:rPr>
            <a:t>2011-2090</a:t>
          </a:r>
          <a:endParaRPr lang="en-US" sz="2800" dirty="0">
            <a:solidFill>
              <a:schemeClr val="tx1"/>
            </a:solidFill>
          </a:endParaRPr>
        </a:p>
      </cdr:txBody>
    </cdr:sp>
  </cdr:relSizeAnchor>
  <cdr:relSizeAnchor xmlns:cdr="http://schemas.openxmlformats.org/drawingml/2006/chartDrawing">
    <cdr:from>
      <cdr:x>0.11224</cdr:x>
      <cdr:y>0.71111</cdr:y>
    </cdr:from>
    <cdr:to>
      <cdr:x>0.19469</cdr:x>
      <cdr:y>0.79051</cdr:y>
    </cdr:to>
    <cdr:sp macro="" textlink="">
      <cdr:nvSpPr>
        <cdr:cNvPr id="4" name="TextBox 3"/>
        <cdr:cNvSpPr txBox="1"/>
      </cdr:nvSpPr>
      <cdr:spPr>
        <a:xfrm xmlns:a="http://schemas.openxmlformats.org/drawingml/2006/main">
          <a:off x="838200" y="3505200"/>
          <a:ext cx="615704" cy="39137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a:t>5%</a:t>
          </a:r>
        </a:p>
      </cdr:txBody>
    </cdr:sp>
  </cdr:relSizeAnchor>
  <cdr:relSizeAnchor xmlns:cdr="http://schemas.openxmlformats.org/drawingml/2006/chartDrawing">
    <cdr:from>
      <cdr:x>0.31633</cdr:x>
      <cdr:y>0.69565</cdr:y>
    </cdr:from>
    <cdr:to>
      <cdr:x>0.41107</cdr:x>
      <cdr:y>0.76432</cdr:y>
    </cdr:to>
    <cdr:sp macro="" textlink="">
      <cdr:nvSpPr>
        <cdr:cNvPr id="5" name="TextBox 4"/>
        <cdr:cNvSpPr txBox="1"/>
      </cdr:nvSpPr>
      <cdr:spPr>
        <a:xfrm xmlns:a="http://schemas.openxmlformats.org/drawingml/2006/main">
          <a:off x="2362200" y="3429000"/>
          <a:ext cx="707481" cy="33848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a:t>6%</a:t>
          </a:r>
        </a:p>
      </cdr:txBody>
    </cdr:sp>
  </cdr:relSizeAnchor>
  <cdr:relSizeAnchor xmlns:cdr="http://schemas.openxmlformats.org/drawingml/2006/chartDrawing">
    <cdr:from>
      <cdr:x>0.18367</cdr:x>
      <cdr:y>0.24734</cdr:y>
    </cdr:from>
    <cdr:to>
      <cdr:x>0.27315</cdr:x>
      <cdr:y>0.30957</cdr:y>
    </cdr:to>
    <cdr:sp macro="" textlink="">
      <cdr:nvSpPr>
        <cdr:cNvPr id="6" name="TextBox 5"/>
        <cdr:cNvSpPr txBox="1"/>
      </cdr:nvSpPr>
      <cdr:spPr>
        <a:xfrm xmlns:a="http://schemas.openxmlformats.org/drawingml/2006/main">
          <a:off x="1371600" y="1219200"/>
          <a:ext cx="668201" cy="30674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smtClean="0"/>
            <a:t>37%</a:t>
          </a:r>
          <a:endParaRPr lang="en-US" sz="1800" b="1" dirty="0"/>
        </a:p>
      </cdr:txBody>
    </cdr:sp>
  </cdr:relSizeAnchor>
  <cdr:relSizeAnchor xmlns:cdr="http://schemas.openxmlformats.org/drawingml/2006/chartDrawing">
    <cdr:from>
      <cdr:x>0.10204</cdr:x>
      <cdr:y>0.2628</cdr:y>
    </cdr:from>
    <cdr:to>
      <cdr:x>0.19853</cdr:x>
      <cdr:y>0.32718</cdr:y>
    </cdr:to>
    <cdr:sp macro="" textlink="">
      <cdr:nvSpPr>
        <cdr:cNvPr id="7" name="TextBox 6"/>
        <cdr:cNvSpPr txBox="1"/>
      </cdr:nvSpPr>
      <cdr:spPr>
        <a:xfrm xmlns:a="http://schemas.openxmlformats.org/drawingml/2006/main">
          <a:off x="762000" y="1295400"/>
          <a:ext cx="720549" cy="31734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smtClean="0"/>
            <a:t>36%</a:t>
          </a:r>
          <a:endParaRPr lang="en-US" sz="1800" b="1" dirty="0"/>
        </a:p>
      </cdr:txBody>
    </cdr:sp>
  </cdr:relSizeAnchor>
  <cdr:relSizeAnchor xmlns:cdr="http://schemas.openxmlformats.org/drawingml/2006/chartDrawing">
    <cdr:from>
      <cdr:x>0.85614</cdr:x>
      <cdr:y>0.30472</cdr:y>
    </cdr:from>
    <cdr:to>
      <cdr:x>0.96667</cdr:x>
      <cdr:y>0.37983</cdr:y>
    </cdr:to>
    <cdr:sp macro="" textlink="">
      <cdr:nvSpPr>
        <cdr:cNvPr id="8" name="TextBox 7"/>
        <cdr:cNvSpPr txBox="1"/>
      </cdr:nvSpPr>
      <cdr:spPr>
        <a:xfrm xmlns:a="http://schemas.openxmlformats.org/drawingml/2006/main">
          <a:off x="4648200" y="1352550"/>
          <a:ext cx="600075" cy="3333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smtClean="0"/>
            <a:t>34%</a:t>
          </a:r>
          <a:endParaRPr lang="en-US" sz="1800"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1" y="1"/>
            <a:ext cx="3038475" cy="463550"/>
          </a:xfrm>
          <a:prstGeom prst="rect">
            <a:avLst/>
          </a:prstGeom>
          <a:noFill/>
          <a:ln w="9525">
            <a:noFill/>
            <a:miter lim="800000"/>
            <a:headEnd/>
            <a:tailEnd/>
          </a:ln>
          <a:effectLst/>
        </p:spPr>
        <p:txBody>
          <a:bodyPr vert="horz" wrap="square" lIns="92953" tIns="46477" rIns="92953" bIns="46477" numCol="1" anchor="t" anchorCtr="0" compatLnSpc="1">
            <a:prstTxWarp prst="textNoShape">
              <a:avLst/>
            </a:prstTxWarp>
          </a:bodyPr>
          <a:lstStyle>
            <a:lvl1pPr defTabSz="930224">
              <a:defRPr sz="1200"/>
            </a:lvl1pPr>
          </a:lstStyle>
          <a:p>
            <a:pPr>
              <a:defRPr/>
            </a:pPr>
            <a:endParaRPr lang="en-US" dirty="0"/>
          </a:p>
        </p:txBody>
      </p:sp>
      <p:sp>
        <p:nvSpPr>
          <p:cNvPr id="25603" name="Rectangle 3"/>
          <p:cNvSpPr>
            <a:spLocks noGrp="1" noChangeArrowheads="1"/>
          </p:cNvSpPr>
          <p:nvPr>
            <p:ph type="dt" sz="quarter" idx="1"/>
          </p:nvPr>
        </p:nvSpPr>
        <p:spPr bwMode="auto">
          <a:xfrm>
            <a:off x="3971926" y="1"/>
            <a:ext cx="3038475" cy="463550"/>
          </a:xfrm>
          <a:prstGeom prst="rect">
            <a:avLst/>
          </a:prstGeom>
          <a:noFill/>
          <a:ln w="9525">
            <a:noFill/>
            <a:miter lim="800000"/>
            <a:headEnd/>
            <a:tailEnd/>
          </a:ln>
          <a:effectLst/>
        </p:spPr>
        <p:txBody>
          <a:bodyPr vert="horz" wrap="square" lIns="92953" tIns="46477" rIns="92953" bIns="46477" numCol="1" anchor="t" anchorCtr="0" compatLnSpc="1">
            <a:prstTxWarp prst="textNoShape">
              <a:avLst/>
            </a:prstTxWarp>
          </a:bodyPr>
          <a:lstStyle>
            <a:lvl1pPr algn="r" defTabSz="930224">
              <a:defRPr sz="1200"/>
            </a:lvl1pPr>
          </a:lstStyle>
          <a:p>
            <a:pPr>
              <a:defRPr/>
            </a:pPr>
            <a:endParaRPr lang="en-US" dirty="0"/>
          </a:p>
        </p:txBody>
      </p:sp>
      <p:sp>
        <p:nvSpPr>
          <p:cNvPr id="25604" name="Rectangle 4"/>
          <p:cNvSpPr>
            <a:spLocks noGrp="1" noChangeArrowheads="1"/>
          </p:cNvSpPr>
          <p:nvPr>
            <p:ph type="ftr" sz="quarter" idx="2"/>
          </p:nvPr>
        </p:nvSpPr>
        <p:spPr bwMode="auto">
          <a:xfrm>
            <a:off x="1" y="8832850"/>
            <a:ext cx="3038475" cy="463550"/>
          </a:xfrm>
          <a:prstGeom prst="rect">
            <a:avLst/>
          </a:prstGeom>
          <a:noFill/>
          <a:ln w="9525">
            <a:noFill/>
            <a:miter lim="800000"/>
            <a:headEnd/>
            <a:tailEnd/>
          </a:ln>
          <a:effectLst/>
        </p:spPr>
        <p:txBody>
          <a:bodyPr vert="horz" wrap="square" lIns="92953" tIns="46477" rIns="92953" bIns="46477" numCol="1" anchor="b" anchorCtr="0" compatLnSpc="1">
            <a:prstTxWarp prst="textNoShape">
              <a:avLst/>
            </a:prstTxWarp>
          </a:bodyPr>
          <a:lstStyle>
            <a:lvl1pPr defTabSz="930224">
              <a:defRPr sz="1200"/>
            </a:lvl1pPr>
          </a:lstStyle>
          <a:p>
            <a:pPr>
              <a:defRPr/>
            </a:pPr>
            <a:endParaRPr lang="en-US" dirty="0"/>
          </a:p>
        </p:txBody>
      </p:sp>
      <p:sp>
        <p:nvSpPr>
          <p:cNvPr id="25605" name="Rectangle 5"/>
          <p:cNvSpPr>
            <a:spLocks noGrp="1" noChangeArrowheads="1"/>
          </p:cNvSpPr>
          <p:nvPr>
            <p:ph type="sldNum" sz="quarter" idx="3"/>
          </p:nvPr>
        </p:nvSpPr>
        <p:spPr bwMode="auto">
          <a:xfrm>
            <a:off x="3971926" y="8832850"/>
            <a:ext cx="3038475" cy="463550"/>
          </a:xfrm>
          <a:prstGeom prst="rect">
            <a:avLst/>
          </a:prstGeom>
          <a:noFill/>
          <a:ln w="9525">
            <a:noFill/>
            <a:miter lim="800000"/>
            <a:headEnd/>
            <a:tailEnd/>
          </a:ln>
          <a:effectLst/>
        </p:spPr>
        <p:txBody>
          <a:bodyPr vert="horz" wrap="square" lIns="92953" tIns="46477" rIns="92953" bIns="46477" numCol="1" anchor="b" anchorCtr="0" compatLnSpc="1">
            <a:prstTxWarp prst="textNoShape">
              <a:avLst/>
            </a:prstTxWarp>
          </a:bodyPr>
          <a:lstStyle>
            <a:lvl1pPr algn="r" defTabSz="930224">
              <a:defRPr sz="1200"/>
            </a:lvl1pPr>
          </a:lstStyle>
          <a:p>
            <a:pPr>
              <a:defRPr/>
            </a:pPr>
            <a:fld id="{E8236448-5610-4535-B1AC-2A8DB8BF1E24}" type="slidenum">
              <a:rPr lang="en-US"/>
              <a:pPr>
                <a:defRPr/>
              </a:pPr>
              <a:t>‹#›</a:t>
            </a:fld>
            <a:endParaRPr lang="en-US" dirty="0"/>
          </a:p>
        </p:txBody>
      </p:sp>
    </p:spTree>
    <p:extLst>
      <p:ext uri="{BB962C8B-B14F-4D97-AF65-F5344CB8AC3E}">
        <p14:creationId xmlns="" xmlns:p14="http://schemas.microsoft.com/office/powerpoint/2010/main" val="22472628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1026"/>
          <p:cNvSpPr>
            <a:spLocks noGrp="1" noChangeArrowheads="1"/>
          </p:cNvSpPr>
          <p:nvPr>
            <p:ph type="hdr" sz="quarter"/>
          </p:nvPr>
        </p:nvSpPr>
        <p:spPr bwMode="auto">
          <a:xfrm>
            <a:off x="1" y="1"/>
            <a:ext cx="3038475" cy="463550"/>
          </a:xfrm>
          <a:prstGeom prst="rect">
            <a:avLst/>
          </a:prstGeom>
          <a:noFill/>
          <a:ln w="9525">
            <a:noFill/>
            <a:miter lim="800000"/>
            <a:headEnd/>
            <a:tailEnd/>
          </a:ln>
          <a:effectLst/>
        </p:spPr>
        <p:txBody>
          <a:bodyPr vert="horz" wrap="square" lIns="92953" tIns="46477" rIns="92953" bIns="46477" numCol="1" anchor="t" anchorCtr="0" compatLnSpc="1">
            <a:prstTxWarp prst="textNoShape">
              <a:avLst/>
            </a:prstTxWarp>
          </a:bodyPr>
          <a:lstStyle>
            <a:lvl1pPr defTabSz="930224">
              <a:defRPr sz="1200"/>
            </a:lvl1pPr>
          </a:lstStyle>
          <a:p>
            <a:pPr>
              <a:defRPr/>
            </a:pPr>
            <a:endParaRPr lang="en-US" dirty="0"/>
          </a:p>
        </p:txBody>
      </p:sp>
      <p:sp>
        <p:nvSpPr>
          <p:cNvPr id="40963" name="Rectangle 1027"/>
          <p:cNvSpPr>
            <a:spLocks noGrp="1" noChangeArrowheads="1"/>
          </p:cNvSpPr>
          <p:nvPr>
            <p:ph type="dt" idx="1"/>
          </p:nvPr>
        </p:nvSpPr>
        <p:spPr bwMode="auto">
          <a:xfrm>
            <a:off x="3971926" y="1"/>
            <a:ext cx="3038475" cy="463550"/>
          </a:xfrm>
          <a:prstGeom prst="rect">
            <a:avLst/>
          </a:prstGeom>
          <a:noFill/>
          <a:ln w="9525">
            <a:noFill/>
            <a:miter lim="800000"/>
            <a:headEnd/>
            <a:tailEnd/>
          </a:ln>
          <a:effectLst/>
        </p:spPr>
        <p:txBody>
          <a:bodyPr vert="horz" wrap="square" lIns="92953" tIns="46477" rIns="92953" bIns="46477" numCol="1" anchor="t" anchorCtr="0" compatLnSpc="1">
            <a:prstTxWarp prst="textNoShape">
              <a:avLst/>
            </a:prstTxWarp>
          </a:bodyPr>
          <a:lstStyle>
            <a:lvl1pPr algn="r" defTabSz="930224">
              <a:defRPr sz="1200"/>
            </a:lvl1pPr>
          </a:lstStyle>
          <a:p>
            <a:pPr>
              <a:defRPr/>
            </a:pPr>
            <a:endParaRPr lang="en-US" dirty="0"/>
          </a:p>
        </p:txBody>
      </p:sp>
      <p:sp>
        <p:nvSpPr>
          <p:cNvPr id="38916" name="Rectangle 1028"/>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p:spPr>
      </p:sp>
      <p:sp>
        <p:nvSpPr>
          <p:cNvPr id="40965" name="Rectangle 1029"/>
          <p:cNvSpPr>
            <a:spLocks noGrp="1" noChangeArrowheads="1"/>
          </p:cNvSpPr>
          <p:nvPr>
            <p:ph type="body" sz="quarter" idx="3"/>
          </p:nvPr>
        </p:nvSpPr>
        <p:spPr bwMode="auto">
          <a:xfrm>
            <a:off x="935039" y="4416425"/>
            <a:ext cx="5140325" cy="4181475"/>
          </a:xfrm>
          <a:prstGeom prst="rect">
            <a:avLst/>
          </a:prstGeom>
          <a:noFill/>
          <a:ln w="9525">
            <a:noFill/>
            <a:miter lim="800000"/>
            <a:headEnd/>
            <a:tailEnd/>
          </a:ln>
          <a:effectLst/>
        </p:spPr>
        <p:txBody>
          <a:bodyPr vert="horz" wrap="square" lIns="92953" tIns="46477" rIns="92953" bIns="46477"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0966" name="Rectangle 1030"/>
          <p:cNvSpPr>
            <a:spLocks noGrp="1" noChangeArrowheads="1"/>
          </p:cNvSpPr>
          <p:nvPr>
            <p:ph type="ftr" sz="quarter" idx="4"/>
          </p:nvPr>
        </p:nvSpPr>
        <p:spPr bwMode="auto">
          <a:xfrm>
            <a:off x="1" y="8832850"/>
            <a:ext cx="3038475" cy="463550"/>
          </a:xfrm>
          <a:prstGeom prst="rect">
            <a:avLst/>
          </a:prstGeom>
          <a:noFill/>
          <a:ln w="9525">
            <a:noFill/>
            <a:miter lim="800000"/>
            <a:headEnd/>
            <a:tailEnd/>
          </a:ln>
          <a:effectLst/>
        </p:spPr>
        <p:txBody>
          <a:bodyPr vert="horz" wrap="square" lIns="92953" tIns="46477" rIns="92953" bIns="46477" numCol="1" anchor="b" anchorCtr="0" compatLnSpc="1">
            <a:prstTxWarp prst="textNoShape">
              <a:avLst/>
            </a:prstTxWarp>
          </a:bodyPr>
          <a:lstStyle>
            <a:lvl1pPr defTabSz="930224">
              <a:defRPr sz="1200"/>
            </a:lvl1pPr>
          </a:lstStyle>
          <a:p>
            <a:pPr>
              <a:defRPr/>
            </a:pPr>
            <a:endParaRPr lang="en-US" dirty="0"/>
          </a:p>
        </p:txBody>
      </p:sp>
      <p:sp>
        <p:nvSpPr>
          <p:cNvPr id="40967" name="Rectangle 1031"/>
          <p:cNvSpPr>
            <a:spLocks noGrp="1" noChangeArrowheads="1"/>
          </p:cNvSpPr>
          <p:nvPr>
            <p:ph type="sldNum" sz="quarter" idx="5"/>
          </p:nvPr>
        </p:nvSpPr>
        <p:spPr bwMode="auto">
          <a:xfrm>
            <a:off x="3971926" y="8832850"/>
            <a:ext cx="3038475" cy="463550"/>
          </a:xfrm>
          <a:prstGeom prst="rect">
            <a:avLst/>
          </a:prstGeom>
          <a:noFill/>
          <a:ln w="9525">
            <a:noFill/>
            <a:miter lim="800000"/>
            <a:headEnd/>
            <a:tailEnd/>
          </a:ln>
          <a:effectLst/>
        </p:spPr>
        <p:txBody>
          <a:bodyPr vert="horz" wrap="square" lIns="92953" tIns="46477" rIns="92953" bIns="46477" numCol="1" anchor="b" anchorCtr="0" compatLnSpc="1">
            <a:prstTxWarp prst="textNoShape">
              <a:avLst/>
            </a:prstTxWarp>
          </a:bodyPr>
          <a:lstStyle>
            <a:lvl1pPr algn="r" defTabSz="930224">
              <a:defRPr sz="1200"/>
            </a:lvl1pPr>
          </a:lstStyle>
          <a:p>
            <a:pPr>
              <a:defRPr/>
            </a:pPr>
            <a:fld id="{08595D1C-F4D4-4854-9AE0-F6CF9AF5A72D}" type="slidenum">
              <a:rPr lang="en-US"/>
              <a:pPr>
                <a:defRPr/>
              </a:pPr>
              <a:t>‹#›</a:t>
            </a:fld>
            <a:endParaRPr lang="en-US" dirty="0"/>
          </a:p>
        </p:txBody>
      </p:sp>
    </p:spTree>
    <p:extLst>
      <p:ext uri="{BB962C8B-B14F-4D97-AF65-F5344CB8AC3E}">
        <p14:creationId xmlns="" xmlns:p14="http://schemas.microsoft.com/office/powerpoint/2010/main" val="28929456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031"/>
          <p:cNvSpPr>
            <a:spLocks noGrp="1" noChangeArrowheads="1"/>
          </p:cNvSpPr>
          <p:nvPr>
            <p:ph type="sldNum" sz="quarter" idx="5"/>
          </p:nvPr>
        </p:nvSpPr>
        <p:spPr>
          <a:noFill/>
        </p:spPr>
        <p:txBody>
          <a:bodyPr/>
          <a:lstStyle/>
          <a:p>
            <a:fld id="{EB4A46DC-A5C2-4DC8-86CC-56A4D37FF3B4}" type="slidenum">
              <a:rPr lang="en-US" smtClean="0"/>
              <a:pPr/>
              <a:t>1</a:t>
            </a:fld>
            <a:endParaRPr lang="en-US" dirty="0"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spcBef>
                <a:spcPct val="0"/>
              </a:spcBef>
            </a:pPr>
            <a:r>
              <a:rPr lang="en-US" dirty="0" smtClean="0"/>
              <a:t>The purpose of this primer is to provide basic background information about Social Security: its benefits, financing, affordability, and policy options to strengthen it. The primer is formatted as a slide presentation</a:t>
            </a:r>
            <a:r>
              <a:rPr lang="en-US" baseline="0" dirty="0" smtClean="0"/>
              <a:t> with accompanying talking points and it is intended to be a useful resource that can be adapted to fit a variety of purposes. Readers may also download it in PDF format at www.nasi.org.</a:t>
            </a:r>
          </a:p>
          <a:p>
            <a:pPr eaLnBrk="1" hangingPunct="1">
              <a:spcBef>
                <a:spcPct val="0"/>
              </a:spcBef>
            </a:pPr>
            <a:endParaRPr lang="en-US" baseline="0" dirty="0" smtClean="0"/>
          </a:p>
          <a:p>
            <a:pPr eaLnBrk="1" hangingPunct="1">
              <a:spcBef>
                <a:spcPct val="0"/>
              </a:spcBef>
            </a:pPr>
            <a:r>
              <a:rPr lang="en-US" baseline="0" dirty="0" smtClean="0"/>
              <a:t>Data in the primer reflect estimates from the 2012 Trustees Report.</a:t>
            </a:r>
          </a:p>
          <a:p>
            <a:pPr eaLnBrk="1" hangingPunct="1">
              <a:spcBef>
                <a:spcPct val="0"/>
              </a:spcBef>
            </a:pPr>
            <a:endParaRPr lang="en-US" baseline="0" dirty="0" smtClean="0"/>
          </a:p>
          <a:p>
            <a:pPr eaLnBrk="1" hangingPunct="1">
              <a:spcBef>
                <a:spcPct val="0"/>
              </a:spcBef>
            </a:pPr>
            <a:r>
              <a:rPr lang="en-US" baseline="0" dirty="0" smtClean="0"/>
              <a:t>Virginia Reno, Vice President for Income Security Policy at the National Academy of Social Insurance, and Elisa Walker, Income Security Policy Associate, prepared this primer.</a:t>
            </a:r>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031"/>
          <p:cNvSpPr>
            <a:spLocks noGrp="1" noChangeArrowheads="1"/>
          </p:cNvSpPr>
          <p:nvPr>
            <p:ph type="sldNum" sz="quarter" idx="5"/>
          </p:nvPr>
        </p:nvSpPr>
        <p:spPr>
          <a:noFill/>
        </p:spPr>
        <p:txBody>
          <a:bodyPr/>
          <a:lstStyle/>
          <a:p>
            <a:fld id="{FAFBB50A-F64B-4883-AC8C-F058C58517C1}" type="slidenum">
              <a:rPr lang="en-US" smtClean="0"/>
              <a:pPr/>
              <a:t>10</a:t>
            </a:fld>
            <a:endParaRPr lang="en-US" dirty="0"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xfrm>
            <a:off x="935039" y="4416425"/>
            <a:ext cx="5140325" cy="1984375"/>
          </a:xfrm>
          <a:noFill/>
          <a:ln/>
        </p:spPr>
        <p:txBody>
          <a:bodyPr/>
          <a:lstStyle/>
          <a:p>
            <a:pPr eaLnBrk="1" hangingPunct="1">
              <a:spcBef>
                <a:spcPct val="0"/>
              </a:spcBef>
            </a:pPr>
            <a:r>
              <a:rPr lang="en-US" dirty="0" smtClean="0"/>
              <a:t>Under current law, benefits for new retirees are scheduled to rise with wage levels. But in</a:t>
            </a:r>
            <a:r>
              <a:rPr lang="en-US" baseline="0" dirty="0" smtClean="0"/>
              <a:t> coming years </a:t>
            </a:r>
            <a:r>
              <a:rPr lang="en-US" dirty="0" smtClean="0"/>
              <a:t>benefits will grow more slowly than wages because the 1983 law that called for increasing the full-benefit age for retirement benefits from 65 to 67 is phasing in. This change lowers benefits across the board relative to what they would have been without the change, as the following chart shows.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r>
              <a:rPr lang="en-US" dirty="0" smtClean="0"/>
              <a:t>When the full-benefit age was 65, benefits claimed at age 62 were reduced to 80 percent of the full amount; when the full-benefit age reaches 67, benefits claimed at 62 will be reduced to</a:t>
            </a:r>
            <a:r>
              <a:rPr lang="en-US" baseline="0" dirty="0" smtClean="0"/>
              <a:t> 7</a:t>
            </a:r>
            <a:r>
              <a:rPr lang="en-US" dirty="0" smtClean="0"/>
              <a:t>0 percent, while benefits taken at age 65 will be reduced to 86.7 percent.  </a:t>
            </a:r>
          </a:p>
          <a:p>
            <a:endParaRPr lang="en-US" dirty="0" smtClean="0"/>
          </a:p>
          <a:p>
            <a:r>
              <a:rPr lang="en-US" dirty="0" smtClean="0"/>
              <a:t>When the full-benefit age is 67, benefits claimed at ages 62-66</a:t>
            </a:r>
            <a:r>
              <a:rPr lang="en-US" baseline="0" dirty="0" smtClean="0"/>
              <a:t> will be about 12-14 percent lower than they would have been if the full-benefit age had remained at 65. Similarly, benefits claimed at older ages will also be lower than they would have been without the increase in the full-benefit age.</a:t>
            </a:r>
          </a:p>
          <a:p>
            <a:endParaRPr lang="en-US" baseline="0" dirty="0" smtClean="0"/>
          </a:p>
          <a:p>
            <a:r>
              <a:rPr lang="en-US" baseline="0" dirty="0" smtClean="0"/>
              <a:t>Simply put, increasing the full-benefit age by one year represents a 5-7 percent benefit cut for all retired worker beneficiaries.</a:t>
            </a:r>
            <a:endParaRPr lang="en-US" dirty="0" smtClean="0"/>
          </a:p>
          <a:p>
            <a:endParaRPr lang="en-US" dirty="0" smtClean="0"/>
          </a:p>
        </p:txBody>
      </p:sp>
      <p:sp>
        <p:nvSpPr>
          <p:cNvPr id="51204" name="Slide Number Placeholder 3"/>
          <p:cNvSpPr>
            <a:spLocks noGrp="1"/>
          </p:cNvSpPr>
          <p:nvPr>
            <p:ph type="sldNum" sz="quarter" idx="5"/>
          </p:nvPr>
        </p:nvSpPr>
        <p:spPr>
          <a:noFill/>
        </p:spPr>
        <p:txBody>
          <a:bodyPr/>
          <a:lstStyle/>
          <a:p>
            <a:fld id="{C1B0EC42-14A5-40F5-835C-AF1D0F01EAE5}" type="slidenum">
              <a:rPr lang="en-US" smtClean="0"/>
              <a:pPr/>
              <a:t>11</a:t>
            </a:fld>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increase in the </a:t>
            </a:r>
            <a:r>
              <a:rPr lang="en-US" dirty="0" smtClean="0"/>
              <a:t>full-benefit retirement age – </a:t>
            </a:r>
            <a:r>
              <a:rPr lang="en-US" dirty="0"/>
              <a:t>together with rising out-of-pocket payments for Medicare premiums – will cause net replacement rates from Social Security to fall from about 39 percent in 2005 to 32 percent in 2030.</a:t>
            </a:r>
          </a:p>
          <a:p>
            <a:r>
              <a:rPr lang="en-US" dirty="0"/>
              <a:t> </a:t>
            </a:r>
          </a:p>
          <a:p>
            <a:r>
              <a:rPr lang="en-US" dirty="0"/>
              <a:t>A medium earner who retired at age 65 in 2005 received a benefit equal to about 39 percent of prior earnings after deducting the premiums for Medicare Part B (the part of Medicare that pays for outpatient services) and Part D (the part that pays for prescription drug benefits).</a:t>
            </a:r>
          </a:p>
          <a:p>
            <a:r>
              <a:rPr lang="en-US" dirty="0"/>
              <a:t>  </a:t>
            </a:r>
          </a:p>
          <a:p>
            <a:r>
              <a:rPr lang="en-US" dirty="0"/>
              <a:t>A medium earner retiring at 65 in </a:t>
            </a:r>
            <a:r>
              <a:rPr lang="en-US" dirty="0" smtClean="0"/>
              <a:t>2011 found </a:t>
            </a:r>
            <a:r>
              <a:rPr lang="en-US" dirty="0"/>
              <a:t>that his or her Social Security check replaces about </a:t>
            </a:r>
            <a:r>
              <a:rPr lang="en-US" dirty="0" smtClean="0"/>
              <a:t>36 </a:t>
            </a:r>
            <a:r>
              <a:rPr lang="en-US" dirty="0"/>
              <a:t>percent </a:t>
            </a:r>
            <a:r>
              <a:rPr lang="en-US" dirty="0" smtClean="0"/>
              <a:t>of past income after </a:t>
            </a:r>
            <a:r>
              <a:rPr lang="en-US" dirty="0"/>
              <a:t>paying premiums for Medicare Parts B and D. </a:t>
            </a:r>
          </a:p>
          <a:p>
            <a:r>
              <a:rPr lang="en-US" dirty="0"/>
              <a:t> </a:t>
            </a:r>
          </a:p>
          <a:p>
            <a:r>
              <a:rPr lang="en-US" dirty="0"/>
              <a:t>As health care costs continue to outpace wage growth, those premiums will eat further into future retirees’ Social Security checks. </a:t>
            </a:r>
            <a:r>
              <a:rPr lang="en-US" dirty="0" smtClean="0"/>
              <a:t>By </a:t>
            </a:r>
            <a:r>
              <a:rPr lang="en-US" dirty="0"/>
              <a:t>2030, the net replacement rate for a medium earner at 65 will be about 32 percent – the result of the scheduled increase in the Social Security full-benefit age to 67 and steeper Medicare premiums as health care costs continue to climb.  </a:t>
            </a:r>
          </a:p>
        </p:txBody>
      </p:sp>
      <p:sp>
        <p:nvSpPr>
          <p:cNvPr id="4" name="Slide Number Placeholder 3"/>
          <p:cNvSpPr>
            <a:spLocks noGrp="1"/>
          </p:cNvSpPr>
          <p:nvPr>
            <p:ph type="sldNum" sz="quarter" idx="10"/>
          </p:nvPr>
        </p:nvSpPr>
        <p:spPr/>
        <p:txBody>
          <a:bodyPr/>
          <a:lstStyle/>
          <a:p>
            <a:pPr>
              <a:defRPr/>
            </a:pPr>
            <a:fld id="{08595D1C-F4D4-4854-9AE0-F6CF9AF5A72D}"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pPr>
              <a:spcBef>
                <a:spcPct val="0"/>
              </a:spcBef>
            </a:pPr>
            <a:r>
              <a:rPr lang="en-US" dirty="0" smtClean="0"/>
              <a:t>Since 1957, the Social Security program has provided cash benefits to people with disabilities. Social Security disability insurance (DI) pays monthly benefits to workers who are no longer able to work due to a significant illness or impairment that is expected to last at least a year or to result in death within a year. It is part of the Social Security program that pays retirement benefits to the vast majority of older Americans. </a:t>
            </a:r>
          </a:p>
          <a:p>
            <a:pPr>
              <a:spcBef>
                <a:spcPct val="0"/>
              </a:spcBef>
            </a:pPr>
            <a:endParaRPr lang="en-US" dirty="0" smtClean="0"/>
          </a:p>
          <a:p>
            <a:pPr>
              <a:spcBef>
                <a:spcPct val="0"/>
              </a:spcBef>
            </a:pPr>
            <a:r>
              <a:rPr lang="en-US" dirty="0" smtClean="0"/>
              <a:t>Benefits are based on the disabled worker's past earnings and are paid to the disabled worker and to his or her dependent family members. To be eligible, a disabled worker must have worked in jobs covered by Social Security. Individuals who are drawing Social Security DI benefits become eligible for Medicare after receiving DI for two years.</a:t>
            </a:r>
          </a:p>
          <a:p>
            <a:endParaRPr lang="en-US" dirty="0" smtClean="0"/>
          </a:p>
        </p:txBody>
      </p:sp>
      <p:sp>
        <p:nvSpPr>
          <p:cNvPr id="53252" name="Slide Number Placeholder 3"/>
          <p:cNvSpPr>
            <a:spLocks noGrp="1"/>
          </p:cNvSpPr>
          <p:nvPr>
            <p:ph type="sldNum" sz="quarter" idx="5"/>
          </p:nvPr>
        </p:nvSpPr>
        <p:spPr>
          <a:noFill/>
        </p:spPr>
        <p:txBody>
          <a:bodyPr/>
          <a:lstStyle/>
          <a:p>
            <a:fld id="{FE77E7C0-A2D5-442A-A7F3-28712025463C}" type="slidenum">
              <a:rPr lang="en-US" smtClean="0"/>
              <a:pPr/>
              <a:t>13</a:t>
            </a:fld>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pPr>
              <a:spcBef>
                <a:spcPct val="0"/>
              </a:spcBef>
            </a:pPr>
            <a:r>
              <a:rPr lang="en-US" dirty="0" smtClean="0"/>
              <a:t>Many beneficiaries have multiple conditions. Of the 8.2 million individuals receiving disabled worker benefits at the end of 2010, 33 percent had mental impairments as the main disabling condition, or primary diagnosis. They include five percent with intellectual disabilities and 28 percent with other mental disorders. Musculoskeletal conditions – such as arthritis, back injuries and other disorders of the skeleton and connective tissues – were the main condition for 28 percent of the disabled workers. These conditions were more common among beneficiaries over the age of 50. About nine percent had heart disease or other conditions of the circulatory system as their primary diagnosis. Another nine percent had impairments of the nervous system and sense organs. The remaining 21 percent includes those with injuries, cancers, infectious diseases, metabolic and endocrine diseases, such as diabetes, diseases of the respiratory system, and diseases of other body systems.</a:t>
            </a:r>
          </a:p>
          <a:p>
            <a:endParaRPr lang="en-US" dirty="0" smtClean="0"/>
          </a:p>
        </p:txBody>
      </p:sp>
      <p:sp>
        <p:nvSpPr>
          <p:cNvPr id="54276" name="Slide Number Placeholder 3"/>
          <p:cNvSpPr>
            <a:spLocks noGrp="1"/>
          </p:cNvSpPr>
          <p:nvPr>
            <p:ph type="sldNum" sz="quarter" idx="5"/>
          </p:nvPr>
        </p:nvSpPr>
        <p:spPr>
          <a:noFill/>
        </p:spPr>
        <p:txBody>
          <a:bodyPr/>
          <a:lstStyle/>
          <a:p>
            <a:fld id="{555C0FF2-3711-4B28-BC4B-F4C6A6D7B250}" type="slidenum">
              <a:rPr lang="en-US" smtClean="0"/>
              <a:pPr/>
              <a:t>14</a:t>
            </a:fld>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endParaRPr lang="en-US" dirty="0" smtClean="0"/>
          </a:p>
        </p:txBody>
      </p:sp>
      <p:sp>
        <p:nvSpPr>
          <p:cNvPr id="55300" name="Slide Number Placeholder 3"/>
          <p:cNvSpPr>
            <a:spLocks noGrp="1"/>
          </p:cNvSpPr>
          <p:nvPr>
            <p:ph type="sldNum" sz="quarter" idx="5"/>
          </p:nvPr>
        </p:nvSpPr>
        <p:spPr>
          <a:noFill/>
        </p:spPr>
        <p:txBody>
          <a:bodyPr/>
          <a:lstStyle/>
          <a:p>
            <a:fld id="{EA6E1488-09F0-49F4-9ACE-121783BD1CDB}" type="slidenum">
              <a:rPr lang="en-US" smtClean="0"/>
              <a:pPr/>
              <a:t>15</a:t>
            </a:fld>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031"/>
          <p:cNvSpPr>
            <a:spLocks noGrp="1" noChangeArrowheads="1"/>
          </p:cNvSpPr>
          <p:nvPr>
            <p:ph type="sldNum" sz="quarter" idx="5"/>
          </p:nvPr>
        </p:nvSpPr>
        <p:spPr>
          <a:noFill/>
        </p:spPr>
        <p:txBody>
          <a:bodyPr/>
          <a:lstStyle/>
          <a:p>
            <a:fld id="{B3AAB444-7CCB-4DC9-BCAB-997F8662E5FA}" type="slidenum">
              <a:rPr lang="en-US" smtClean="0"/>
              <a:pPr/>
              <a:t>16</a:t>
            </a:fld>
            <a:endParaRPr lang="en-US" dirty="0"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xfrm>
            <a:off x="935039" y="4416426"/>
            <a:ext cx="5140325" cy="2060575"/>
          </a:xfrm>
          <a:noFill/>
          <a:ln/>
        </p:spPr>
        <p:txBody>
          <a:bodyPr/>
          <a:lstStyle/>
          <a:p>
            <a:pPr eaLnBrk="1" hangingPunct="1">
              <a:spcBef>
                <a:spcPct val="0"/>
              </a:spcBef>
            </a:pPr>
            <a:r>
              <a:rPr lang="en-US" dirty="0" smtClean="0">
                <a:cs typeface="Times New Roman" charset="0"/>
              </a:rPr>
              <a:t>We’ve looked at who gets Social Security and how much they receive. Now we look at who pays.  </a:t>
            </a:r>
          </a:p>
          <a:p>
            <a:pPr eaLnBrk="1" hangingPunct="1">
              <a:spcBef>
                <a:spcPct val="0"/>
              </a:spcBef>
            </a:pPr>
            <a:endParaRPr lang="en-US" dirty="0" smtClean="0">
              <a:cs typeface="Times New Roman" charset="0"/>
            </a:endParaRPr>
          </a:p>
          <a:p>
            <a:pPr eaLnBrk="1" hangingPunct="1">
              <a:spcBef>
                <a:spcPct val="0"/>
              </a:spcBef>
            </a:pPr>
            <a:r>
              <a:rPr lang="en-US" dirty="0" smtClean="0">
                <a:cs typeface="Times New Roman" charset="0"/>
              </a:rPr>
              <a:t>Workers and their employers pay for Social Security through dedicated Social Security contributions.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031"/>
          <p:cNvSpPr>
            <a:spLocks noGrp="1" noChangeArrowheads="1"/>
          </p:cNvSpPr>
          <p:nvPr>
            <p:ph type="sldNum" sz="quarter" idx="5"/>
          </p:nvPr>
        </p:nvSpPr>
        <p:spPr>
          <a:noFill/>
        </p:spPr>
        <p:txBody>
          <a:bodyPr/>
          <a:lstStyle/>
          <a:p>
            <a:fld id="{B695BD33-4FCC-4589-8E13-7F7F2E3B5288}" type="slidenum">
              <a:rPr lang="en-US" smtClean="0"/>
              <a:pPr/>
              <a:t>17</a:t>
            </a:fld>
            <a:endParaRPr lang="en-US" dirty="0"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xfrm>
            <a:off x="935039" y="4416425"/>
            <a:ext cx="5140325" cy="3432175"/>
          </a:xfrm>
          <a:noFill/>
          <a:ln/>
        </p:spPr>
        <p:txBody>
          <a:bodyPr/>
          <a:lstStyle/>
          <a:p>
            <a:pPr eaLnBrk="1" hangingPunct="1">
              <a:spcBef>
                <a:spcPct val="0"/>
              </a:spcBef>
            </a:pPr>
            <a:r>
              <a:rPr lang="en-US" dirty="0"/>
              <a:t>Workers normally pay 6.2 percent of their earnings for Social Security and 1.45 percent of their earnings for Hospital Insurance under Medicare. Employers pay an equal amount. </a:t>
            </a:r>
            <a:r>
              <a:rPr lang="en-US" dirty="0" smtClean="0"/>
              <a:t>So </a:t>
            </a:r>
            <a:r>
              <a:rPr lang="en-US" dirty="0"/>
              <a:t>the total is 12.4 percent for Social Security and 2.9 percent for Medicare; altogether, 15.3 percent. Social Security contributions are paid on earnings only up to a </a:t>
            </a:r>
            <a:r>
              <a:rPr lang="en-US" dirty="0" smtClean="0"/>
              <a:t>cap: $110,100 </a:t>
            </a:r>
            <a:r>
              <a:rPr lang="en-US" dirty="0"/>
              <a:t>in </a:t>
            </a:r>
            <a:r>
              <a:rPr lang="en-US" dirty="0" smtClean="0"/>
              <a:t>2012. </a:t>
            </a:r>
            <a:r>
              <a:rPr lang="en-US" dirty="0"/>
              <a:t>The cap rises with increases in average wages. Medicare taxes are assessed on total </a:t>
            </a:r>
            <a:r>
              <a:rPr lang="en-US" dirty="0" smtClean="0"/>
              <a:t>wages,</a:t>
            </a:r>
            <a:r>
              <a:rPr lang="en-US" baseline="0" dirty="0" smtClean="0"/>
              <a:t> without a cap</a:t>
            </a:r>
            <a:r>
              <a:rPr lang="en-US" dirty="0" smtClean="0"/>
              <a:t>.  </a:t>
            </a:r>
            <a:endParaRPr lang="en-US" dirty="0"/>
          </a:p>
          <a:p>
            <a:pPr eaLnBrk="1" hangingPunct="1">
              <a:spcBef>
                <a:spcPct val="0"/>
              </a:spcBef>
            </a:pPr>
            <a:endParaRPr lang="en-US" dirty="0" smtClean="0"/>
          </a:p>
          <a:p>
            <a:pPr eaLnBrk="1" hangingPunct="1">
              <a:spcBef>
                <a:spcPct val="0"/>
              </a:spcBef>
            </a:pPr>
            <a:r>
              <a:rPr lang="en-US" dirty="0" smtClean="0"/>
              <a:t>For 2011 and 2012, the premiums</a:t>
            </a:r>
            <a:r>
              <a:rPr lang="en-US" baseline="0" dirty="0" smtClean="0"/>
              <a:t> that workers pay for Social Security protection were temporarily reduced from 6.2 percent to 4.2 percent. Employers continue to pay the 6.2 percent rate. This “payroll tax holiday” – enacted under the</a:t>
            </a:r>
            <a:r>
              <a:rPr lang="en-US" dirty="0" smtClean="0"/>
              <a:t> </a:t>
            </a:r>
            <a:r>
              <a:rPr lang="en-US" dirty="0"/>
              <a:t>Tax </a:t>
            </a:r>
            <a:r>
              <a:rPr lang="en-US" dirty="0" smtClean="0"/>
              <a:t>Relief </a:t>
            </a:r>
            <a:r>
              <a:rPr lang="en-US" dirty="0"/>
              <a:t>and Job Creation Act of </a:t>
            </a:r>
            <a:r>
              <a:rPr lang="en-US" dirty="0" smtClean="0"/>
              <a:t>2010 and extended in December 2011 and February 2012 – is scheduled to end on December 31, 2012. The lost revenue to the Social Security program – some $103 billion</a:t>
            </a:r>
            <a:r>
              <a:rPr lang="en-US" baseline="0" dirty="0" smtClean="0"/>
              <a:t> in 2011, and likely a similar amount in 2012 – </a:t>
            </a:r>
            <a:r>
              <a:rPr lang="en-US" dirty="0" smtClean="0"/>
              <a:t>is</a:t>
            </a:r>
            <a:r>
              <a:rPr lang="en-US" baseline="0" dirty="0" smtClean="0"/>
              <a:t> being made up from the government’s general fund.</a:t>
            </a:r>
            <a:endParaRPr lang="en-US" dirty="0"/>
          </a:p>
          <a:p>
            <a:pPr eaLnBrk="1" hangingPunct="1">
              <a:spcBef>
                <a:spcPct val="0"/>
              </a:spcBef>
            </a:pPr>
            <a:endParaRPr lang="en-US" dirty="0"/>
          </a:p>
          <a:p>
            <a:pPr eaLnBrk="1" hangingPunct="1">
              <a:spcBef>
                <a:spcPct val="0"/>
              </a:spcBef>
            </a:pPr>
            <a:r>
              <a:rPr lang="en-US" dirty="0"/>
              <a:t>About </a:t>
            </a:r>
            <a:r>
              <a:rPr lang="en-US" dirty="0" smtClean="0"/>
              <a:t>5 </a:t>
            </a:r>
            <a:r>
              <a:rPr lang="en-US" dirty="0"/>
              <a:t>percent of all workers earn more than the Social Security tax cap. </a:t>
            </a:r>
            <a:r>
              <a:rPr lang="en-US" dirty="0" smtClean="0"/>
              <a:t>The self-employed </a:t>
            </a:r>
            <a:r>
              <a:rPr lang="en-US" dirty="0"/>
              <a:t>pay both the employee and employer share of the contribution. </a:t>
            </a:r>
            <a:r>
              <a:rPr lang="en-US" dirty="0" smtClean="0"/>
              <a:t>They </a:t>
            </a:r>
            <a:r>
              <a:rPr lang="en-US" dirty="0"/>
              <a:t>get a deduction in their personal income taxes for the “employer” half of the total amount. </a:t>
            </a:r>
            <a:r>
              <a:rPr lang="en-US" dirty="0" smtClean="0"/>
              <a:t>No </a:t>
            </a:r>
            <a:r>
              <a:rPr lang="en-US" dirty="0"/>
              <a:t>future increases in the tax rate are scheduled.</a:t>
            </a:r>
          </a:p>
          <a:p>
            <a:pPr eaLnBrk="1" hangingPunct="1">
              <a:spcBef>
                <a:spcPct val="0"/>
              </a:spcBef>
            </a:pPr>
            <a:endParaRPr lang="en-US" dirty="0"/>
          </a:p>
          <a:p>
            <a:pPr eaLnBrk="1" hangingPunct="1">
              <a:spcBef>
                <a:spcPct val="0"/>
              </a:spcBef>
            </a:pPr>
            <a:r>
              <a:rPr lang="en-US" dirty="0" smtClean="0"/>
              <a:t>Upper-income </a:t>
            </a:r>
            <a:r>
              <a:rPr lang="en-US" dirty="0"/>
              <a:t>Social Security beneficiaries pay income taxes on part of their Social Security </a:t>
            </a:r>
            <a:r>
              <a:rPr lang="en-US" dirty="0" smtClean="0"/>
              <a:t>benefits, </a:t>
            </a:r>
            <a:r>
              <a:rPr lang="en-US" dirty="0"/>
              <a:t>and some of this income-tax revenue goes back to the Social Security trust funds.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031"/>
          <p:cNvSpPr>
            <a:spLocks noGrp="1" noChangeArrowheads="1"/>
          </p:cNvSpPr>
          <p:nvPr>
            <p:ph type="sldNum" sz="quarter" idx="5"/>
          </p:nvPr>
        </p:nvSpPr>
        <p:spPr>
          <a:noFill/>
        </p:spPr>
        <p:txBody>
          <a:bodyPr/>
          <a:lstStyle/>
          <a:p>
            <a:fld id="{334CBF3B-5C65-4499-B317-B55AFCD1B62C}" type="slidenum">
              <a:rPr lang="en-US" smtClean="0"/>
              <a:pPr/>
              <a:t>18</a:t>
            </a:fld>
            <a:endParaRPr lang="en-US" dirty="0"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xfrm>
            <a:off x="935039" y="4416426"/>
            <a:ext cx="5140325" cy="3127375"/>
          </a:xfrm>
          <a:noFill/>
          <a:ln/>
        </p:spPr>
        <p:txBody>
          <a:bodyPr/>
          <a:lstStyle/>
          <a:p>
            <a:pPr eaLnBrk="1" hangingPunct="1">
              <a:spcBef>
                <a:spcPct val="0"/>
              </a:spcBef>
            </a:pPr>
            <a:r>
              <a:rPr lang="en-US" dirty="0" smtClean="0"/>
              <a:t>Where does the money go?</a:t>
            </a:r>
          </a:p>
          <a:p>
            <a:pPr eaLnBrk="1" hangingPunct="1">
              <a:spcBef>
                <a:spcPct val="0"/>
              </a:spcBef>
            </a:pPr>
            <a:endParaRPr lang="en-US" dirty="0" smtClean="0"/>
          </a:p>
          <a:p>
            <a:pPr eaLnBrk="1" hangingPunct="1">
              <a:spcBef>
                <a:spcPct val="0"/>
              </a:spcBef>
            </a:pPr>
            <a:r>
              <a:rPr lang="en-US" dirty="0" smtClean="0"/>
              <a:t>The Social Security contributions (taxes) that workers and employers pay are credited to the Social Security trust funds.</a:t>
            </a:r>
          </a:p>
          <a:p>
            <a:pPr eaLnBrk="1" hangingPunct="1">
              <a:spcBef>
                <a:spcPct val="0"/>
              </a:spcBef>
            </a:pPr>
            <a:endParaRPr lang="en-US" dirty="0" smtClean="0"/>
          </a:p>
          <a:p>
            <a:pPr eaLnBrk="1" hangingPunct="1">
              <a:spcBef>
                <a:spcPct val="0"/>
              </a:spcBef>
            </a:pPr>
            <a:r>
              <a:rPr lang="en-US" dirty="0" smtClean="0"/>
              <a:t>A Board of Trustees oversees the trust funds. It is made up of the Secretary of the Treasury, who is the managing Trustee,</a:t>
            </a:r>
            <a:r>
              <a:rPr lang="en-US" baseline="0" dirty="0" smtClean="0"/>
              <a:t> </a:t>
            </a:r>
            <a:r>
              <a:rPr lang="en-US" dirty="0" smtClean="0"/>
              <a:t>the Secretaries of Labor and of Health and Human Services, and the Commissioner of Social Security. In addition, two public trustees who are experts in Social Security and come from different political parties serve on the Board. </a:t>
            </a:r>
          </a:p>
          <a:p>
            <a:pPr eaLnBrk="1" hangingPunct="1">
              <a:lnSpc>
                <a:spcPct val="85000"/>
              </a:lnSpc>
            </a:pPr>
            <a:endParaRPr lang="en-US" dirty="0" smtClean="0"/>
          </a:p>
          <a:p>
            <a:pPr eaLnBrk="1" hangingPunct="1">
              <a:lnSpc>
                <a:spcPct val="85000"/>
              </a:lnSpc>
            </a:pPr>
            <a:r>
              <a:rPr lang="en-US" dirty="0" smtClean="0"/>
              <a:t>The Office of the Chief Actuary of the Social Security Administration makes projections of Social Security finances that are used by the trustees in their annual report to Congress.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031"/>
          <p:cNvSpPr>
            <a:spLocks noGrp="1" noChangeArrowheads="1"/>
          </p:cNvSpPr>
          <p:nvPr>
            <p:ph type="sldNum" sz="quarter" idx="5"/>
          </p:nvPr>
        </p:nvSpPr>
        <p:spPr>
          <a:noFill/>
        </p:spPr>
        <p:txBody>
          <a:bodyPr/>
          <a:lstStyle/>
          <a:p>
            <a:fld id="{EBDE6F07-F992-46F3-A37D-3F540A62E5E0}" type="slidenum">
              <a:rPr lang="en-US" smtClean="0">
                <a:solidFill>
                  <a:prstClr val="black"/>
                </a:solidFill>
              </a:rPr>
              <a:pPr/>
              <a:t>19</a:t>
            </a:fld>
            <a:endParaRPr lang="en-US" dirty="0" smtClean="0">
              <a:solidFill>
                <a:prstClr val="black"/>
              </a:solidFill>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spcBef>
                <a:spcPct val="0"/>
              </a:spcBef>
            </a:pPr>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031"/>
          <p:cNvSpPr>
            <a:spLocks noGrp="1" noChangeArrowheads="1"/>
          </p:cNvSpPr>
          <p:nvPr>
            <p:ph type="sldNum" sz="quarter" idx="5"/>
          </p:nvPr>
        </p:nvSpPr>
        <p:spPr>
          <a:noFill/>
        </p:spPr>
        <p:txBody>
          <a:bodyPr/>
          <a:lstStyle/>
          <a:p>
            <a:fld id="{EBDE6F07-F992-46F3-A37D-3F540A62E5E0}" type="slidenum">
              <a:rPr lang="en-US" smtClean="0"/>
              <a:pPr/>
              <a:t>2</a:t>
            </a:fld>
            <a:endParaRPr lang="en-US" dirty="0"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spcBef>
                <a:spcPct val="0"/>
              </a:spcBef>
            </a:pPr>
            <a:r>
              <a:rPr lang="en-US" dirty="0" smtClean="0"/>
              <a:t>What is the purpose of Social Security? What does it do?</a:t>
            </a:r>
          </a:p>
          <a:p>
            <a:pPr eaLnBrk="1" hangingPunct="1">
              <a:spcBef>
                <a:spcPct val="0"/>
              </a:spcBef>
            </a:pPr>
            <a:endParaRPr lang="en-US" dirty="0" smtClean="0"/>
          </a:p>
          <a:p>
            <a:pPr eaLnBrk="1" hangingPunct="1">
              <a:spcBef>
                <a:spcPct val="0"/>
              </a:spcBef>
            </a:pPr>
            <a:r>
              <a:rPr lang="en-US" dirty="0" smtClean="0"/>
              <a:t>Social Security is a social insurance program. Workers pay in while they are employed and employers pay matching contributions. Then Social Security’s guaranteed benefits are available to support workers and their families in retirement, or when they lose their livelihood due to career-ending disability or the death of a family worker. By covering almost all workers and their families, Social Security pools risks broadly. </a:t>
            </a:r>
          </a:p>
          <a:p>
            <a:pPr eaLnBrk="1" hangingPunct="1">
              <a:spcBef>
                <a:spcPct val="0"/>
              </a:spcBef>
            </a:pPr>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031"/>
          <p:cNvSpPr>
            <a:spLocks noGrp="1" noChangeArrowheads="1"/>
          </p:cNvSpPr>
          <p:nvPr>
            <p:ph type="sldNum" sz="quarter" idx="5"/>
          </p:nvPr>
        </p:nvSpPr>
        <p:spPr>
          <a:noFill/>
        </p:spPr>
        <p:txBody>
          <a:bodyPr/>
          <a:lstStyle/>
          <a:p>
            <a:fld id="{D2CCA677-42D2-4AAE-8DF2-6F248E75FDB0}" type="slidenum">
              <a:rPr lang="en-US" smtClean="0"/>
              <a:pPr/>
              <a:t>20</a:t>
            </a:fld>
            <a:endParaRPr lang="en-US" dirty="0"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xfrm>
            <a:off x="935039" y="4416425"/>
            <a:ext cx="5140325" cy="2898775"/>
          </a:xfrm>
          <a:noFill/>
          <a:ln/>
        </p:spPr>
        <p:txBody>
          <a:bodyPr/>
          <a:lstStyle/>
          <a:p>
            <a:pPr eaLnBrk="1" hangingPunct="1">
              <a:lnSpc>
                <a:spcPct val="85000"/>
              </a:lnSpc>
              <a:spcBef>
                <a:spcPct val="0"/>
              </a:spcBef>
            </a:pPr>
            <a:r>
              <a:rPr lang="en-US" dirty="0" smtClean="0"/>
              <a:t>In the near term Social Security is taking in more in revenues and interest than it is paying out in benefits.  </a:t>
            </a:r>
          </a:p>
          <a:p>
            <a:pPr eaLnBrk="1" hangingPunct="1">
              <a:lnSpc>
                <a:spcPct val="85000"/>
              </a:lnSpc>
              <a:spcBef>
                <a:spcPct val="0"/>
              </a:spcBef>
            </a:pPr>
            <a:endParaRPr lang="en-US" dirty="0" smtClean="0"/>
          </a:p>
          <a:p>
            <a:pPr eaLnBrk="1" hangingPunct="1">
              <a:lnSpc>
                <a:spcPct val="85000"/>
              </a:lnSpc>
              <a:spcBef>
                <a:spcPct val="0"/>
              </a:spcBef>
            </a:pPr>
            <a:r>
              <a:rPr lang="en-US" dirty="0" smtClean="0"/>
              <a:t>In 2011, income to the trust funds (mainly from Social Security contributions, plus reimbursement</a:t>
            </a:r>
            <a:r>
              <a:rPr lang="en-US" baseline="0" dirty="0" smtClean="0"/>
              <a:t> funds, </a:t>
            </a:r>
            <a:r>
              <a:rPr lang="en-US" dirty="0" smtClean="0"/>
              <a:t>interest,</a:t>
            </a:r>
            <a:r>
              <a:rPr lang="en-US" baseline="0" dirty="0" smtClean="0"/>
              <a:t> and taxation of benefits</a:t>
            </a:r>
            <a:r>
              <a:rPr lang="en-US" dirty="0" smtClean="0"/>
              <a:t>) was $805 billion, while outgo (mainly benefit payments) was $736 billion, leaving a surplus of $69 billion.  </a:t>
            </a:r>
          </a:p>
          <a:p>
            <a:pPr eaLnBrk="1" hangingPunct="1">
              <a:lnSpc>
                <a:spcPct val="85000"/>
              </a:lnSpc>
              <a:spcBef>
                <a:spcPct val="0"/>
              </a:spcBef>
            </a:pPr>
            <a:endParaRPr lang="en-US" dirty="0" smtClean="0"/>
          </a:p>
          <a:p>
            <a:pPr eaLnBrk="1" hangingPunct="1">
              <a:lnSpc>
                <a:spcPct val="85000"/>
              </a:lnSpc>
              <a:spcBef>
                <a:spcPct val="0"/>
              </a:spcBef>
            </a:pPr>
            <a:r>
              <a:rPr lang="en-US" dirty="0" smtClean="0"/>
              <a:t>These surpluses, by law, are invested in U.S. Treasury securities and earn interest that goes to the trust funds.</a:t>
            </a:r>
          </a:p>
          <a:p>
            <a:pPr eaLnBrk="1" hangingPunct="1">
              <a:lnSpc>
                <a:spcPct val="85000"/>
              </a:lnSpc>
              <a:spcBef>
                <a:spcPct val="0"/>
              </a:spcBef>
            </a:pPr>
            <a:endParaRPr lang="en-US" dirty="0" smtClean="0"/>
          </a:p>
          <a:p>
            <a:pPr eaLnBrk="1" hangingPunct="1">
              <a:lnSpc>
                <a:spcPct val="85000"/>
              </a:lnSpc>
              <a:spcBef>
                <a:spcPct val="0"/>
              </a:spcBef>
            </a:pPr>
            <a:r>
              <a:rPr lang="en-US" dirty="0" smtClean="0"/>
              <a:t>The outgo from the Social Security trust funds covers administrative expenses of the Social Security program, as well as benefit payments. Administrative costs are about 1 percent of total outgo.  </a:t>
            </a:r>
          </a:p>
          <a:p>
            <a:pPr eaLnBrk="1" hangingPunct="1">
              <a:lnSpc>
                <a:spcPct val="85000"/>
              </a:lnSpc>
            </a:pPr>
            <a:endParaRPr lang="en-US" dirty="0" smtClean="0"/>
          </a:p>
          <a:p>
            <a:pPr eaLnBrk="1" hangingPunct="1">
              <a:lnSpc>
                <a:spcPct val="85000"/>
              </a:lnSpc>
            </a:pPr>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031"/>
          <p:cNvSpPr>
            <a:spLocks noGrp="1" noChangeArrowheads="1"/>
          </p:cNvSpPr>
          <p:nvPr>
            <p:ph type="sldNum" sz="quarter" idx="5"/>
          </p:nvPr>
        </p:nvSpPr>
        <p:spPr>
          <a:noFill/>
        </p:spPr>
        <p:txBody>
          <a:bodyPr/>
          <a:lstStyle/>
          <a:p>
            <a:fld id="{76837AE5-4CB7-412D-B0B9-A3E99A485D33}" type="slidenum">
              <a:rPr lang="en-US" smtClean="0"/>
              <a:pPr/>
              <a:t>21</a:t>
            </a:fld>
            <a:endParaRPr lang="en-US" dirty="0"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xfrm>
            <a:off x="935039" y="4416426"/>
            <a:ext cx="5140325" cy="2289175"/>
          </a:xfrm>
          <a:noFill/>
          <a:ln/>
        </p:spPr>
        <p:txBody>
          <a:bodyPr/>
          <a:lstStyle/>
          <a:p>
            <a:pPr eaLnBrk="1" hangingPunct="1">
              <a:spcBef>
                <a:spcPts val="0"/>
              </a:spcBef>
              <a:spcAft>
                <a:spcPts val="0"/>
              </a:spcAft>
            </a:pPr>
            <a:r>
              <a:rPr lang="en-US" dirty="0" smtClean="0"/>
              <a:t>Where does the Social Security trust fund money come from?  </a:t>
            </a:r>
          </a:p>
          <a:p>
            <a:pPr eaLnBrk="1" hangingPunct="1">
              <a:spcBef>
                <a:spcPts val="0"/>
              </a:spcBef>
              <a:spcAft>
                <a:spcPts val="0"/>
              </a:spcAft>
            </a:pPr>
            <a:endParaRPr lang="en-US" dirty="0" smtClean="0"/>
          </a:p>
          <a:p>
            <a:pPr eaLnBrk="1" hangingPunct="1">
              <a:spcBef>
                <a:spcPts val="0"/>
              </a:spcBef>
              <a:spcAft>
                <a:spcPts val="0"/>
              </a:spcAft>
            </a:pPr>
            <a:r>
              <a:rPr lang="en-US" dirty="0" smtClean="0"/>
              <a:t>Social Security contributions from workers and employers made up about 70 percent of the trust funds’ income in 2011. Reimbursement</a:t>
            </a:r>
            <a:r>
              <a:rPr lang="en-US" baseline="0" dirty="0" smtClean="0"/>
              <a:t> funds for the payroll tax holiday made up an additional 13 percent that would otherwise have come from workers’ contributions. </a:t>
            </a:r>
          </a:p>
          <a:p>
            <a:pPr eaLnBrk="1" hangingPunct="1">
              <a:spcBef>
                <a:spcPts val="0"/>
              </a:spcBef>
              <a:spcAft>
                <a:spcPts val="0"/>
              </a:spcAft>
            </a:pPr>
            <a:endParaRPr lang="en-US" baseline="0" dirty="0" smtClean="0"/>
          </a:p>
          <a:p>
            <a:pPr eaLnBrk="1" hangingPunct="1">
              <a:spcBef>
                <a:spcPts val="0"/>
              </a:spcBef>
              <a:spcAft>
                <a:spcPts val="0"/>
              </a:spcAft>
            </a:pPr>
            <a:r>
              <a:rPr lang="en-US" dirty="0" smtClean="0"/>
              <a:t>About 14 percent of the program’s income came from interest on Treasury securities held by the trust funds,</a:t>
            </a:r>
            <a:r>
              <a:rPr lang="en-US" baseline="0" dirty="0" smtClean="0"/>
              <a:t> and i</a:t>
            </a:r>
            <a:r>
              <a:rPr lang="en-US" dirty="0" smtClean="0"/>
              <a:t>ncome taxes that some beneficiaries pay on their benefits accounted for the remaining 3 percent of income. (Part of Social Security benefit income is subject to federal income taxes for single beneficiaries with countable income over $25,000 and for couples with such income over $32,000. Countable income includes half of Social Security benefits plus all of most other sources of income.)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Surpluses</a:t>
            </a:r>
            <a:r>
              <a:rPr lang="en-US" baseline="0" dirty="0" smtClean="0"/>
              <a:t> from the Social Security system are invested in special-issue Treasury securities, and are called Social Security reserves or trust fund assets. The securities also earn interest, which is credited back into the trust funds.</a:t>
            </a:r>
          </a:p>
          <a:p>
            <a:endParaRPr lang="en-US" baseline="0" dirty="0" smtClean="0"/>
          </a:p>
          <a:p>
            <a:r>
              <a:rPr lang="en-US" baseline="0" dirty="0" smtClean="0"/>
              <a:t>The Treasury securities that make up the trust funds are secure investments, backed by the full faith of the U.S. government.</a:t>
            </a:r>
            <a:endParaRPr lang="en-US" dirty="0"/>
          </a:p>
        </p:txBody>
      </p:sp>
      <p:sp>
        <p:nvSpPr>
          <p:cNvPr id="4" name="Slide Number Placeholder 3"/>
          <p:cNvSpPr>
            <a:spLocks noGrp="1"/>
          </p:cNvSpPr>
          <p:nvPr>
            <p:ph type="sldNum" sz="quarter" idx="10"/>
          </p:nvPr>
        </p:nvSpPr>
        <p:spPr/>
        <p:txBody>
          <a:bodyPr/>
          <a:lstStyle/>
          <a:p>
            <a:pPr>
              <a:defRPr/>
            </a:pPr>
            <a:fld id="{08595D1C-F4D4-4854-9AE0-F6CF9AF5A72D}" type="slidenum">
              <a:rPr lang="en-US" smtClean="0"/>
              <a:pPr>
                <a:defRPr/>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Social</a:t>
            </a:r>
            <a:r>
              <a:rPr lang="en-US" baseline="0" dirty="0" smtClean="0"/>
              <a:t> Security’s trust fund assets were $2.7 trillion at the end of 2011. They are projected to grow to $3.1 trillion by 2020.</a:t>
            </a:r>
          </a:p>
          <a:p>
            <a:endParaRPr lang="en-US" baseline="0" dirty="0" smtClean="0"/>
          </a:p>
          <a:p>
            <a:r>
              <a:rPr lang="en-US" baseline="0" dirty="0" smtClean="0"/>
              <a:t>Some people say the special-issue Treasury securities held by the trust funds are “worthless IOUs.” Is that true?</a:t>
            </a:r>
          </a:p>
          <a:p>
            <a:endParaRPr lang="en-US" baseline="0" dirty="0" smtClean="0"/>
          </a:p>
          <a:p>
            <a:r>
              <a:rPr lang="en-US" baseline="0" dirty="0" smtClean="0"/>
              <a:t>Not at all. The investments held by the trust funds are backed by the full faith and credit of the U.S. government. The government has always repaid Social Security, with interest. The special-issue securities are just as safe as U.S. savings bonds or other financial instruments of the federal government. In financial markets, U.S. Treasury securities are considered one of the safest and most secure investments.</a:t>
            </a:r>
            <a:endParaRPr lang="en-US" dirty="0"/>
          </a:p>
        </p:txBody>
      </p:sp>
      <p:sp>
        <p:nvSpPr>
          <p:cNvPr id="4" name="Slide Number Placeholder 3"/>
          <p:cNvSpPr>
            <a:spLocks noGrp="1"/>
          </p:cNvSpPr>
          <p:nvPr>
            <p:ph type="sldNum" sz="quarter" idx="10"/>
          </p:nvPr>
        </p:nvSpPr>
        <p:spPr/>
        <p:txBody>
          <a:bodyPr/>
          <a:lstStyle/>
          <a:p>
            <a:pPr>
              <a:defRPr/>
            </a:pPr>
            <a:fld id="{08595D1C-F4D4-4854-9AE0-F6CF9AF5A72D}" type="slidenum">
              <a:rPr lang="en-US" smtClean="0"/>
              <a:pPr>
                <a:defRPr/>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50">
              <a:defRPr/>
            </a:pPr>
            <a:r>
              <a:rPr lang="en-US" b="0" dirty="0" smtClean="0">
                <a:solidFill>
                  <a:schemeClr val="tx1"/>
                </a:solidFill>
              </a:rPr>
              <a:t>The</a:t>
            </a:r>
            <a:r>
              <a:rPr lang="en-US" b="0" baseline="0" dirty="0" smtClean="0">
                <a:solidFill>
                  <a:schemeClr val="tx1"/>
                </a:solidFill>
              </a:rPr>
              <a:t> “cash-flow” balance for Social Security – which is based on the unified federal budget perspective – reports the program’s annual income and outgo without counting interest on trust fund reserves. For example, some media reports announced recently that “</a:t>
            </a:r>
            <a:r>
              <a:rPr lang="en-US" dirty="0" smtClean="0"/>
              <a:t>Social Security has now officially gone cash negative.” In</a:t>
            </a:r>
            <a:r>
              <a:rPr lang="en-US" baseline="0" dirty="0" smtClean="0"/>
              <a:t> fact, the program had a $69 billion surplus for 2011 (as shown on </a:t>
            </a:r>
            <a:r>
              <a:rPr lang="en-US" baseline="0" smtClean="0"/>
              <a:t>page </a:t>
            </a:r>
            <a:r>
              <a:rPr lang="en-US" baseline="0" smtClean="0"/>
              <a:t>20).  </a:t>
            </a:r>
            <a:r>
              <a:rPr lang="en-US" baseline="0" dirty="0" smtClean="0"/>
              <a:t>The “cash-flow” discussion ignores interest, which is a very real part of Social Security’s income.</a:t>
            </a:r>
          </a:p>
          <a:p>
            <a:pPr defTabSz="914350">
              <a:defRPr/>
            </a:pPr>
            <a:endParaRPr lang="en-US" b="0" baseline="0" dirty="0" smtClean="0">
              <a:solidFill>
                <a:schemeClr val="tx1"/>
              </a:solidFill>
            </a:endParaRPr>
          </a:p>
          <a:p>
            <a:pPr defTabSz="914350">
              <a:defRPr/>
            </a:pPr>
            <a:r>
              <a:rPr lang="en-US" b="0" baseline="0" dirty="0" smtClean="0">
                <a:solidFill>
                  <a:schemeClr val="tx1"/>
                </a:solidFill>
              </a:rPr>
              <a:t>The chart above shows projected total income to the Social Security system – including both interest (in green) and revenues from other sources (in blue) – and outgo (in red). If interest is ignored, then other income was less than outgo in 2011. Interest income is a firm commitment of the Treasury to pay the interest due to the Social Security trust fund. It is just as firm as the nation’s obligation to pay interest to any other holder of U.S. Treasury bonds, whether a Wall Street firm, China, or an individual citizen bondholder.  Projected income to Social Security including interest will continue to exceed outgo for through 2020.</a:t>
            </a:r>
          </a:p>
        </p:txBody>
      </p:sp>
      <p:sp>
        <p:nvSpPr>
          <p:cNvPr id="4" name="Slide Number Placeholder 3"/>
          <p:cNvSpPr>
            <a:spLocks noGrp="1"/>
          </p:cNvSpPr>
          <p:nvPr>
            <p:ph type="sldNum" sz="quarter" idx="10"/>
          </p:nvPr>
        </p:nvSpPr>
        <p:spPr/>
        <p:txBody>
          <a:bodyPr/>
          <a:lstStyle/>
          <a:p>
            <a:pPr>
              <a:defRPr/>
            </a:pPr>
            <a:fld id="{08595D1C-F4D4-4854-9AE0-F6CF9AF5A72D}" type="slidenum">
              <a:rPr lang="en-US" smtClean="0"/>
              <a:pPr>
                <a:defRPr/>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031"/>
          <p:cNvSpPr>
            <a:spLocks noGrp="1" noChangeArrowheads="1"/>
          </p:cNvSpPr>
          <p:nvPr>
            <p:ph type="sldNum" sz="quarter" idx="5"/>
          </p:nvPr>
        </p:nvSpPr>
        <p:spPr>
          <a:noFill/>
        </p:spPr>
        <p:txBody>
          <a:bodyPr/>
          <a:lstStyle/>
          <a:p>
            <a:fld id="{A51DE03D-FAD9-4C18-A763-78035A43A336}" type="slidenum">
              <a:rPr lang="en-US" smtClean="0"/>
              <a:pPr/>
              <a:t>25</a:t>
            </a:fld>
            <a:endParaRPr lang="en-US" dirty="0"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xfrm>
            <a:off x="935039" y="4416426"/>
            <a:ext cx="5140325" cy="2212975"/>
          </a:xfrm>
          <a:noFill/>
          <a:ln/>
        </p:spPr>
        <p:txBody>
          <a:bodyPr/>
          <a:lstStyle/>
          <a:p>
            <a:pPr eaLnBrk="1" hangingPunct="1">
              <a:spcBef>
                <a:spcPct val="0"/>
              </a:spcBef>
            </a:pPr>
            <a:r>
              <a:rPr lang="en-US" dirty="0" smtClean="0"/>
              <a:t>How do actuaries project the future?  </a:t>
            </a:r>
          </a:p>
          <a:p>
            <a:pPr eaLnBrk="1" hangingPunct="1">
              <a:spcBef>
                <a:spcPct val="0"/>
              </a:spcBef>
            </a:pPr>
            <a:endParaRPr lang="en-US" dirty="0" smtClean="0"/>
          </a:p>
          <a:p>
            <a:pPr eaLnBrk="1" hangingPunct="1">
              <a:spcBef>
                <a:spcPct val="0"/>
              </a:spcBef>
            </a:pPr>
            <a:r>
              <a:rPr lang="en-US" dirty="0" smtClean="0"/>
              <a:t>The actuaries project the Social Security system 75 years into the future. They update their forecast every year. The purpose is to help policymakers anticipate whether Social Security is likely to face financing problems in the future. The actuaries make three forecasts: low cost, high cost, and intermediate (or best estimate).</a:t>
            </a:r>
          </a:p>
          <a:p>
            <a:pPr eaLnBrk="1" hangingPunct="1">
              <a:spcBef>
                <a:spcPct val="0"/>
              </a:spcBef>
            </a:pPr>
            <a:endParaRPr lang="en-US" dirty="0" smtClean="0"/>
          </a:p>
          <a:p>
            <a:pPr eaLnBrk="1" hangingPunct="1">
              <a:spcBef>
                <a:spcPct val="0"/>
              </a:spcBef>
            </a:pPr>
            <a:r>
              <a:rPr lang="en-US" dirty="0" smtClean="0"/>
              <a:t>For each, they use assumptions that have been reviewed and agreed to by the trustees.</a:t>
            </a:r>
            <a:r>
              <a:rPr lang="en-US" baseline="0" dirty="0" smtClean="0"/>
              <a:t> </a:t>
            </a:r>
            <a:r>
              <a:rPr lang="en-US" dirty="0" smtClean="0"/>
              <a:t>The assumptions are about future trends in aspects of the population and the economy that would affect the income and outgo of the trust funds.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031"/>
          <p:cNvSpPr>
            <a:spLocks noGrp="1" noChangeArrowheads="1"/>
          </p:cNvSpPr>
          <p:nvPr>
            <p:ph type="sldNum" sz="quarter" idx="5"/>
          </p:nvPr>
        </p:nvSpPr>
        <p:spPr>
          <a:noFill/>
        </p:spPr>
        <p:txBody>
          <a:bodyPr/>
          <a:lstStyle/>
          <a:p>
            <a:fld id="{C9D3C258-AC74-4F0D-A98D-D36EF18888F2}" type="slidenum">
              <a:rPr lang="en-US" smtClean="0"/>
              <a:pPr/>
              <a:t>26</a:t>
            </a:fld>
            <a:endParaRPr lang="en-US" dirty="0"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xfrm>
            <a:off x="935039" y="4416426"/>
            <a:ext cx="5140325" cy="2822575"/>
          </a:xfrm>
          <a:noFill/>
          <a:ln/>
        </p:spPr>
        <p:txBody>
          <a:bodyPr/>
          <a:lstStyle/>
          <a:p>
            <a:pPr eaLnBrk="1" hangingPunct="1">
              <a:lnSpc>
                <a:spcPct val="100000"/>
              </a:lnSpc>
              <a:spcBef>
                <a:spcPct val="0"/>
              </a:spcBef>
            </a:pPr>
            <a:r>
              <a:rPr lang="en-US" dirty="0" smtClean="0"/>
              <a:t>Under the “best estimate” set of assumptions, the 2012 Trustees</a:t>
            </a:r>
            <a:r>
              <a:rPr lang="en-US" baseline="0" dirty="0" smtClean="0"/>
              <a:t> R</a:t>
            </a:r>
            <a:r>
              <a:rPr lang="en-US" dirty="0" smtClean="0"/>
              <a:t>eport finds:</a:t>
            </a:r>
          </a:p>
          <a:p>
            <a:pPr eaLnBrk="1" hangingPunct="1">
              <a:lnSpc>
                <a:spcPct val="100000"/>
              </a:lnSpc>
              <a:spcBef>
                <a:spcPct val="0"/>
              </a:spcBef>
            </a:pPr>
            <a:endParaRPr lang="en-US" dirty="0" smtClean="0"/>
          </a:p>
          <a:p>
            <a:pPr eaLnBrk="1" hangingPunct="1">
              <a:lnSpc>
                <a:spcPct val="100000"/>
              </a:lnSpc>
              <a:spcBef>
                <a:spcPct val="0"/>
              </a:spcBef>
            </a:pPr>
            <a:r>
              <a:rPr lang="en-US" dirty="0" smtClean="0"/>
              <a:t>In 2021, revenues plus interest income to the trust funds will be less than total expenditures for that year. Reserves will start to be drawn down to pay benefits.</a:t>
            </a:r>
          </a:p>
          <a:p>
            <a:pPr eaLnBrk="1" hangingPunct="1">
              <a:lnSpc>
                <a:spcPct val="100000"/>
              </a:lnSpc>
              <a:spcBef>
                <a:spcPct val="0"/>
              </a:spcBef>
            </a:pPr>
            <a:endParaRPr lang="en-US" dirty="0" smtClean="0"/>
          </a:p>
          <a:p>
            <a:pPr eaLnBrk="1" hangingPunct="1">
              <a:lnSpc>
                <a:spcPct val="100000"/>
              </a:lnSpc>
              <a:spcBef>
                <a:spcPct val="0"/>
              </a:spcBef>
            </a:pPr>
            <a:r>
              <a:rPr lang="en-US" dirty="0" smtClean="0"/>
              <a:t>In 2033, reserves are projected to be depleted (assuming no change in benefits or contributions). Income is projected to cover 75 percent of benefits due then. The system will be far from “bankrupt,” because Social Security contributions will keep coming in. But if this projection does not improve, policymakers will need to make some changes before 2033 to ensure that all scheduled benefits can be paid.</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1031"/>
          <p:cNvSpPr>
            <a:spLocks noGrp="1" noChangeArrowheads="1"/>
          </p:cNvSpPr>
          <p:nvPr>
            <p:ph type="sldNum" sz="quarter" idx="5"/>
          </p:nvPr>
        </p:nvSpPr>
        <p:spPr>
          <a:noFill/>
        </p:spPr>
        <p:txBody>
          <a:bodyPr/>
          <a:lstStyle/>
          <a:p>
            <a:fld id="{1E38AFDD-1BE0-4605-A97F-155BC0F2EF28}" type="slidenum">
              <a:rPr lang="en-US" smtClean="0"/>
              <a:pPr/>
              <a:t>27</a:t>
            </a:fld>
            <a:endParaRPr lang="en-US" dirty="0" smtClean="0"/>
          </a:p>
        </p:txBody>
      </p:sp>
      <p:sp>
        <p:nvSpPr>
          <p:cNvPr id="64515" name="Rectangle 4098"/>
          <p:cNvSpPr>
            <a:spLocks noGrp="1" noRot="1" noChangeAspect="1" noChangeArrowheads="1" noTextEdit="1"/>
          </p:cNvSpPr>
          <p:nvPr>
            <p:ph type="sldImg"/>
          </p:nvPr>
        </p:nvSpPr>
        <p:spPr>
          <a:ln/>
        </p:spPr>
      </p:sp>
      <p:sp>
        <p:nvSpPr>
          <p:cNvPr id="64516" name="Rectangle 4099"/>
          <p:cNvSpPr>
            <a:spLocks noGrp="1" noChangeArrowheads="1"/>
          </p:cNvSpPr>
          <p:nvPr>
            <p:ph type="body" idx="1"/>
          </p:nvPr>
        </p:nvSpPr>
        <p:spPr>
          <a:xfrm>
            <a:off x="935039" y="4416426"/>
            <a:ext cx="5140325" cy="3051175"/>
          </a:xfrm>
          <a:noFill/>
          <a:ln/>
        </p:spPr>
        <p:txBody>
          <a:bodyPr/>
          <a:lstStyle/>
          <a:p>
            <a:pPr eaLnBrk="1" hangingPunct="1">
              <a:lnSpc>
                <a:spcPct val="85000"/>
              </a:lnSpc>
            </a:pPr>
            <a:r>
              <a:rPr lang="en-US" dirty="0" smtClean="0"/>
              <a:t>What do the other scenarios show?</a:t>
            </a:r>
          </a:p>
          <a:p>
            <a:pPr eaLnBrk="1" hangingPunct="1">
              <a:lnSpc>
                <a:spcPct val="85000"/>
              </a:lnSpc>
            </a:pPr>
            <a:endParaRPr lang="en-US" dirty="0" smtClean="0"/>
          </a:p>
          <a:p>
            <a:pPr eaLnBrk="1" hangingPunct="1">
              <a:lnSpc>
                <a:spcPct val="85000"/>
              </a:lnSpc>
              <a:buFont typeface="Arial" pitchFamily="34" charset="0"/>
              <a:buChar char="•"/>
            </a:pPr>
            <a:r>
              <a:rPr lang="en-US" dirty="0" smtClean="0"/>
              <a:t>Under the trustees’ “High Cost” scenario, the Social Security trust fund reserves would be depleted in 2027, instead of 2033.  </a:t>
            </a:r>
          </a:p>
          <a:p>
            <a:pPr eaLnBrk="1" hangingPunct="1">
              <a:lnSpc>
                <a:spcPct val="85000"/>
              </a:lnSpc>
              <a:buFont typeface="Arial" pitchFamily="34" charset="0"/>
              <a:buChar char="•"/>
            </a:pPr>
            <a:r>
              <a:rPr lang="en-US" dirty="0" smtClean="0"/>
              <a:t>Under the “Low Cost” scenario, Social Security would</a:t>
            </a:r>
            <a:r>
              <a:rPr lang="en-US" baseline="0" dirty="0" smtClean="0"/>
              <a:t> be</a:t>
            </a:r>
            <a:r>
              <a:rPr lang="en-US" dirty="0" smtClean="0"/>
              <a:t> solvent for 75 years and beyond.</a:t>
            </a:r>
          </a:p>
          <a:p>
            <a:pPr eaLnBrk="1" hangingPunct="1">
              <a:lnSpc>
                <a:spcPct val="85000"/>
              </a:lnSpc>
            </a:pPr>
            <a:endParaRPr lang="en-US" dirty="0" smtClean="0"/>
          </a:p>
          <a:p>
            <a:pPr eaLnBrk="1" hangingPunct="1">
              <a:lnSpc>
                <a:spcPct val="85000"/>
              </a:lnSpc>
            </a:pPr>
            <a:r>
              <a:rPr lang="en-US" dirty="0" smtClean="0"/>
              <a:t>The difference among estimates shows that there is great uncertainty about predicting the distant future.</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031"/>
          <p:cNvSpPr>
            <a:spLocks noGrp="1" noChangeArrowheads="1"/>
          </p:cNvSpPr>
          <p:nvPr>
            <p:ph type="sldNum" sz="quarter" idx="5"/>
          </p:nvPr>
        </p:nvSpPr>
        <p:spPr>
          <a:noFill/>
        </p:spPr>
        <p:txBody>
          <a:bodyPr/>
          <a:lstStyle/>
          <a:p>
            <a:fld id="{C2C734E3-FCD4-488D-BD96-0ECBED155337}" type="slidenum">
              <a:rPr lang="en-US" smtClean="0"/>
              <a:pPr/>
              <a:t>28</a:t>
            </a:fld>
            <a:endParaRPr lang="en-US" dirty="0"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xfrm>
            <a:off x="935039" y="4416426"/>
            <a:ext cx="5140325" cy="3584575"/>
          </a:xfrm>
          <a:noFill/>
          <a:ln/>
        </p:spPr>
        <p:txBody>
          <a:bodyPr/>
          <a:lstStyle/>
          <a:p>
            <a:pPr eaLnBrk="1" hangingPunct="1">
              <a:spcBef>
                <a:spcPct val="0"/>
              </a:spcBef>
            </a:pPr>
            <a:r>
              <a:rPr lang="en-US" dirty="0" smtClean="0"/>
              <a:t>What is the “actuarial deficit”?  </a:t>
            </a:r>
          </a:p>
          <a:p>
            <a:pPr eaLnBrk="1" hangingPunct="1">
              <a:spcBef>
                <a:spcPct val="0"/>
              </a:spcBef>
            </a:pPr>
            <a:endParaRPr lang="en-US" dirty="0" smtClean="0"/>
          </a:p>
          <a:p>
            <a:pPr eaLnBrk="1" hangingPunct="1">
              <a:spcBef>
                <a:spcPct val="0"/>
              </a:spcBef>
            </a:pPr>
            <a:r>
              <a:rPr lang="en-US" dirty="0" smtClean="0"/>
              <a:t>Some experts talk about the “actuarial deficit.”  It is a way to measure the status of Social Security over the next 75 years in a single number.  </a:t>
            </a:r>
          </a:p>
          <a:p>
            <a:pPr eaLnBrk="1" hangingPunct="1">
              <a:spcBef>
                <a:spcPct val="0"/>
              </a:spcBef>
            </a:pPr>
            <a:endParaRPr lang="en-US" dirty="0" smtClean="0"/>
          </a:p>
          <a:p>
            <a:pPr eaLnBrk="1" hangingPunct="1">
              <a:spcBef>
                <a:spcPct val="0"/>
              </a:spcBef>
            </a:pPr>
            <a:r>
              <a:rPr lang="en-US" dirty="0" smtClean="0"/>
              <a:t>Under the intermediate (best estimate) scenario, the Social Security trustees anticipate an actuarial deficit of 2.67 percent of taxable wages. This means that the gap in Social Security finances would be closed if the contribution rate were raised from 6.2 percent to 7.6 percent for workers and employers. This combined</a:t>
            </a:r>
            <a:r>
              <a:rPr lang="en-US" baseline="0" dirty="0" smtClean="0"/>
              <a:t> increase is slightly higher than the actuarial deficit of 2.67 percent due to the assumed response of employees and employers to an increase in the contribution rate.</a:t>
            </a:r>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031"/>
          <p:cNvSpPr>
            <a:spLocks noGrp="1" noChangeArrowheads="1"/>
          </p:cNvSpPr>
          <p:nvPr>
            <p:ph type="sldNum" sz="quarter" idx="5"/>
          </p:nvPr>
        </p:nvSpPr>
        <p:spPr>
          <a:noFill/>
        </p:spPr>
        <p:txBody>
          <a:bodyPr/>
          <a:lstStyle/>
          <a:p>
            <a:fld id="{52533AA2-0903-49DF-A15D-63DE8F05FE3E}" type="slidenum">
              <a:rPr lang="en-US" smtClean="0"/>
              <a:pPr/>
              <a:t>29</a:t>
            </a:fld>
            <a:endParaRPr lang="en-US" dirty="0"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xfrm>
            <a:off x="935039" y="4416426"/>
            <a:ext cx="5140325" cy="2593975"/>
          </a:xfrm>
          <a:noFill/>
          <a:ln/>
        </p:spPr>
        <p:txBody>
          <a:bodyPr/>
          <a:lstStyle/>
          <a:p>
            <a:pPr eaLnBrk="1" hangingPunct="1">
              <a:spcBef>
                <a:spcPct val="0"/>
              </a:spcBef>
            </a:pPr>
            <a:r>
              <a:rPr lang="en-US" dirty="0" smtClean="0"/>
              <a:t>Why will Social Security cost more in the future?</a:t>
            </a:r>
          </a:p>
          <a:p>
            <a:pPr eaLnBrk="1" hangingPunct="1">
              <a:spcBef>
                <a:spcPct val="0"/>
              </a:spcBef>
            </a:pPr>
            <a:endParaRPr lang="en-US" dirty="0" smtClean="0"/>
          </a:p>
          <a:p>
            <a:pPr eaLnBrk="1" hangingPunct="1">
              <a:lnSpc>
                <a:spcPct val="90000"/>
              </a:lnSpc>
            </a:pPr>
            <a:r>
              <a:rPr lang="en-US" dirty="0" smtClean="0"/>
              <a:t>The number of Americans over age 65 will grow because:</a:t>
            </a:r>
          </a:p>
          <a:p>
            <a:pPr marL="400028" lvl="2" eaLnBrk="1" hangingPunct="1">
              <a:lnSpc>
                <a:spcPct val="90000"/>
              </a:lnSpc>
              <a:buFont typeface="Wingdings" pitchFamily="2" charset="2"/>
              <a:buChar char="§"/>
            </a:pPr>
            <a:r>
              <a:rPr lang="en-US" dirty="0" smtClean="0"/>
              <a:t> Boomers are reaching age 65</a:t>
            </a:r>
          </a:p>
          <a:p>
            <a:pPr marL="400028" lvl="2" eaLnBrk="1" hangingPunct="1">
              <a:lnSpc>
                <a:spcPct val="90000"/>
              </a:lnSpc>
              <a:buFont typeface="Wingdings" pitchFamily="2" charset="2"/>
              <a:buChar char="§"/>
            </a:pPr>
            <a:r>
              <a:rPr lang="en-US" dirty="0" smtClean="0"/>
              <a:t> People are living longer after age 65.</a:t>
            </a:r>
            <a:r>
              <a:rPr lang="en-US" baseline="0" dirty="0" smtClean="0"/>
              <a:t> However, the longevity increases are not evenly spread across the population, with certain demographic groups enjoying significantly longer lifespans than others.</a:t>
            </a:r>
            <a:endParaRPr lang="en-US" dirty="0" smtClean="0"/>
          </a:p>
          <a:p>
            <a:pPr eaLnBrk="1" hangingPunct="1">
              <a:spcBef>
                <a:spcPct val="0"/>
              </a:spcBef>
            </a:pPr>
            <a:endParaRPr lang="en-US" dirty="0" smtClean="0"/>
          </a:p>
          <a:p>
            <a:pPr eaLnBrk="1" hangingPunct="1">
              <a:spcBef>
                <a:spcPct val="0"/>
              </a:spcBef>
            </a:pPr>
            <a:r>
              <a:rPr lang="en-US" dirty="0" smtClean="0"/>
              <a:t>People age 65 and older will increase from approximately 13 to 20 percent of all Americans</a:t>
            </a:r>
            <a:r>
              <a:rPr lang="en-US" baseline="0" dirty="0" smtClean="0"/>
              <a:t> by 2035.</a:t>
            </a:r>
            <a:endParaRPr lang="en-US" dirty="0" smtClean="0"/>
          </a:p>
          <a:p>
            <a:pPr eaLnBrk="1" hangingPunct="1">
              <a:spcBef>
                <a:spcPct val="0"/>
              </a:spcBef>
            </a:pPr>
            <a:endParaRPr lang="en-US" dirty="0" smtClean="0"/>
          </a:p>
          <a:p>
            <a:pPr eaLnBrk="1" hangingPunct="1">
              <a:spcBef>
                <a:spcPct val="0"/>
              </a:spcBef>
            </a:pPr>
            <a:r>
              <a:rPr lang="en-US" dirty="0" smtClean="0"/>
              <a:t>While the number of people eligible for Social Security will increase, no further increases are scheduled in the Social Security contribution rate.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031"/>
          <p:cNvSpPr>
            <a:spLocks noGrp="1" noChangeArrowheads="1"/>
          </p:cNvSpPr>
          <p:nvPr>
            <p:ph type="sldNum" sz="quarter" idx="5"/>
          </p:nvPr>
        </p:nvSpPr>
        <p:spPr>
          <a:noFill/>
        </p:spPr>
        <p:txBody>
          <a:bodyPr/>
          <a:lstStyle/>
          <a:p>
            <a:fld id="{8DDECC96-83F5-4929-8CED-87065E9F6860}" type="slidenum">
              <a:rPr lang="en-US" smtClean="0"/>
              <a:pPr/>
              <a:t>3</a:t>
            </a:fld>
            <a:endParaRPr lang="en-US" dirty="0"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xfrm>
            <a:off x="935039" y="4416426"/>
            <a:ext cx="5140325" cy="2441575"/>
          </a:xfrm>
          <a:noFill/>
          <a:ln/>
        </p:spPr>
        <p:txBody>
          <a:bodyPr/>
          <a:lstStyle/>
          <a:p>
            <a:pPr eaLnBrk="1" hangingPunct="1">
              <a:lnSpc>
                <a:spcPct val="85000"/>
              </a:lnSpc>
            </a:pPr>
            <a:r>
              <a:rPr lang="en-US" dirty="0" smtClean="0"/>
              <a:t>How many Americans receive Social Security? About 56 million people – or one in six Americans – get monthly benefits from Social Security. In one in four households, someone receives Social Security.  </a:t>
            </a:r>
          </a:p>
          <a:p>
            <a:pPr eaLnBrk="1" hangingPunct="1">
              <a:lnSpc>
                <a:spcPct val="85000"/>
              </a:lnSpc>
            </a:pPr>
            <a:endParaRPr lang="en-US" dirty="0" smtClean="0"/>
          </a:p>
          <a:p>
            <a:pPr eaLnBrk="1" hangingPunct="1">
              <a:lnSpc>
                <a:spcPct val="85000"/>
              </a:lnSpc>
            </a:pPr>
            <a:r>
              <a:rPr lang="en-US" dirty="0" smtClean="0"/>
              <a:t>Social</a:t>
            </a:r>
            <a:r>
              <a:rPr lang="en-US" baseline="0" dirty="0" smtClean="0"/>
              <a:t> Security beneficiaries fall into three categories. They receive either </a:t>
            </a:r>
            <a:r>
              <a:rPr lang="en-US" i="1" baseline="0" dirty="0" smtClean="0"/>
              <a:t>retirement benefits, disability benefits, </a:t>
            </a:r>
            <a:r>
              <a:rPr lang="en-US" i="0" baseline="0" dirty="0" smtClean="0"/>
              <a:t>or</a:t>
            </a:r>
            <a:r>
              <a:rPr lang="en-US" i="1" baseline="0" dirty="0" smtClean="0"/>
              <a:t> survivor benefits</a:t>
            </a:r>
            <a:r>
              <a:rPr lang="en-US" i="0" baseline="0" dirty="0" smtClean="0"/>
              <a:t>.</a:t>
            </a:r>
            <a:endParaRPr lang="en-US" dirty="0" smtClean="0"/>
          </a:p>
          <a:p>
            <a:pPr eaLnBrk="1" hangingPunct="1">
              <a:lnSpc>
                <a:spcPct val="85000"/>
              </a:lnSpc>
            </a:pPr>
            <a:endParaRPr lang="en-US" dirty="0" smtClean="0"/>
          </a:p>
          <a:p>
            <a:pPr eaLnBrk="1" hangingPunct="1">
              <a:spcBef>
                <a:spcPct val="0"/>
              </a:spcBef>
            </a:pPr>
            <a:r>
              <a:rPr lang="en-US" dirty="0" smtClean="0"/>
              <a:t>The recipients could be a retired couple, a grandmother who looks after her grandchildren while her son and daughter-in-law are at work, a 55-year-old meatpacker disabled by severe arthritis, or a 5</a:t>
            </a:r>
            <a:r>
              <a:rPr lang="en-US" baseline="30000" dirty="0" smtClean="0"/>
              <a:t>th</a:t>
            </a:r>
            <a:r>
              <a:rPr lang="en-US" dirty="0" smtClean="0"/>
              <a:t> grader and 3</a:t>
            </a:r>
            <a:r>
              <a:rPr lang="en-US" baseline="30000" dirty="0" smtClean="0"/>
              <a:t>rd</a:t>
            </a:r>
            <a:r>
              <a:rPr lang="en-US" dirty="0" smtClean="0"/>
              <a:t> grader who became entitled to survivor benefits after their father died in military</a:t>
            </a:r>
            <a:r>
              <a:rPr lang="en-US" baseline="0" dirty="0" smtClean="0"/>
              <a:t> service</a:t>
            </a:r>
            <a:r>
              <a:rPr lang="en-US" dirty="0" smtClean="0"/>
              <a:t>.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r>
              <a:rPr lang="en-US" dirty="0"/>
              <a:t>The share of the population that is over age 65 will increase from about 13 percent today to about 20 percent in 2035 and then will gradually increase to about </a:t>
            </a:r>
            <a:r>
              <a:rPr lang="en-US" dirty="0" smtClean="0"/>
              <a:t>23 </a:t>
            </a:r>
            <a:r>
              <a:rPr lang="en-US" dirty="0"/>
              <a:t>percent by </a:t>
            </a:r>
            <a:r>
              <a:rPr lang="en-US" dirty="0" smtClean="0"/>
              <a:t>2090. </a:t>
            </a:r>
            <a:r>
              <a:rPr lang="en-US" dirty="0"/>
              <a:t>The beneficiary share of the population is a bit larger than the age 65+ population because some people under age 65 receive disability, survivor, or early retirement benefits. </a:t>
            </a:r>
            <a:r>
              <a:rPr lang="en-US" dirty="0" smtClean="0"/>
              <a:t>Beneficiaries </a:t>
            </a:r>
            <a:r>
              <a:rPr lang="en-US" dirty="0"/>
              <a:t>as a portion of the U.S. population will increase from about one in six Americans today to about one in four 75 years from now.   </a:t>
            </a:r>
          </a:p>
          <a:p>
            <a:endParaRPr lang="en-US" dirty="0"/>
          </a:p>
          <a:p>
            <a:r>
              <a:rPr lang="en-US" dirty="0"/>
              <a:t>Does the growing share of older Americans mean that we can’t afford Social Security? </a:t>
            </a:r>
            <a:r>
              <a:rPr lang="en-US" dirty="0" smtClean="0"/>
              <a:t>That </a:t>
            </a:r>
            <a:r>
              <a:rPr lang="en-US" dirty="0"/>
              <a:t>is the next question.  </a:t>
            </a:r>
          </a:p>
        </p:txBody>
      </p:sp>
      <p:sp>
        <p:nvSpPr>
          <p:cNvPr id="67588" name="Slide Number Placeholder 3"/>
          <p:cNvSpPr>
            <a:spLocks noGrp="1"/>
          </p:cNvSpPr>
          <p:nvPr>
            <p:ph type="sldNum" sz="quarter" idx="5"/>
          </p:nvPr>
        </p:nvSpPr>
        <p:spPr>
          <a:noFill/>
        </p:spPr>
        <p:txBody>
          <a:bodyPr/>
          <a:lstStyle/>
          <a:p>
            <a:fld id="{357F45AB-7382-40E2-AB00-BA4909D71A69}" type="slidenum">
              <a:rPr lang="en-US" smtClean="0"/>
              <a:pPr/>
              <a:t>30</a:t>
            </a:fld>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031"/>
          <p:cNvSpPr>
            <a:spLocks noGrp="1" noChangeArrowheads="1"/>
          </p:cNvSpPr>
          <p:nvPr>
            <p:ph type="sldNum" sz="quarter" idx="5"/>
          </p:nvPr>
        </p:nvSpPr>
        <p:spPr>
          <a:noFill/>
        </p:spPr>
        <p:txBody>
          <a:bodyPr/>
          <a:lstStyle/>
          <a:p>
            <a:fld id="{7B4EAE4A-3C64-4767-B185-785A1E10FF88}" type="slidenum">
              <a:rPr lang="en-US" smtClean="0">
                <a:solidFill>
                  <a:prstClr val="black"/>
                </a:solidFill>
              </a:rPr>
              <a:pPr/>
              <a:t>31</a:t>
            </a:fld>
            <a:endParaRPr lang="en-US" dirty="0" smtClean="0">
              <a:solidFill>
                <a:prstClr val="black"/>
              </a:solidFill>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xfrm>
            <a:off x="935039" y="4416426"/>
            <a:ext cx="5140325" cy="3508375"/>
          </a:xfrm>
          <a:noFill/>
          <a:ln/>
        </p:spPr>
        <p:txBody>
          <a:bodyPr/>
          <a:lstStyle/>
          <a:p>
            <a:r>
              <a:rPr lang="en-US" dirty="0"/>
              <a:t>Can we afford Social Security in the future?</a:t>
            </a:r>
          </a:p>
          <a:p>
            <a:r>
              <a:rPr lang="en-US" dirty="0"/>
              <a:t> </a:t>
            </a:r>
          </a:p>
          <a:p>
            <a:r>
              <a:rPr lang="en-US" dirty="0"/>
              <a:t>A widely accepted way to assess the Social Security program’s affordability is to compare benefits scheduled under current law with the size of the entire economy at the time when benefits are to be paid</a:t>
            </a:r>
            <a:r>
              <a:rPr lang="en-US" dirty="0" smtClean="0"/>
              <a:t>.</a:t>
            </a:r>
            <a:endParaRPr lang="en-US" dirty="0"/>
          </a:p>
          <a:p>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According to the 2012 report of the Social Security trustees, Social Security benefits are now 4.9 percent of the economy, or gross domestic product, and are projected to rise to 6.4 percent in 2035 and then decline, remaining between 6.0 and 6.1 percent through 2090. This modest increase between now and 2035 is smaller than the growth in spending for public education that occurred when the boomers were children.</a:t>
            </a:r>
          </a:p>
          <a:p>
            <a:r>
              <a:rPr lang="en-US" dirty="0" smtClean="0"/>
              <a:t> </a:t>
            </a:r>
          </a:p>
          <a:p>
            <a:r>
              <a:rPr lang="en-US" dirty="0" smtClean="0"/>
              <a:t>A key reason why Social Security remains a relatively stable share of the economy even as more people rely on the benefits is that the change in the full-benefit age to 67 will gradually lower benefits for more and more older Americans over the next 45 years. By 2055 all beneficiaries under the age of 95 will have experienced the benefit reduction associated with changing the full-benefit age to 67. This aspect of the 1983 amendments is only beginning to be felt.  </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8595D1C-F4D4-4854-9AE0-F6CF9AF5A72D}" type="slidenum">
              <a:rPr lang="en-US" smtClean="0"/>
              <a:pPr>
                <a:defRPr/>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dirty="0" smtClean="0">
                <a:latin typeface="Times New Roman" pitchFamily="18" charset="0"/>
                <a:cs typeface="Times New Roman" pitchFamily="18" charset="0"/>
              </a:rPr>
              <a:t>To put Social Security’s financing in a broader perspective relative to the entire economy, consider taxable payroll – or the total wages subject to Social Security (FICA) contributions – as a percentage of the national economy. In 2011, 36 percent of GDP was subject to Social Security contributions; the rest of the national income was not. This share is projected to decline to 34 percent of GDP by 2085.</a:t>
            </a:r>
          </a:p>
          <a:p>
            <a:endParaRPr lang="en-US" sz="1200" dirty="0" smtClean="0">
              <a:latin typeface="Times New Roman" pitchFamily="18" charset="0"/>
              <a:cs typeface="Times New Roman" pitchFamily="18" charset="0"/>
            </a:endParaRPr>
          </a:p>
          <a:p>
            <a:r>
              <a:rPr lang="en-US" sz="1200" dirty="0" smtClean="0">
                <a:latin typeface="Times New Roman" pitchFamily="18" charset="0"/>
                <a:cs typeface="Times New Roman" pitchFamily="18" charset="0"/>
              </a:rPr>
              <a:t>Sources of income that are </a:t>
            </a:r>
            <a:r>
              <a:rPr lang="en-US" sz="1200" i="1" dirty="0" smtClean="0">
                <a:latin typeface="Times New Roman" pitchFamily="18" charset="0"/>
                <a:cs typeface="Times New Roman" pitchFamily="18" charset="0"/>
              </a:rPr>
              <a:t>not</a:t>
            </a:r>
            <a:r>
              <a:rPr lang="en-US" sz="1200" dirty="0" smtClean="0">
                <a:latin typeface="Times New Roman" pitchFamily="18" charset="0"/>
                <a:cs typeface="Times New Roman" pitchFamily="18" charset="0"/>
              </a:rPr>
              <a:t> subject to Social Security taxes include:</a:t>
            </a:r>
          </a:p>
          <a:p>
            <a:pPr>
              <a:buFont typeface="Arial" pitchFamily="34" charset="0"/>
              <a:buChar char="•"/>
            </a:pPr>
            <a:r>
              <a:rPr lang="en-US" sz="1200" dirty="0" smtClean="0">
                <a:latin typeface="Times New Roman" pitchFamily="18" charset="0"/>
                <a:cs typeface="Times New Roman" pitchFamily="18" charset="0"/>
              </a:rPr>
              <a:t> Earnings above the tax cap (about 16 percent of aggregate earnings);</a:t>
            </a:r>
          </a:p>
          <a:p>
            <a:pPr>
              <a:buFont typeface="Arial" pitchFamily="34" charset="0"/>
              <a:buChar char="•"/>
            </a:pPr>
            <a:r>
              <a:rPr lang="en-US" sz="1200" dirty="0" smtClean="0">
                <a:latin typeface="Times New Roman" pitchFamily="18" charset="0"/>
                <a:cs typeface="Times New Roman" pitchFamily="18" charset="0"/>
              </a:rPr>
              <a:t> Earnings of workers not covered by Social Security (about 25 percent of state and local government employees do not participate in Social Security);</a:t>
            </a:r>
          </a:p>
          <a:p>
            <a:pPr>
              <a:buFont typeface="Arial" pitchFamily="34" charset="0"/>
              <a:buChar char="•"/>
            </a:pPr>
            <a:r>
              <a:rPr lang="en-US" sz="1200" dirty="0" smtClean="0">
                <a:latin typeface="Times New Roman" pitchFamily="18" charset="0"/>
                <a:cs typeface="Times New Roman" pitchFamily="18" charset="0"/>
              </a:rPr>
              <a:t> Non-taxable fringe benefits paid by employers, such as health insurance premiums, pension and 401(k) contributions, and most other employee benefits;</a:t>
            </a:r>
          </a:p>
          <a:p>
            <a:pPr>
              <a:buFont typeface="Arial" pitchFamily="34" charset="0"/>
              <a:buChar char="•"/>
            </a:pPr>
            <a:r>
              <a:rPr lang="en-US" sz="1200" dirty="0" smtClean="0">
                <a:latin typeface="Times New Roman" pitchFamily="18" charset="0"/>
                <a:cs typeface="Times New Roman" pitchFamily="18" charset="0"/>
              </a:rPr>
              <a:t> Employees’ tax-favored contributions to “salary reduction” plans for purposes other than retirement (such as out-of-pocket spending for health care, child care, or work expenses);</a:t>
            </a:r>
          </a:p>
          <a:p>
            <a:pPr>
              <a:buFont typeface="Arial" pitchFamily="34" charset="0"/>
              <a:buChar char="•"/>
            </a:pPr>
            <a:r>
              <a:rPr lang="en-US" sz="1200" dirty="0" smtClean="0">
                <a:latin typeface="Times New Roman" pitchFamily="18" charset="0"/>
                <a:cs typeface="Times New Roman" pitchFamily="18" charset="0"/>
              </a:rPr>
              <a:t> Income from capital, such as interest on investments, stock dividends, and rental income from real estate; and</a:t>
            </a:r>
          </a:p>
          <a:p>
            <a:pPr>
              <a:buFont typeface="Arial" pitchFamily="34" charset="0"/>
              <a:buChar char="•"/>
            </a:pPr>
            <a:r>
              <a:rPr lang="en-US" sz="1200" dirty="0" smtClean="0">
                <a:latin typeface="Times New Roman" pitchFamily="18" charset="0"/>
                <a:cs typeface="Times New Roman" pitchFamily="18" charset="0"/>
              </a:rPr>
              <a:t> Realized increases in the value of property (capital gains) and transfers of property (through gifts and inheritance).</a:t>
            </a:r>
          </a:p>
        </p:txBody>
      </p:sp>
      <p:sp>
        <p:nvSpPr>
          <p:cNvPr id="4" name="Slide Number Placeholder 3"/>
          <p:cNvSpPr>
            <a:spLocks noGrp="1"/>
          </p:cNvSpPr>
          <p:nvPr>
            <p:ph type="sldNum" sz="quarter" idx="10"/>
          </p:nvPr>
        </p:nvSpPr>
        <p:spPr/>
        <p:txBody>
          <a:bodyPr/>
          <a:lstStyle/>
          <a:p>
            <a:pPr>
              <a:defRPr/>
            </a:pPr>
            <a:fld id="{08595D1C-F4D4-4854-9AE0-F6CF9AF5A72D}" type="slidenum">
              <a:rPr lang="en-US" smtClean="0"/>
              <a:pPr>
                <a:defRPr/>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031"/>
          <p:cNvSpPr>
            <a:spLocks noGrp="1" noChangeArrowheads="1"/>
          </p:cNvSpPr>
          <p:nvPr>
            <p:ph type="sldNum" sz="quarter" idx="5"/>
          </p:nvPr>
        </p:nvSpPr>
        <p:spPr>
          <a:noFill/>
        </p:spPr>
        <p:txBody>
          <a:bodyPr/>
          <a:lstStyle/>
          <a:p>
            <a:fld id="{EBDE6F07-F992-46F3-A37D-3F540A62E5E0}" type="slidenum">
              <a:rPr lang="en-US" smtClean="0">
                <a:solidFill>
                  <a:prstClr val="black"/>
                </a:solidFill>
              </a:rPr>
              <a:pPr/>
              <a:t>34</a:t>
            </a:fld>
            <a:endParaRPr lang="en-US" dirty="0" smtClean="0">
              <a:solidFill>
                <a:prstClr val="black"/>
              </a:solidFill>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r>
              <a:rPr lang="en-US" dirty="0" smtClean="0"/>
              <a:t>There are countless options and proposals t</a:t>
            </a:r>
            <a:r>
              <a:rPr lang="en-US" baseline="0" dirty="0" smtClean="0"/>
              <a:t>o change or improve Social Security. They include options to:</a:t>
            </a:r>
          </a:p>
          <a:p>
            <a:pPr>
              <a:buFont typeface="Arial" pitchFamily="34" charset="0"/>
              <a:buChar char="•"/>
            </a:pPr>
            <a:r>
              <a:rPr lang="en-US" baseline="0" dirty="0" smtClean="0"/>
              <a:t> Increase benefit adequacy, often for a specific vulnerable group;</a:t>
            </a:r>
          </a:p>
          <a:p>
            <a:pPr>
              <a:buFont typeface="Arial" pitchFamily="34" charset="0"/>
              <a:buChar char="•"/>
            </a:pPr>
            <a:r>
              <a:rPr lang="en-US" baseline="0" dirty="0" smtClean="0"/>
              <a:t> Increase revenues for solvency; and</a:t>
            </a:r>
          </a:p>
          <a:p>
            <a:pPr>
              <a:buFont typeface="Arial" pitchFamily="34" charset="0"/>
              <a:buChar char="•"/>
            </a:pPr>
            <a:r>
              <a:rPr lang="en-US" baseline="0" dirty="0" smtClean="0"/>
              <a:t> Reduce benefits for solvency.</a:t>
            </a:r>
          </a:p>
          <a:p>
            <a:pPr>
              <a:buFont typeface="Arial" pitchFamily="34" charset="0"/>
              <a:buNone/>
            </a:pPr>
            <a:endParaRPr lang="en-US" baseline="0" dirty="0" smtClean="0"/>
          </a:p>
          <a:p>
            <a:pPr defTabSz="931774">
              <a:defRPr/>
            </a:pPr>
            <a:r>
              <a:rPr lang="en-US" dirty="0" smtClean="0"/>
              <a:t>NASI’s report, </a:t>
            </a:r>
            <a:r>
              <a:rPr lang="en-US" i="1" dirty="0" smtClean="0"/>
              <a:t>Fixing Social Security: Adequate Benefits, Adequate Financing </a:t>
            </a:r>
            <a:r>
              <a:rPr lang="en-US" i="0" dirty="0" smtClean="0"/>
              <a:t>(Reno and </a:t>
            </a:r>
            <a:r>
              <a:rPr lang="en-US" i="0" dirty="0" err="1" smtClean="0"/>
              <a:t>Lavery</a:t>
            </a:r>
            <a:r>
              <a:rPr lang="en-US" i="0" dirty="0" smtClean="0"/>
              <a:t>, 2009a), </a:t>
            </a:r>
            <a:r>
              <a:rPr lang="en-US" dirty="0" smtClean="0"/>
              <a:t>illustrates nearly a dozen policy options to improve the adequacy of Social Security benefits for selected groups and improve the status of the program’s finances over the next 75 years. The report includes official estimates from Social Security actuaries of the financial consequences of those changes for Social Security’s long-term balance.  </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50">
              <a:defRPr/>
            </a:pPr>
            <a:r>
              <a:rPr lang="en-US" dirty="0"/>
              <a:t>Each of these policy options targets an </a:t>
            </a:r>
            <a:r>
              <a:rPr lang="en-US" dirty="0" smtClean="0"/>
              <a:t>economically</a:t>
            </a:r>
            <a:r>
              <a:rPr lang="en-US" baseline="0" dirty="0" smtClean="0"/>
              <a:t> </a:t>
            </a:r>
            <a:r>
              <a:rPr lang="en-US" dirty="0" smtClean="0"/>
              <a:t>vulnerable </a:t>
            </a:r>
            <a:r>
              <a:rPr lang="en-US" dirty="0"/>
              <a:t>group that would receive more adequate benefits under that option.  </a:t>
            </a:r>
          </a:p>
          <a:p>
            <a:pPr defTabSz="914350">
              <a:defRPr/>
            </a:pPr>
            <a:endParaRPr lang="en-US" dirty="0"/>
          </a:p>
          <a:p>
            <a:pPr defTabSz="914350">
              <a:defRPr/>
            </a:pPr>
            <a:r>
              <a:rPr lang="en-US" dirty="0"/>
              <a:t>For more information on these options and their costs, see NASI’s report </a:t>
            </a:r>
            <a:r>
              <a:rPr lang="en-US" i="1" dirty="0"/>
              <a:t>Fixing Social Security: Adequate Benefits, Adequate Financing</a:t>
            </a:r>
            <a:r>
              <a:rPr lang="en-US" dirty="0"/>
              <a:t>.</a:t>
            </a:r>
          </a:p>
        </p:txBody>
      </p:sp>
      <p:sp>
        <p:nvSpPr>
          <p:cNvPr id="4" name="Slide Number Placeholder 3"/>
          <p:cNvSpPr>
            <a:spLocks noGrp="1"/>
          </p:cNvSpPr>
          <p:nvPr>
            <p:ph type="sldNum" sz="quarter" idx="10"/>
          </p:nvPr>
        </p:nvSpPr>
        <p:spPr/>
        <p:txBody>
          <a:bodyPr/>
          <a:lstStyle/>
          <a:p>
            <a:pPr>
              <a:defRPr/>
            </a:pPr>
            <a:fld id="{08595D1C-F4D4-4854-9AE0-F6CF9AF5A72D}" type="slidenum">
              <a:rPr lang="en-US" smtClean="0"/>
              <a:pPr>
                <a:defRPr/>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r>
              <a:rPr lang="en-US" dirty="0"/>
              <a:t>The report includes many options for improving Social Security revenues in the future. </a:t>
            </a:r>
            <a:r>
              <a:rPr lang="en-US" dirty="0" smtClean="0"/>
              <a:t>For </a:t>
            </a:r>
            <a:r>
              <a:rPr lang="en-US" dirty="0"/>
              <a:t>example:</a:t>
            </a:r>
          </a:p>
          <a:p>
            <a:endParaRPr lang="en-US" dirty="0"/>
          </a:p>
          <a:p>
            <a:pPr lvl="0">
              <a:buFont typeface="Arial" pitchFamily="34" charset="0"/>
              <a:buChar char="•"/>
            </a:pPr>
            <a:r>
              <a:rPr lang="en-US" dirty="0"/>
              <a:t> Lift the cap on earnings subject to Social Security contributions (now $</a:t>
            </a:r>
            <a:r>
              <a:rPr lang="en-US" dirty="0" smtClean="0"/>
              <a:t>110,100</a:t>
            </a:r>
            <a:r>
              <a:rPr lang="en-US" dirty="0"/>
              <a:t>). </a:t>
            </a:r>
            <a:r>
              <a:rPr lang="en-US" dirty="0" smtClean="0"/>
              <a:t>Many </a:t>
            </a:r>
            <a:r>
              <a:rPr lang="en-US" dirty="0"/>
              <a:t>variations on this option exist. Some would eliminate the entire long-term deficit in Social Security; others go part way. </a:t>
            </a:r>
          </a:p>
          <a:p>
            <a:pPr lvl="0">
              <a:buFont typeface="Arial" pitchFamily="34" charset="0"/>
              <a:buChar char="•"/>
            </a:pPr>
            <a:r>
              <a:rPr lang="en-US" dirty="0"/>
              <a:t> </a:t>
            </a:r>
            <a:r>
              <a:rPr lang="en-US" dirty="0" smtClean="0"/>
              <a:t>Cover all </a:t>
            </a:r>
            <a:r>
              <a:rPr lang="en-US" dirty="0"/>
              <a:t>salary reduction </a:t>
            </a:r>
            <a:r>
              <a:rPr lang="en-US" dirty="0" smtClean="0"/>
              <a:t>plans, just </a:t>
            </a:r>
            <a:r>
              <a:rPr lang="en-US" dirty="0"/>
              <a:t>like 401(k)s – that is, treat contributions into the plans as covered earnings for Social Security</a:t>
            </a:r>
            <a:r>
              <a:rPr lang="en-US" dirty="0" smtClean="0"/>
              <a:t>. </a:t>
            </a:r>
            <a:r>
              <a:rPr lang="en-US" dirty="0"/>
              <a:t>In 1983, Congress decided that worker contributions into 401(k)s should be covered by Social Security. </a:t>
            </a:r>
            <a:r>
              <a:rPr lang="en-US" dirty="0" smtClean="0"/>
              <a:t>That </a:t>
            </a:r>
            <a:r>
              <a:rPr lang="en-US" dirty="0"/>
              <a:t>rationale could apply to other salary reduction plans. </a:t>
            </a:r>
          </a:p>
          <a:p>
            <a:pPr lvl="0">
              <a:buFont typeface="Arial" pitchFamily="34" charset="0"/>
              <a:buChar char="•"/>
            </a:pPr>
            <a:r>
              <a:rPr lang="en-US" dirty="0"/>
              <a:t> Schedule a modest increase in the 6.2 percent contribution rate out in the future when funds would be needed. </a:t>
            </a:r>
            <a:r>
              <a:rPr lang="en-US" dirty="0" smtClean="0"/>
              <a:t>Such </a:t>
            </a:r>
            <a:r>
              <a:rPr lang="en-US" dirty="0"/>
              <a:t>a change could avoid drawing down Social Security reserves so that interest income will remain a permanent source of income to Social Security.</a:t>
            </a:r>
          </a:p>
          <a:p>
            <a:pPr lvl="0">
              <a:buFont typeface="Arial" pitchFamily="34" charset="0"/>
              <a:buChar char="•"/>
            </a:pPr>
            <a:r>
              <a:rPr lang="en-US" dirty="0"/>
              <a:t> Dedicate progressive taxes to pay part of the future cost of Social Security. Examples of progressive taxes (which fall more on higher-income individuals than lower-income ones) include an estate tax and a financial transactions tax.</a:t>
            </a:r>
          </a:p>
          <a:p>
            <a:endParaRPr lang="en-US" dirty="0" smtClean="0"/>
          </a:p>
        </p:txBody>
      </p:sp>
      <p:sp>
        <p:nvSpPr>
          <p:cNvPr id="71684" name="Slide Number Placeholder 3"/>
          <p:cNvSpPr>
            <a:spLocks noGrp="1"/>
          </p:cNvSpPr>
          <p:nvPr>
            <p:ph type="sldNum" sz="quarter" idx="5"/>
          </p:nvPr>
        </p:nvSpPr>
        <p:spPr>
          <a:noFill/>
        </p:spPr>
        <p:txBody>
          <a:bodyPr/>
          <a:lstStyle/>
          <a:p>
            <a:fld id="{B5355704-C786-4C1E-9A1C-EB9439F572B7}" type="slidenum">
              <a:rPr lang="en-US" smtClean="0"/>
              <a:pPr/>
              <a:t>36</a:t>
            </a:fld>
            <a:endParaRPr 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NASI report, </a:t>
            </a:r>
            <a:r>
              <a:rPr lang="en-US" i="1" baseline="0" dirty="0" smtClean="0"/>
              <a:t>Fixing Social Security: Adequate Benefits, Adequate Financing,</a:t>
            </a:r>
            <a:r>
              <a:rPr lang="en-US" i="0" baseline="0" dirty="0" smtClean="0"/>
              <a:t> includes options that would lower future benefits and costs, such as:</a:t>
            </a:r>
          </a:p>
          <a:p>
            <a:pPr>
              <a:buFont typeface="Arial" pitchFamily="34" charset="0"/>
              <a:buChar char="•"/>
            </a:pPr>
            <a:r>
              <a:rPr lang="en-US" i="0" baseline="0" dirty="0" smtClean="0"/>
              <a:t> Further raising the age for full retirement benefits;</a:t>
            </a:r>
          </a:p>
          <a:p>
            <a:pPr>
              <a:buFont typeface="Arial" pitchFamily="34" charset="0"/>
              <a:buChar char="•"/>
            </a:pPr>
            <a:r>
              <a:rPr lang="en-US" i="0" baseline="0" dirty="0" smtClean="0"/>
              <a:t> Lowering the cost-of-living adjustments; or</a:t>
            </a:r>
          </a:p>
          <a:p>
            <a:pPr>
              <a:buFont typeface="Arial" pitchFamily="34" charset="0"/>
              <a:buChar char="•"/>
            </a:pPr>
            <a:r>
              <a:rPr lang="en-US" i="0" baseline="0" dirty="0" smtClean="0"/>
              <a:t> Reducing benefits for new beneficiaries.</a:t>
            </a:r>
            <a:endParaRPr lang="en-US" dirty="0"/>
          </a:p>
        </p:txBody>
      </p:sp>
      <p:sp>
        <p:nvSpPr>
          <p:cNvPr id="4" name="Slide Number Placeholder 3"/>
          <p:cNvSpPr>
            <a:spLocks noGrp="1"/>
          </p:cNvSpPr>
          <p:nvPr>
            <p:ph type="sldNum" sz="quarter" idx="10"/>
          </p:nvPr>
        </p:nvSpPr>
        <p:spPr/>
        <p:txBody>
          <a:bodyPr/>
          <a:lstStyle/>
          <a:p>
            <a:pPr>
              <a:defRPr/>
            </a:pPr>
            <a:fld id="{08595D1C-F4D4-4854-9AE0-F6CF9AF5A72D}" type="slidenum">
              <a:rPr lang="en-US" smtClean="0"/>
              <a:pPr>
                <a:defRPr/>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031"/>
          <p:cNvSpPr>
            <a:spLocks noGrp="1" noChangeArrowheads="1"/>
          </p:cNvSpPr>
          <p:nvPr>
            <p:ph type="sldNum" sz="quarter" idx="5"/>
          </p:nvPr>
        </p:nvSpPr>
        <p:spPr>
          <a:noFill/>
        </p:spPr>
        <p:txBody>
          <a:bodyPr/>
          <a:lstStyle/>
          <a:p>
            <a:fld id="{EBDE6F07-F992-46F3-A37D-3F540A62E5E0}" type="slidenum">
              <a:rPr lang="en-US" smtClean="0">
                <a:solidFill>
                  <a:prstClr val="black"/>
                </a:solidFill>
              </a:rPr>
              <a:pPr/>
              <a:t>38</a:t>
            </a:fld>
            <a:endParaRPr lang="en-US" dirty="0" smtClean="0">
              <a:solidFill>
                <a:prstClr val="black"/>
              </a:solidFill>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r>
              <a:rPr lang="en-US" dirty="0" smtClean="0"/>
              <a:t>Public opinion polls consistently show that Americans support Social Security and are willing to pay for it. In fact, polls show that Americans would rather pay more than see future benefits cut more than is already scheduled in current law. </a:t>
            </a:r>
          </a:p>
          <a:p>
            <a:endParaRPr lang="en-US" dirty="0" smtClean="0"/>
          </a:p>
          <a:p>
            <a:r>
              <a:rPr lang="en-US" dirty="0" smtClean="0"/>
              <a:t>Throughout most of Social Security’s 75-year history, Congress has scheduled one or more future contribution rate increases to maintain the program in long-term balance. Currently, however, there have been no contribution rate increases since 1990, when the 6.2 percent rate took effect. A case can be made for reviving the practice of scheduling future revenue increases. Because policymakers use a 75-year framework to evaluate Social Security’s financial status, it makes sense to put in place a 75-year contribution plan. </a:t>
            </a:r>
          </a:p>
          <a:p>
            <a:endParaRPr 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50">
              <a:defRPr/>
            </a:pPr>
            <a:r>
              <a:rPr lang="en-US" dirty="0" smtClean="0"/>
              <a:t>NASI conducted a poll on public views on Social Security in 2009; see the report </a:t>
            </a:r>
            <a:r>
              <a:rPr lang="en-US" i="1" dirty="0" smtClean="0"/>
              <a:t>Economic Crisis Fuels Support for Social Security </a:t>
            </a:r>
            <a:r>
              <a:rPr lang="en-US" i="0" baseline="0" dirty="0" smtClean="0"/>
              <a:t> (Reno and </a:t>
            </a:r>
            <a:r>
              <a:rPr lang="en-US" i="0" baseline="0" dirty="0" err="1" smtClean="0"/>
              <a:t>Lavery</a:t>
            </a:r>
            <a:r>
              <a:rPr lang="en-US" i="0" baseline="0" dirty="0" smtClean="0"/>
              <a:t>, 2009b)</a:t>
            </a:r>
            <a:r>
              <a:rPr lang="en-US" dirty="0" smtClean="0"/>
              <a:t>. The findings are consistent with those of other organizations.</a:t>
            </a:r>
          </a:p>
          <a:p>
            <a:endParaRPr lang="en-US" dirty="0" smtClean="0"/>
          </a:p>
          <a:p>
            <a:r>
              <a:rPr lang="en-US" dirty="0" smtClean="0"/>
              <a:t>Americans draw a connection between the Social Security taxes they pay and the value they get for themselves, for their families, and for their broader communities.  </a:t>
            </a:r>
          </a:p>
          <a:p>
            <a:r>
              <a:rPr lang="en-US" dirty="0" smtClean="0"/>
              <a:t> </a:t>
            </a:r>
          </a:p>
          <a:p>
            <a:r>
              <a:rPr lang="en-US" dirty="0" smtClean="0"/>
              <a:t>Large majorities of Americans (87%) say they don’t mind paying Social Security taxes because the program provides security and stability to millions of retired Americans, the disabled, and children and widowed spouses of deceased workers. </a:t>
            </a:r>
          </a:p>
          <a:p>
            <a:endParaRPr lang="en-US" dirty="0" smtClean="0"/>
          </a:p>
          <a:p>
            <a:r>
              <a:rPr lang="en-US" dirty="0" smtClean="0"/>
              <a:t>Moreover, working </a:t>
            </a:r>
            <a:r>
              <a:rPr lang="en-US" dirty="0"/>
              <a:t>Americans also express willingness to pay more if that is what it will take to preserve Social Security for future generations. </a:t>
            </a:r>
            <a:r>
              <a:rPr lang="en-US" dirty="0" smtClean="0"/>
              <a:t>Large </a:t>
            </a:r>
            <a:r>
              <a:rPr lang="en-US" dirty="0"/>
              <a:t>majorities agree that “it is critical that we preserve Social Security for future generations even if it means increasing working Americans’ contributions to Social Security taxes.” </a:t>
            </a:r>
            <a:r>
              <a:rPr lang="en-US" dirty="0" smtClean="0"/>
              <a:t>Across </a:t>
            </a:r>
            <a:r>
              <a:rPr lang="en-US" baseline="0" dirty="0" smtClean="0"/>
              <a:t>party lines, t</a:t>
            </a:r>
            <a:r>
              <a:rPr lang="en-US" dirty="0" smtClean="0"/>
              <a:t>hose who agree </a:t>
            </a:r>
            <a:r>
              <a:rPr lang="en-US" dirty="0"/>
              <a:t>include:</a:t>
            </a:r>
          </a:p>
          <a:p>
            <a:pPr lvl="0">
              <a:buFont typeface="Arial" pitchFamily="34" charset="0"/>
              <a:buChar char="•"/>
            </a:pPr>
            <a:r>
              <a:rPr lang="en-US" dirty="0"/>
              <a:t> </a:t>
            </a:r>
            <a:r>
              <a:rPr lang="en-US" dirty="0" smtClean="0"/>
              <a:t>87% of Democrats;</a:t>
            </a:r>
          </a:p>
          <a:p>
            <a:pPr lvl="0">
              <a:buFont typeface="Arial" pitchFamily="34" charset="0"/>
              <a:buChar char="•"/>
            </a:pPr>
            <a:r>
              <a:rPr lang="en-US" dirty="0" smtClean="0"/>
              <a:t> 75% of independents;</a:t>
            </a:r>
            <a:r>
              <a:rPr lang="en-US" baseline="0" dirty="0" smtClean="0"/>
              <a:t> and</a:t>
            </a:r>
          </a:p>
          <a:p>
            <a:pPr lvl="0">
              <a:buFont typeface="Arial" pitchFamily="34" charset="0"/>
              <a:buChar char="•"/>
            </a:pPr>
            <a:r>
              <a:rPr lang="en-US" baseline="0" dirty="0" smtClean="0"/>
              <a:t> 67% of Republicans.</a:t>
            </a:r>
            <a:endParaRPr lang="en-US" dirty="0"/>
          </a:p>
        </p:txBody>
      </p:sp>
      <p:sp>
        <p:nvSpPr>
          <p:cNvPr id="4" name="Slide Number Placeholder 3"/>
          <p:cNvSpPr>
            <a:spLocks noGrp="1"/>
          </p:cNvSpPr>
          <p:nvPr>
            <p:ph type="sldNum" sz="quarter" idx="10"/>
          </p:nvPr>
        </p:nvSpPr>
        <p:spPr/>
        <p:txBody>
          <a:bodyPr/>
          <a:lstStyle/>
          <a:p>
            <a:pPr>
              <a:defRPr/>
            </a:pPr>
            <a:fld id="{08595D1C-F4D4-4854-9AE0-F6CF9AF5A72D}" type="slidenum">
              <a:rPr lang="en-US" smtClean="0"/>
              <a:pPr>
                <a:defRPr/>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031"/>
          <p:cNvSpPr>
            <a:spLocks noGrp="1" noChangeArrowheads="1"/>
          </p:cNvSpPr>
          <p:nvPr>
            <p:ph type="sldNum" sz="quarter" idx="5"/>
          </p:nvPr>
        </p:nvSpPr>
        <p:spPr>
          <a:noFill/>
        </p:spPr>
        <p:txBody>
          <a:bodyPr/>
          <a:lstStyle/>
          <a:p>
            <a:fld id="{1DC63DE1-DEAC-4D07-9AC9-1B9A2DACEB2B}" type="slidenum">
              <a:rPr lang="en-US" smtClean="0"/>
              <a:pPr/>
              <a:t>4</a:t>
            </a:fld>
            <a:endParaRPr lang="en-US" dirty="0"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xfrm>
            <a:off x="935039" y="4416426"/>
            <a:ext cx="5140325" cy="993775"/>
          </a:xfrm>
          <a:noFill/>
          <a:ln/>
        </p:spPr>
        <p:txBody>
          <a:bodyPr/>
          <a:lstStyle/>
          <a:p>
            <a:pPr eaLnBrk="1" hangingPunct="1">
              <a:spcBef>
                <a:spcPct val="0"/>
              </a:spcBef>
            </a:pPr>
            <a:r>
              <a:rPr lang="en-US" dirty="0" smtClean="0"/>
              <a:t>In all, about 36 million retired workers receive Social Security benefits, as do about 9 million disabled workers, 4 million widows, 3 million spouses,</a:t>
            </a:r>
            <a:r>
              <a:rPr lang="en-US" baseline="0" dirty="0" smtClean="0"/>
              <a:t> </a:t>
            </a:r>
            <a:r>
              <a:rPr lang="en-US" dirty="0" smtClean="0"/>
              <a:t>and 3 million children under age 18 (or under age 19 and still in high school). About 1 million adults disabled since childhood also receive regular benefits from Social Security when a parent has died, become disabled, or retired.  </a:t>
            </a:r>
          </a:p>
          <a:p>
            <a:pPr eaLnBrk="1" hangingPunct="1">
              <a:spcBef>
                <a:spcPct val="0"/>
              </a:spcBef>
            </a:pPr>
            <a:endParaRPr lang="en-US" dirty="0" smtClean="0"/>
          </a:p>
          <a:p>
            <a:pPr eaLnBrk="1" hangingPunct="1">
              <a:spcBef>
                <a:spcPct val="0"/>
              </a:spcBef>
            </a:pPr>
            <a:r>
              <a:rPr lang="en-US" dirty="0" smtClean="0"/>
              <a:t>(Data</a:t>
            </a:r>
            <a:r>
              <a:rPr lang="en-US" baseline="0" dirty="0" smtClean="0"/>
              <a:t> as</a:t>
            </a:r>
            <a:r>
              <a:rPr lang="en-US" dirty="0" smtClean="0"/>
              <a:t> of Jan. 2012)</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findings hold across age groups as well, with all age groups willing to pay more in order to preserve </a:t>
            </a:r>
            <a:r>
              <a:rPr lang="en-US" dirty="0"/>
              <a:t>Social Security for future </a:t>
            </a:r>
            <a:r>
              <a:rPr lang="en-US" dirty="0" smtClean="0"/>
              <a:t>generations. Those </a:t>
            </a:r>
            <a:r>
              <a:rPr lang="en-US" dirty="0"/>
              <a:t>agreeing include:</a:t>
            </a:r>
          </a:p>
          <a:p>
            <a:pPr lvl="0">
              <a:buFont typeface="Arial" pitchFamily="34" charset="0"/>
              <a:buChar char="•"/>
            </a:pPr>
            <a:r>
              <a:rPr lang="en-US" dirty="0"/>
              <a:t> 79% of adults under </a:t>
            </a:r>
            <a:r>
              <a:rPr lang="en-US" dirty="0" smtClean="0"/>
              <a:t>35;</a:t>
            </a:r>
            <a:endParaRPr lang="en-US" dirty="0"/>
          </a:p>
          <a:p>
            <a:pPr lvl="0">
              <a:buFont typeface="Arial" pitchFamily="34" charset="0"/>
              <a:buChar char="•"/>
            </a:pPr>
            <a:r>
              <a:rPr lang="en-US" dirty="0"/>
              <a:t> 71% of  those </a:t>
            </a:r>
            <a:r>
              <a:rPr lang="en-US" dirty="0" smtClean="0"/>
              <a:t>35-49; and</a:t>
            </a:r>
            <a:endParaRPr lang="en-US" dirty="0"/>
          </a:p>
          <a:p>
            <a:pPr lvl="0">
              <a:buFont typeface="Arial" pitchFamily="34" charset="0"/>
              <a:buChar char="•"/>
            </a:pPr>
            <a:r>
              <a:rPr lang="en-US" dirty="0"/>
              <a:t> 76% of those 50 to 64 years old. </a:t>
            </a:r>
          </a:p>
        </p:txBody>
      </p:sp>
      <p:sp>
        <p:nvSpPr>
          <p:cNvPr id="4" name="Slide Number Placeholder 3"/>
          <p:cNvSpPr>
            <a:spLocks noGrp="1"/>
          </p:cNvSpPr>
          <p:nvPr>
            <p:ph type="sldNum" sz="quarter" idx="10"/>
          </p:nvPr>
        </p:nvSpPr>
        <p:spPr/>
        <p:txBody>
          <a:bodyPr/>
          <a:lstStyle/>
          <a:p>
            <a:pPr>
              <a:defRPr/>
            </a:pPr>
            <a:fld id="{08595D1C-F4D4-4854-9AE0-F6CF9AF5A72D}" type="slidenum">
              <a:rPr lang="en-US" smtClean="0"/>
              <a:pPr>
                <a:defRPr/>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1031"/>
          <p:cNvSpPr>
            <a:spLocks noGrp="1" noChangeArrowheads="1"/>
          </p:cNvSpPr>
          <p:nvPr>
            <p:ph type="sldNum" sz="quarter" idx="5"/>
          </p:nvPr>
        </p:nvSpPr>
        <p:spPr>
          <a:noFill/>
        </p:spPr>
        <p:txBody>
          <a:bodyPr/>
          <a:lstStyle/>
          <a:p>
            <a:fld id="{51480EC4-6714-4788-9859-8B3A748C6121}" type="slidenum">
              <a:rPr lang="en-US" smtClean="0"/>
              <a:pPr/>
              <a:t>41</a:t>
            </a:fld>
            <a:endParaRPr lang="en-US" dirty="0"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8595D1C-F4D4-4854-9AE0-F6CF9AF5A72D}" type="slidenum">
              <a:rPr lang="en-US" smtClean="0"/>
              <a:pPr>
                <a:defRPr/>
              </a:pPr>
              <a:t>42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8595D1C-F4D4-4854-9AE0-F6CF9AF5A72D}" type="slidenum">
              <a:rPr lang="en-US" smtClean="0"/>
              <a:pPr>
                <a:defRPr/>
              </a:pPr>
              <a:t>43</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031"/>
          <p:cNvSpPr>
            <a:spLocks noGrp="1" noChangeArrowheads="1"/>
          </p:cNvSpPr>
          <p:nvPr>
            <p:ph type="sldNum" sz="quarter" idx="5"/>
          </p:nvPr>
        </p:nvSpPr>
        <p:spPr>
          <a:noFill/>
        </p:spPr>
        <p:txBody>
          <a:bodyPr/>
          <a:lstStyle/>
          <a:p>
            <a:fld id="{38F14E9D-A066-4FF3-B513-C52DB64AD4B7}" type="slidenum">
              <a:rPr lang="en-US" smtClean="0"/>
              <a:pPr/>
              <a:t>5</a:t>
            </a:fld>
            <a:endParaRPr lang="en-US" dirty="0"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xfrm>
            <a:off x="935039" y="4416426"/>
            <a:ext cx="5140325" cy="3508375"/>
          </a:xfrm>
          <a:noFill/>
          <a:ln/>
        </p:spPr>
        <p:txBody>
          <a:bodyPr/>
          <a:lstStyle/>
          <a:p>
            <a:pPr eaLnBrk="1" hangingPunct="1">
              <a:spcBef>
                <a:spcPct val="0"/>
              </a:spcBef>
            </a:pPr>
            <a:r>
              <a:rPr lang="en-US" dirty="0" smtClean="0"/>
              <a:t>How much does Social Security pay?  </a:t>
            </a:r>
          </a:p>
          <a:p>
            <a:pPr eaLnBrk="1" hangingPunct="1">
              <a:spcBef>
                <a:spcPct val="0"/>
              </a:spcBef>
            </a:pPr>
            <a:endParaRPr lang="en-US" dirty="0" smtClean="0"/>
          </a:p>
          <a:p>
            <a:pPr eaLnBrk="1" hangingPunct="1">
              <a:spcBef>
                <a:spcPct val="0"/>
              </a:spcBef>
            </a:pPr>
            <a:r>
              <a:rPr lang="en-US" dirty="0" smtClean="0"/>
              <a:t>Social Security provides a foundation of retirement income that retirees supplement with pensions, savings, and earnings. Benefits alone do not provide a comfortable level of living. The average benefit for </a:t>
            </a:r>
            <a:r>
              <a:rPr lang="en-US" baseline="0" dirty="0" smtClean="0"/>
              <a:t>retired workers</a:t>
            </a:r>
            <a:r>
              <a:rPr lang="en-US" dirty="0" smtClean="0"/>
              <a:t> in January 2012 was $1,230 a month, or about $14,760 a year.</a:t>
            </a:r>
          </a:p>
          <a:p>
            <a:pPr eaLnBrk="1" hangingPunct="1">
              <a:spcBef>
                <a:spcPct val="0"/>
              </a:spcBef>
            </a:pPr>
            <a:endParaRPr lang="en-US" dirty="0" smtClean="0"/>
          </a:p>
          <a:p>
            <a:pPr eaLnBrk="1" hangingPunct="1">
              <a:spcBef>
                <a:spcPct val="0"/>
              </a:spcBef>
            </a:pPr>
            <a:r>
              <a:rPr lang="en-US" dirty="0" smtClean="0"/>
              <a:t>The average is somewhat lower for widowed spouses age 60 and older: $1,185 a month or about $14,220 a year.</a:t>
            </a:r>
          </a:p>
          <a:p>
            <a:pPr eaLnBrk="1" hangingPunct="1">
              <a:spcBef>
                <a:spcPct val="0"/>
              </a:spcBef>
            </a:pPr>
            <a:endParaRPr lang="en-US" dirty="0" smtClean="0"/>
          </a:p>
          <a:p>
            <a:pPr eaLnBrk="1" hangingPunct="1">
              <a:spcBef>
                <a:spcPct val="0"/>
              </a:spcBef>
            </a:pPr>
            <a:r>
              <a:rPr lang="en-US" dirty="0" smtClean="0"/>
              <a:t>The average benefit for disabled workers is $1,110, or about $13,320 a year. A disabled worker with a young spouse and one or more children received, on average, $1,878</a:t>
            </a:r>
            <a:r>
              <a:rPr lang="en-US" baseline="0" dirty="0" smtClean="0"/>
              <a:t> a month</a:t>
            </a:r>
            <a:r>
              <a:rPr lang="en-US" dirty="0" smtClean="0"/>
              <a:t> or about $22,536 a year. </a:t>
            </a:r>
          </a:p>
          <a:p>
            <a:pPr eaLnBrk="1" hangingPunct="1">
              <a:spcBef>
                <a:spcPct val="0"/>
              </a:spcBef>
            </a:pPr>
            <a:endParaRPr lang="en-US" dirty="0" smtClean="0"/>
          </a:p>
          <a:p>
            <a:pPr eaLnBrk="1" hangingPunct="1">
              <a:spcBef>
                <a:spcPct val="0"/>
              </a:spcBef>
            </a:pPr>
            <a:r>
              <a:rPr lang="en-US" dirty="0" smtClean="0"/>
              <a:t>For comparison, the 2012 federal poverty guideline is $19,090 annually for a family of three, and $23,050</a:t>
            </a:r>
            <a:r>
              <a:rPr lang="en-US" baseline="0" dirty="0" smtClean="0"/>
              <a:t> </a:t>
            </a:r>
            <a:r>
              <a:rPr lang="en-US" dirty="0" smtClean="0"/>
              <a:t>for a family of four.</a:t>
            </a:r>
          </a:p>
          <a:p>
            <a:pPr eaLnBrk="1" hangingPunct="1">
              <a:spcBef>
                <a:spcPct val="0"/>
              </a:spcBef>
            </a:pPr>
            <a:endParaRPr lang="en-US" dirty="0" smtClean="0"/>
          </a:p>
          <a:p>
            <a:pPr eaLnBrk="1" hangingPunct="1">
              <a:spcBef>
                <a:spcPct val="0"/>
              </a:spcBef>
            </a:pPr>
            <a:r>
              <a:rPr lang="en-US" dirty="0" smtClean="0"/>
              <a:t>Each year, Social Security benefits are adjusted to keep up with the cost of living. A</a:t>
            </a:r>
            <a:r>
              <a:rPr lang="en-US" baseline="0" dirty="0" smtClean="0"/>
              <a:t> 3.6 percent COLA took effect for December 2011 with the checks paid in January 2012. No COLA was paid in January 2010 or 2011, however, because inflation (as measured for Social Security purposes) remained low in those years.</a:t>
            </a:r>
            <a:endParaRPr lang="en-US" dirty="0" smtClean="0"/>
          </a:p>
          <a:p>
            <a:pPr eaLnBrk="1" hangingPunct="1"/>
            <a:endParaRPr lang="en-US" dirty="0" smtClean="0"/>
          </a:p>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031"/>
          <p:cNvSpPr>
            <a:spLocks noGrp="1" noChangeArrowheads="1"/>
          </p:cNvSpPr>
          <p:nvPr>
            <p:ph type="sldNum" sz="quarter" idx="5"/>
          </p:nvPr>
        </p:nvSpPr>
        <p:spPr>
          <a:noFill/>
        </p:spPr>
        <p:txBody>
          <a:bodyPr/>
          <a:lstStyle/>
          <a:p>
            <a:fld id="{1E8B2164-AE89-4AAE-962B-2FC6890C7D6D}" type="slidenum">
              <a:rPr lang="en-US" smtClean="0"/>
              <a:pPr/>
              <a:t>6</a:t>
            </a:fld>
            <a:endParaRPr lang="en-US" dirty="0"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xfrm>
            <a:off x="935039" y="4416426"/>
            <a:ext cx="5140325" cy="4879975"/>
          </a:xfrm>
          <a:noFill/>
          <a:ln/>
        </p:spPr>
        <p:txBody>
          <a:bodyPr>
            <a:normAutofit lnSpcReduction="10000"/>
          </a:bodyPr>
          <a:lstStyle/>
          <a:p>
            <a:pPr eaLnBrk="1" hangingPunct="1">
              <a:spcBef>
                <a:spcPct val="0"/>
              </a:spcBef>
            </a:pPr>
            <a:r>
              <a:rPr lang="en-US" dirty="0" smtClean="0">
                <a:cs typeface="Times New Roman" charset="0"/>
              </a:rPr>
              <a:t>The most common way to measure</a:t>
            </a:r>
            <a:r>
              <a:rPr lang="en-US" baseline="0" dirty="0" smtClean="0">
                <a:cs typeface="Times New Roman" charset="0"/>
              </a:rPr>
              <a:t> income </a:t>
            </a:r>
            <a:r>
              <a:rPr lang="en-US" i="0" baseline="0" dirty="0" smtClean="0">
                <a:cs typeface="Times New Roman" charset="0"/>
              </a:rPr>
              <a:t>during</a:t>
            </a:r>
            <a:r>
              <a:rPr lang="en-US" baseline="0" dirty="0" smtClean="0">
                <a:cs typeface="Times New Roman" charset="0"/>
              </a:rPr>
              <a:t> retirement is to compare it to the same person’s income </a:t>
            </a:r>
            <a:r>
              <a:rPr lang="en-US" i="1" baseline="0" dirty="0" smtClean="0">
                <a:cs typeface="Times New Roman" charset="0"/>
              </a:rPr>
              <a:t>before</a:t>
            </a:r>
            <a:r>
              <a:rPr lang="en-US" baseline="0" dirty="0" smtClean="0">
                <a:cs typeface="Times New Roman" charset="0"/>
              </a:rPr>
              <a:t> retirement. The resulting “replacement rate” shows what percentage of pre-retirement income is replaced by retirement benefits. </a:t>
            </a:r>
            <a:endParaRPr lang="en-US" dirty="0" smtClean="0">
              <a:cs typeface="Times New Roman" charset="0"/>
            </a:endParaRPr>
          </a:p>
          <a:p>
            <a:pPr eaLnBrk="1" hangingPunct="1">
              <a:spcBef>
                <a:spcPct val="0"/>
              </a:spcBef>
            </a:pPr>
            <a:endParaRPr lang="en-US" dirty="0" smtClean="0">
              <a:cs typeface="Times New Roman" charset="0"/>
            </a:endParaRPr>
          </a:p>
          <a:p>
            <a:pPr eaLnBrk="1" hangingPunct="1">
              <a:spcBef>
                <a:spcPct val="0"/>
              </a:spcBef>
            </a:pPr>
            <a:r>
              <a:rPr lang="en-US" dirty="0" smtClean="0">
                <a:cs typeface="Times New Roman" charset="0"/>
              </a:rPr>
              <a:t>This chart shows how Social Security benefits compare to a retiree’s past earnings for a  “low,” “medium,” “high,” and “maximum taxable” earner. The short bars are the benefits that a retiree would receive at age 65. The tall bars represent the retiree’s typical (or average indexed) lifetime earnings while working. Social Security benefits replace a larger share of past earnings for lower earners. While higher earners receive larger benefit checks, those checks represent a smaller fraction of what they had been making.  </a:t>
            </a:r>
          </a:p>
          <a:p>
            <a:pPr eaLnBrk="1" hangingPunct="1">
              <a:spcBef>
                <a:spcPct val="0"/>
              </a:spcBef>
            </a:pPr>
            <a:endParaRPr lang="en-US" dirty="0" smtClean="0">
              <a:cs typeface="Times New Roman" charset="0"/>
            </a:endParaRPr>
          </a:p>
          <a:p>
            <a:pPr eaLnBrk="1" hangingPunct="1">
              <a:spcBef>
                <a:spcPct val="0"/>
              </a:spcBef>
            </a:pPr>
            <a:r>
              <a:rPr lang="en-US" dirty="0" smtClean="0">
                <a:cs typeface="Times New Roman" charset="0"/>
              </a:rPr>
              <a:t>For example, a 65-year-old who retired in 2012 with a lifetime of “medium” earnings (about $43,000 in 2011) would receive about $17,500 a year, which would replace about 41 percent of past earnings.  </a:t>
            </a:r>
          </a:p>
          <a:p>
            <a:pPr eaLnBrk="1" hangingPunct="1">
              <a:spcBef>
                <a:spcPct val="0"/>
              </a:spcBef>
            </a:pPr>
            <a:endParaRPr lang="en-US" dirty="0" smtClean="0">
              <a:cs typeface="Times New Roman" charset="0"/>
            </a:endParaRPr>
          </a:p>
          <a:p>
            <a:pPr eaLnBrk="1" hangingPunct="1">
              <a:spcBef>
                <a:spcPct val="0"/>
              </a:spcBef>
            </a:pPr>
            <a:r>
              <a:rPr lang="en-US" dirty="0" smtClean="0">
                <a:cs typeface="Times New Roman" charset="0"/>
              </a:rPr>
              <a:t>A “low” earner who made about $19,400 in 2011 would receive about $10,600, which would replace about 55 percent of prior earnings. A worker who always earned the “maximum” taxable amount ($106,800 in 2009-2011) would get benefits that replace about 26 percent of prior earnings. </a:t>
            </a:r>
          </a:p>
          <a:p>
            <a:pPr eaLnBrk="1" hangingPunct="1">
              <a:spcBef>
                <a:spcPct val="0"/>
              </a:spcBef>
            </a:pPr>
            <a:endParaRPr lang="en-US" dirty="0" smtClean="0">
              <a:cs typeface="Times New Roman" charset="0"/>
            </a:endParaRPr>
          </a:p>
          <a:p>
            <a:pPr eaLnBrk="1" hangingPunct="1">
              <a:spcBef>
                <a:spcPct val="0"/>
              </a:spcBef>
            </a:pPr>
            <a:r>
              <a:rPr lang="en-US" dirty="0" smtClean="0">
                <a:cs typeface="Times New Roman" charset="0"/>
              </a:rPr>
              <a:t>These benefits are for workers who claim Social Security at age 65. Workers who take benefits at 62 (the earliest eligibility age) would receive lower benefits because they began receiving benefits early. </a:t>
            </a:r>
          </a:p>
          <a:p>
            <a:pPr eaLnBrk="1" hangingPunct="1">
              <a:spcBef>
                <a:spcPct val="0"/>
              </a:spcBef>
            </a:pPr>
            <a:endParaRPr lang="en-US" dirty="0" smtClean="0">
              <a:cs typeface="Times New Roman" charset="0"/>
            </a:endParaRPr>
          </a:p>
          <a:p>
            <a:pPr eaLnBrk="1" hangingPunct="1">
              <a:spcBef>
                <a:spcPct val="0"/>
              </a:spcBef>
            </a:pPr>
            <a:r>
              <a:rPr lang="en-US" dirty="0" smtClean="0">
                <a:cs typeface="Times New Roman" charset="0"/>
              </a:rPr>
              <a:t>For more details on replacement rates, see </a:t>
            </a:r>
            <a:r>
              <a:rPr lang="en-US" dirty="0" smtClean="0">
                <a:cs typeface="Times New Roman" charset="0"/>
              </a:rPr>
              <a:t>page 12</a:t>
            </a:r>
            <a:r>
              <a:rPr lang="en-US" baseline="0" dirty="0" smtClean="0">
                <a:cs typeface="Times New Roman" charset="0"/>
              </a:rPr>
              <a:t>.</a:t>
            </a:r>
            <a:endParaRPr lang="en-US" dirty="0" smtClean="0">
              <a:cs typeface="Times New Roman" charset="0"/>
            </a:endParaRPr>
          </a:p>
          <a:p>
            <a:pPr eaLnBrk="1" hangingPunct="1">
              <a:lnSpc>
                <a:spcPct val="85000"/>
              </a:lnSpc>
            </a:pPr>
            <a:endParaRPr lang="en-US" dirty="0" smtClean="0">
              <a:solidFill>
                <a:srgbClr val="FF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031"/>
          <p:cNvSpPr>
            <a:spLocks noGrp="1" noChangeArrowheads="1"/>
          </p:cNvSpPr>
          <p:nvPr>
            <p:ph type="sldNum" sz="quarter" idx="5"/>
          </p:nvPr>
        </p:nvSpPr>
        <p:spPr>
          <a:noFill/>
        </p:spPr>
        <p:txBody>
          <a:bodyPr/>
          <a:lstStyle/>
          <a:p>
            <a:fld id="{C8796A48-1BDE-42EE-9E0A-641C61104164}" type="slidenum">
              <a:rPr lang="en-US" smtClean="0"/>
              <a:pPr/>
              <a:t>7</a:t>
            </a:fld>
            <a:endParaRPr lang="en-US" dirty="0"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xfrm>
            <a:off x="935039" y="4416426"/>
            <a:ext cx="5140325" cy="2593975"/>
          </a:xfrm>
          <a:noFill/>
          <a:ln/>
        </p:spPr>
        <p:txBody>
          <a:bodyPr/>
          <a:lstStyle/>
          <a:p>
            <a:pPr eaLnBrk="1" hangingPunct="1">
              <a:spcBef>
                <a:spcPct val="0"/>
              </a:spcBef>
            </a:pPr>
            <a:r>
              <a:rPr lang="en-US" dirty="0" smtClean="0"/>
              <a:t>Social Security benefits are relatively modest both in dollar amounts and in relation to retirees’ prior earnings. Yet the benefits are critically important to the families that receive them.  </a:t>
            </a:r>
          </a:p>
          <a:p>
            <a:pPr eaLnBrk="1" hangingPunct="1">
              <a:spcBef>
                <a:spcPct val="0"/>
              </a:spcBef>
            </a:pPr>
            <a:endParaRPr lang="en-US" dirty="0" smtClean="0"/>
          </a:p>
          <a:p>
            <a:pPr eaLnBrk="1" hangingPunct="1">
              <a:spcBef>
                <a:spcPct val="0"/>
              </a:spcBef>
            </a:pPr>
            <a:r>
              <a:rPr lang="en-US" dirty="0" smtClean="0"/>
              <a:t>Nearly 90 percent of married couples and unmarried persons age 65 and older receive Social Security. It is the major source of income for most of those beneficiaries.    </a:t>
            </a:r>
          </a:p>
          <a:p>
            <a:pPr eaLnBrk="1" hangingPunct="1">
              <a:spcBef>
                <a:spcPct val="0"/>
              </a:spcBef>
            </a:pPr>
            <a:endParaRPr lang="en-US" dirty="0" smtClean="0"/>
          </a:p>
          <a:p>
            <a:pPr eaLnBrk="1" hangingPunct="1">
              <a:spcBef>
                <a:spcPct val="0"/>
              </a:spcBef>
            </a:pPr>
            <a:r>
              <a:rPr lang="en-US" dirty="0" smtClean="0"/>
              <a:t>Nearly two in three of those beneficiaries (65 percent) rely on Social Security for half or more of their total income from all sources.</a:t>
            </a:r>
          </a:p>
          <a:p>
            <a:pPr eaLnBrk="1" hangingPunct="1">
              <a:spcBef>
                <a:spcPct val="0"/>
              </a:spcBef>
            </a:pPr>
            <a:endParaRPr lang="en-US" dirty="0" smtClean="0"/>
          </a:p>
          <a:p>
            <a:pPr eaLnBrk="1" hangingPunct="1">
              <a:spcBef>
                <a:spcPct val="0"/>
              </a:spcBef>
            </a:pPr>
            <a:r>
              <a:rPr lang="en-US" dirty="0" smtClean="0"/>
              <a:t>About one in three elderly beneficiaries get almost all (90</a:t>
            </a:r>
            <a:r>
              <a:rPr lang="en-US" baseline="0" dirty="0" smtClean="0"/>
              <a:t> percent</a:t>
            </a:r>
            <a:r>
              <a:rPr lang="en-US" dirty="0" smtClean="0"/>
              <a:t> or more) of their income from Social Security.</a:t>
            </a:r>
          </a:p>
          <a:p>
            <a:pPr eaLnBrk="1" hangingPunct="1"/>
            <a:endParaRPr lang="en-US" dirty="0" smtClean="0"/>
          </a:p>
          <a:p>
            <a:pPr eaLnBrk="1" hangingPunct="1"/>
            <a:r>
              <a:rPr lang="en-US" dirty="0" smtClean="0"/>
              <a:t>(Data as of 2010.)</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pPr>
              <a:spcBef>
                <a:spcPct val="0"/>
              </a:spcBef>
            </a:pPr>
            <a:r>
              <a:rPr lang="en-US" dirty="0" smtClean="0"/>
              <a:t>Social Security is particularly important to elders in communities of color,</a:t>
            </a:r>
            <a:r>
              <a:rPr lang="en-US" baseline="0" dirty="0" smtClean="0"/>
              <a:t> who often rely more heavily on their benefits.</a:t>
            </a:r>
            <a:endParaRPr lang="en-US" dirty="0" smtClean="0"/>
          </a:p>
        </p:txBody>
      </p:sp>
      <p:sp>
        <p:nvSpPr>
          <p:cNvPr id="48132" name="Slide Number Placeholder 3"/>
          <p:cNvSpPr>
            <a:spLocks noGrp="1"/>
          </p:cNvSpPr>
          <p:nvPr>
            <p:ph type="sldNum" sz="quarter" idx="5"/>
          </p:nvPr>
        </p:nvSpPr>
        <p:spPr>
          <a:noFill/>
        </p:spPr>
        <p:txBody>
          <a:bodyPr/>
          <a:lstStyle/>
          <a:p>
            <a:fld id="{D68C291F-2D7D-420B-AF78-917EE334699B}" type="slidenum">
              <a:rPr lang="en-US" smtClean="0"/>
              <a:pPr/>
              <a:t>8</a:t>
            </a:fld>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031"/>
          <p:cNvSpPr>
            <a:spLocks noGrp="1" noChangeArrowheads="1"/>
          </p:cNvSpPr>
          <p:nvPr>
            <p:ph type="sldNum" sz="quarter" idx="5"/>
          </p:nvPr>
        </p:nvSpPr>
        <p:spPr>
          <a:noFill/>
        </p:spPr>
        <p:txBody>
          <a:bodyPr/>
          <a:lstStyle/>
          <a:p>
            <a:fld id="{549B3B20-C75F-46F3-B736-97A97159359F}" type="slidenum">
              <a:rPr lang="en-US" smtClean="0"/>
              <a:pPr/>
              <a:t>9</a:t>
            </a:fld>
            <a:endParaRPr lang="en-US" dirty="0" smtClean="0"/>
          </a:p>
        </p:txBody>
      </p:sp>
      <p:sp>
        <p:nvSpPr>
          <p:cNvPr id="49155" name="Rectangle 1026"/>
          <p:cNvSpPr>
            <a:spLocks noGrp="1" noRot="1" noChangeAspect="1" noChangeArrowheads="1" noTextEdit="1"/>
          </p:cNvSpPr>
          <p:nvPr>
            <p:ph type="sldImg"/>
          </p:nvPr>
        </p:nvSpPr>
        <p:spPr>
          <a:xfrm>
            <a:off x="1141413" y="685800"/>
            <a:ext cx="4648200" cy="3486150"/>
          </a:xfrm>
          <a:ln/>
        </p:spPr>
      </p:sp>
      <p:sp>
        <p:nvSpPr>
          <p:cNvPr id="49156" name="Rectangle 1027"/>
          <p:cNvSpPr>
            <a:spLocks noGrp="1" noChangeArrowheads="1"/>
          </p:cNvSpPr>
          <p:nvPr>
            <p:ph type="body" idx="1"/>
          </p:nvPr>
        </p:nvSpPr>
        <p:spPr>
          <a:xfrm>
            <a:off x="935039" y="4416426"/>
            <a:ext cx="5140325" cy="1831975"/>
          </a:xfrm>
          <a:noFill/>
          <a:ln/>
        </p:spPr>
        <p:txBody>
          <a:bodyPr/>
          <a:lstStyle/>
          <a:p>
            <a:pPr eaLnBrk="1" hangingPunct="1">
              <a:spcBef>
                <a:spcPct val="0"/>
              </a:spcBef>
            </a:pPr>
            <a:r>
              <a:rPr lang="en-US" dirty="0" smtClean="0"/>
              <a:t>One reason that Social Security is such a large portion of income is that most Americans age 65 and older do not receive income from pensions, either from private employment or from jobs in federal, state or local government. Of couples age 65 and older, just under half (48 percent) have a pension from the husband’s or wife’s work, or both. The unmarried are less likely to have pensions. About 34 percent of unmarried women and 38 percent of unmarried men receive pensions. Combining couples and the unmarried together, the pension receipt rate is 40 percent. These numbers are declining and are projected</a:t>
            </a:r>
            <a:r>
              <a:rPr lang="en-US" baseline="0" dirty="0" smtClean="0"/>
              <a:t> to be considerably lower in the future. </a:t>
            </a:r>
          </a:p>
          <a:p>
            <a:pPr eaLnBrk="1" hangingPunct="1">
              <a:spcBef>
                <a:spcPct val="0"/>
              </a:spcBef>
            </a:pPr>
            <a:endParaRPr lang="en-US" baseline="0" dirty="0" smtClean="0"/>
          </a:p>
          <a:p>
            <a:pPr eaLnBrk="1" hangingPunct="1">
              <a:spcBef>
                <a:spcPct val="0"/>
              </a:spcBef>
            </a:pPr>
            <a:r>
              <a:rPr lang="en-US" baseline="0" dirty="0" smtClean="0"/>
              <a:t>For those who do receive pension income, the pension amounts typically do not keep up with price growth after retirement. Social Security benefits, in contrast, have automatic cost-of-living adjustments.</a:t>
            </a:r>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0" name="Rectangle 9"/>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1" y="2667000"/>
            <a:ext cx="9144000" cy="2739571"/>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 y="5800344"/>
            <a:ext cx="9144000" cy="1057656"/>
          </a:xfrm>
          <a:prstGeom prst="rect">
            <a:avLst/>
          </a:prstGeom>
          <a:solidFill>
            <a:srgbClr val="005B4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28599" y="2949575"/>
            <a:ext cx="8686800" cy="1470025"/>
          </a:xfrm>
        </p:spPr>
        <p:txBody>
          <a:bodyPr anchor="b">
            <a:noAutofit/>
          </a:bodyPr>
          <a:lstStyle>
            <a:lvl1pPr>
              <a:defRPr sz="5500" b="1"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Century"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71499" y="4343400"/>
            <a:ext cx="8001000" cy="533400"/>
          </a:xfrm>
        </p:spPr>
        <p:txBody>
          <a:bodyPr>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Footer Placeholder 4"/>
          <p:cNvSpPr>
            <a:spLocks noGrp="1"/>
          </p:cNvSpPr>
          <p:nvPr>
            <p:ph type="ftr" sz="quarter" idx="11"/>
          </p:nvPr>
        </p:nvSpPr>
        <p:spPr>
          <a:xfrm>
            <a:off x="5791200" y="6356350"/>
            <a:ext cx="2895600" cy="365125"/>
          </a:xfrm>
        </p:spPr>
        <p:txBody>
          <a:bodyPr/>
          <a:lstStyle>
            <a:lvl1pPr algn="r">
              <a:defRPr/>
            </a:lvl1pPr>
          </a:lstStyle>
          <a:p>
            <a:endParaRPr lang="en-US" dirty="0"/>
          </a:p>
        </p:txBody>
      </p:sp>
      <p:pic>
        <p:nvPicPr>
          <p:cNvPr id="11" name="Picture 10"/>
          <p:cNvPicPr>
            <a:picLocks noChangeAspect="1"/>
          </p:cNvPicPr>
          <p:nvPr userDrawn="1"/>
        </p:nvPicPr>
        <p:blipFill rotWithShape="1">
          <a:blip r:embed="rId2" cstate="print">
            <a:extLst>
              <a:ext uri="{BEBA8EAE-BF5A-486C-A8C5-ECC9F3942E4B}">
                <a14:imgProps xmlns="" xmlns:a14="http://schemas.microsoft.com/office/drawing/2010/main">
                  <a14:imgLayer r:embed="rId3">
                    <a14:imgEffect>
                      <a14:colorTemperature colorTemp="5900"/>
                    </a14:imgEffect>
                  </a14:imgLayer>
                </a14:imgProps>
              </a:ext>
              <a:ext uri="{28A0092B-C50C-407E-A947-70E740481C1C}">
                <a14:useLocalDpi xmlns="" xmlns:a14="http://schemas.microsoft.com/office/drawing/2010/main"/>
              </a:ext>
            </a:extLst>
          </a:blip>
          <a:srcRect t="39269" b="15900"/>
          <a:stretch/>
        </p:blipFill>
        <p:spPr>
          <a:xfrm>
            <a:off x="-1" y="-58056"/>
            <a:ext cx="9144001" cy="2590800"/>
          </a:xfrm>
          <a:prstGeom prst="rect">
            <a:avLst/>
          </a:prstGeom>
        </p:spPr>
      </p:pic>
      <p:sp>
        <p:nvSpPr>
          <p:cNvPr id="6" name="Rectangle 5"/>
          <p:cNvSpPr/>
          <p:nvPr userDrawn="1"/>
        </p:nvSpPr>
        <p:spPr>
          <a:xfrm>
            <a:off x="0" y="5560786"/>
            <a:ext cx="9144000" cy="780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3C39D80D-99B0-41C3-83C1-8082EDABA58D}"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7" name="Rectangle 6"/>
          <p:cNvSpPr/>
          <p:nvPr/>
        </p:nvSpPr>
        <p:spPr>
          <a:xfrm rot="5400000">
            <a:off x="4591050" y="2409824"/>
            <a:ext cx="6858000" cy="2038351"/>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rot="5400000">
            <a:off x="4668203" y="2570797"/>
            <a:ext cx="6858000" cy="1716405"/>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7315200" y="274638"/>
            <a:ext cx="1447800" cy="5851525"/>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199" y="274638"/>
            <a:ext cx="635317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57200" y="6324600"/>
            <a:ext cx="762000" cy="365125"/>
          </a:xfrm>
        </p:spPr>
        <p:txBody>
          <a:bodyPr/>
          <a:lstStyle/>
          <a:p>
            <a:pPr>
              <a:defRPr/>
            </a:pPr>
            <a:fld id="{688C9F4D-9020-4CFE-8CDF-C54015990AB9}" type="slidenum">
              <a:rPr lang="en-US" smtClean="0"/>
              <a:pPr>
                <a:defRPr/>
              </a:pPr>
              <a:t>‹#›</a:t>
            </a:fld>
            <a:endParaRPr lang="en-US" dirty="0"/>
          </a:p>
        </p:txBody>
      </p:sp>
      <p:sp>
        <p:nvSpPr>
          <p:cNvPr id="9" name="Rectangle 8"/>
          <p:cNvSpPr/>
          <p:nvPr/>
        </p:nvSpPr>
        <p:spPr>
          <a:xfrm rot="5400000">
            <a:off x="3681476" y="3354324"/>
            <a:ext cx="6858000" cy="149352"/>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lang="en-US" dirty="0" smtClean="0"/>
              <a:t>Click to edit Master title style</a:t>
            </a:r>
            <a:endParaRPr lang="en-US" dirty="0"/>
          </a:p>
        </p:txBody>
      </p:sp>
      <p:sp>
        <p:nvSpPr>
          <p:cNvPr id="3" name="Chart Placeholder 2"/>
          <p:cNvSpPr>
            <a:spLocks noGrp="1"/>
          </p:cNvSpPr>
          <p:nvPr>
            <p:ph type="chart" idx="1"/>
          </p:nvPr>
        </p:nvSpPr>
        <p:spPr>
          <a:xfrm>
            <a:off x="685800" y="2057400"/>
            <a:ext cx="7772400" cy="4114800"/>
          </a:xfrm>
        </p:spPr>
        <p:txBody>
          <a:bodyPr/>
          <a:lstStyle/>
          <a:p>
            <a:pPr lvl="0"/>
            <a:endParaRPr lang="en-US" noProof="0" dirty="0" smtClean="0"/>
          </a:p>
        </p:txBody>
      </p:sp>
      <p:sp>
        <p:nvSpPr>
          <p:cNvPr id="4" name="Rectangle 6"/>
          <p:cNvSpPr>
            <a:spLocks noGrp="1" noChangeArrowheads="1"/>
          </p:cNvSpPr>
          <p:nvPr>
            <p:ph type="sldNum" sz="quarter" idx="10"/>
          </p:nvPr>
        </p:nvSpPr>
        <p:spPr>
          <a:ln/>
        </p:spPr>
        <p:txBody>
          <a:bodyPr/>
          <a:lstStyle>
            <a:lvl1pPr>
              <a:defRPr/>
            </a:lvl1pPr>
          </a:lstStyle>
          <a:p>
            <a:pPr>
              <a:defRPr/>
            </a:pPr>
            <a:fld id="{C882BC4C-CA53-4182-AC21-8CCBADD4506B}"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342900" indent="-342900">
              <a:lnSpc>
                <a:spcPct val="90000"/>
              </a:lnSpc>
              <a:spcBef>
                <a:spcPts val="0"/>
              </a:spcBef>
              <a:spcAft>
                <a:spcPts val="800"/>
              </a:spcAft>
              <a:buSzPct val="100000"/>
              <a:buFont typeface="Arial" pitchFamily="34" charset="0"/>
              <a:buChar cha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a:defRPr sz="1200">
                <a:solidFill>
                  <a:schemeClr val="tx1"/>
                </a:solidFill>
                <a:latin typeface="+mn-lt"/>
              </a:defRPr>
            </a:lvl1pPr>
          </a:lstStyle>
          <a:p>
            <a:fld id="{AD887E31-1E65-4D88-A236-6D6B103D02E1}" type="slidenum">
              <a:rPr lang="en-US" smtClean="0"/>
              <a:pPr/>
              <a:t>‹#›</a:t>
            </a:fld>
            <a:endParaRPr lang="en-US" dirty="0"/>
          </a:p>
        </p:txBody>
      </p:sp>
      <p:sp>
        <p:nvSpPr>
          <p:cNvPr id="8" name="Footer Placeholder 7"/>
          <p:cNvSpPr>
            <a:spLocks noGrp="1"/>
          </p:cNvSpPr>
          <p:nvPr>
            <p:ph type="ftr" sz="quarter" idx="11"/>
          </p:nvPr>
        </p:nvSpPr>
        <p:spPr/>
        <p:txBody>
          <a:bodyPr/>
          <a:lstStyle>
            <a:lvl1pPr>
              <a:defRPr>
                <a:solidFill>
                  <a:schemeClr val="tx1"/>
                </a:solidFill>
              </a:defRPr>
            </a:lvl1pPr>
          </a:lstStyle>
          <a:p>
            <a:endParaRPr lang="en-US" dirty="0"/>
          </a:p>
        </p:txBody>
      </p:sp>
      <p:sp>
        <p:nvSpPr>
          <p:cNvPr id="10" name="Title 9"/>
          <p:cNvSpPr>
            <a:spLocks noGrp="1"/>
          </p:cNvSpPr>
          <p:nvPr>
            <p:ph type="title"/>
          </p:nvPr>
        </p:nvSpPr>
        <p:spPr>
          <a:xfrm>
            <a:off x="457200" y="152400"/>
            <a:ext cx="8229600" cy="1111664"/>
          </a:xfrm>
        </p:spPr>
        <p:txBody>
          <a:bodyPr>
            <a:normAutofit/>
          </a:bodyPr>
          <a:lstStyle>
            <a:lvl1pPr>
              <a:defRPr sz="4000"/>
            </a:lvl1pPr>
          </a:lstStyle>
          <a:p>
            <a:r>
              <a:rPr lang="en-US" dirty="0"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Ref idx="1002">
        <a:schemeClr val="bg2"/>
      </p:bgRef>
    </p:bg>
    <p:spTree>
      <p:nvGrpSpPr>
        <p:cNvPr id="1" name=""/>
        <p:cNvGrpSpPr/>
        <p:nvPr/>
      </p:nvGrpSpPr>
      <p:grpSpPr>
        <a:xfrm>
          <a:off x="0" y="0"/>
          <a:ext cx="0" cy="0"/>
          <a:chOff x="0" y="0"/>
          <a:chExt cx="0" cy="0"/>
        </a:xfrm>
      </p:grpSpPr>
      <p:sp>
        <p:nvSpPr>
          <p:cNvPr id="7" name="Rectangle 6"/>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 y="2819399"/>
            <a:ext cx="9144000" cy="3878943"/>
          </a:xfrm>
          <a:prstGeom prst="rect">
            <a:avLst/>
          </a:prstGeom>
          <a:solidFill>
            <a:srgbClr val="005B4D"/>
          </a:solidFill>
          <a:ln w="3175">
            <a:solidFill>
              <a:srgbClr val="005B4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28599" y="3718560"/>
            <a:ext cx="8686800" cy="1463040"/>
          </a:xfrm>
        </p:spPr>
        <p:txBody>
          <a:bodyPr anchor="b" anchorCtr="0">
            <a:noAutofit/>
          </a:bodyPr>
          <a:lstStyle>
            <a:lvl1pPr algn="ctr">
              <a:defRPr sz="7200" b="0" cap="none" baseline="0"/>
            </a:lvl1pPr>
          </a:lstStyle>
          <a:p>
            <a:r>
              <a:rPr lang="en-US" dirty="0" smtClean="0"/>
              <a:t>Click to edit Master title style</a:t>
            </a:r>
            <a:endParaRPr lang="en-US" dirty="0"/>
          </a:p>
        </p:txBody>
      </p:sp>
      <p:pic>
        <p:nvPicPr>
          <p:cNvPr id="13" name="Picture 12"/>
          <p:cNvPicPr>
            <a:picLocks noChangeAspect="1"/>
          </p:cNvPicPr>
          <p:nvPr userDrawn="1"/>
        </p:nvPicPr>
        <p:blipFill rotWithShape="1">
          <a:blip r:embed="rId2" cstate="print">
            <a:extLst>
              <a:ext uri="{BEBA8EAE-BF5A-486C-A8C5-ECC9F3942E4B}">
                <a14:imgProps xmlns="" xmlns:a14="http://schemas.microsoft.com/office/drawing/2010/main">
                  <a14:imgLayer r:embed="rId3">
                    <a14:imgEffect>
                      <a14:colorTemperature colorTemp="5900"/>
                    </a14:imgEffect>
                  </a14:imgLayer>
                </a14:imgProps>
              </a:ext>
              <a:ext uri="{28A0092B-C50C-407E-A947-70E740481C1C}">
                <a14:useLocalDpi xmlns="" xmlns:a14="http://schemas.microsoft.com/office/drawing/2010/main"/>
              </a:ext>
            </a:extLst>
          </a:blip>
          <a:srcRect t="39269" b="15900"/>
          <a:stretch/>
        </p:blipFill>
        <p:spPr>
          <a:xfrm>
            <a:off x="-1" y="-58056"/>
            <a:ext cx="9144001" cy="2590800"/>
          </a:xfrm>
          <a:prstGeom prst="rect">
            <a:avLst/>
          </a:prstGeom>
        </p:spPr>
      </p:pic>
      <p:sp>
        <p:nvSpPr>
          <p:cNvPr id="10" name="Rectangle 9"/>
          <p:cNvSpPr/>
          <p:nvPr userDrawn="1"/>
        </p:nvSpPr>
        <p:spPr>
          <a:xfrm>
            <a:off x="-1" y="2644899"/>
            <a:ext cx="9144001" cy="692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1" y="6698343"/>
            <a:ext cx="9144001" cy="159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111664"/>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FEBC6F93-829A-4BCD-AEC3-F38064866DDA}"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a:defRPr/>
            </a:pPr>
            <a:fld id="{A3DD112C-5002-42D1-A053-571BB38AC400}"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a:defRPr/>
            </a:pPr>
            <a:fld id="{9F49BCE0-AB75-47DC-8F0A-06319717D0AA}"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9E29A2E2-A043-4C40-9A7D-5FF771ADCFC7}"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5638800" cy="946150"/>
          </a:xfrm>
        </p:spPr>
        <p:txBody>
          <a:bodyPr anchor="ctr">
            <a:noAutofit/>
          </a:bodyPr>
          <a:lstStyle>
            <a:lvl1pPr algn="l">
              <a:defRPr sz="4000" b="0"/>
            </a:lvl1pPr>
          </a:lstStyle>
          <a:p>
            <a:r>
              <a:rPr lang="en-US" dirty="0" smtClean="0"/>
              <a:t>Click to edit Master title style</a:t>
            </a:r>
            <a:endParaRPr lang="en-US" dirty="0"/>
          </a:p>
        </p:txBody>
      </p:sp>
      <p:sp>
        <p:nvSpPr>
          <p:cNvPr id="3" name="Content Placeholder 2"/>
          <p:cNvSpPr>
            <a:spLocks noGrp="1"/>
          </p:cNvSpPr>
          <p:nvPr>
            <p:ph idx="1"/>
          </p:nvPr>
        </p:nvSpPr>
        <p:spPr>
          <a:xfrm>
            <a:off x="438912" y="1719072"/>
            <a:ext cx="8247888" cy="45354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359451FE-4860-4984-B823-62EAB08E214E}" type="slidenum">
              <a:rPr lang="en-US" smtClean="0"/>
              <a:pPr>
                <a:defRPr/>
              </a:pPr>
              <a:t>‹#›</a:t>
            </a:fld>
            <a:endParaRPr lang="en-US" dirty="0"/>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half" idx="2"/>
          </p:nvPr>
        </p:nvSpPr>
        <p:spPr>
          <a:xfrm>
            <a:off x="6248400" y="274320"/>
            <a:ext cx="2743200" cy="94488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36880" y="1717040"/>
            <a:ext cx="8249920" cy="4531360"/>
          </a:xfrm>
          <a:solidFill>
            <a:schemeClr val="bg2">
              <a:lumMod val="60000"/>
              <a:lumOff val="40000"/>
            </a:schemeClr>
          </a:solidFill>
          <a:effectLst>
            <a:outerShdw blurRad="76200" dist="38100" dir="3600000" algn="ctr" rotWithShape="0">
              <a:srgbClr val="000000">
                <a:alpha val="50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C6897ED1-78F3-401F-BE6C-E49C326B1D34}" type="slidenum">
              <a:rPr lang="en-US" smtClean="0"/>
              <a:pPr>
                <a:defRPr/>
              </a:pPr>
              <a:t>‹#›</a:t>
            </a:fld>
            <a:endParaRPr lang="en-US" dirty="0"/>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81000" y="228600"/>
            <a:ext cx="5638800" cy="1005840"/>
          </a:xfrm>
        </p:spPr>
        <p:txBody>
          <a:bodyPr anchor="ctr">
            <a:noAutofit/>
          </a:bodyPr>
          <a:lstStyle>
            <a:lvl1pPr algn="l">
              <a:defRPr sz="40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6248400" y="228600"/>
            <a:ext cx="2819400" cy="100584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00584"/>
            <a:ext cx="9144000" cy="1453896"/>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76200"/>
            <a:ext cx="9144000" cy="1154314"/>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457200" y="6369431"/>
            <a:ext cx="2133600" cy="365125"/>
          </a:xfrm>
          <a:prstGeom prst="rect">
            <a:avLst/>
          </a:prstGeom>
        </p:spPr>
        <p:txBody>
          <a:bodyPr vert="horz" lIns="91440" tIns="45720" rIns="91440" bIns="45720" rtlCol="0" anchor="ctr"/>
          <a:lstStyle>
            <a:lvl1pPr algn="l">
              <a:defRPr sz="1200">
                <a:solidFill>
                  <a:schemeClr val="tx2"/>
                </a:solidFill>
                <a:latin typeface="+mn-lt"/>
              </a:defRPr>
            </a:lvl1pPr>
          </a:lstStyle>
          <a:p>
            <a:pPr>
              <a:defRPr/>
            </a:pPr>
            <a:fld id="{9BD7A6F1-5074-4AFF-B2DD-2E853BBCA274}" type="slidenum">
              <a:rPr lang="en-US" smtClean="0"/>
              <a:pPr>
                <a:defRPr/>
              </a:pPr>
              <a:t>‹#›</a:t>
            </a:fld>
            <a:endParaRPr lang="en-US" dirty="0"/>
          </a:p>
        </p:txBody>
      </p:sp>
      <p:sp>
        <p:nvSpPr>
          <p:cNvPr id="9" name="Rectangle 8"/>
          <p:cNvSpPr/>
          <p:nvPr/>
        </p:nvSpPr>
        <p:spPr>
          <a:xfrm>
            <a:off x="0" y="1368552"/>
            <a:ext cx="9144000" cy="149352"/>
          </a:xfrm>
          <a:prstGeom prst="rect">
            <a:avLst/>
          </a:prstGeom>
          <a:solidFill>
            <a:srgbClr val="005B4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7" descr="R:\NASI Logos and Graphics\PKG3E.gif"/>
          <p:cNvPicPr>
            <a:picLocks noChangeAspect="1" noChangeArrowheads="1"/>
          </p:cNvPicPr>
          <p:nvPr/>
        </p:nvPicPr>
        <p:blipFill>
          <a:blip r:embed="rId14" cstate="email">
            <a:extLst>
              <a:ext uri="{28A0092B-C50C-407E-A947-70E740481C1C}">
                <a14:useLocalDpi xmlns="" xmlns:a14="http://schemas.microsoft.com/office/drawing/2010/main"/>
              </a:ext>
            </a:extLst>
          </a:blip>
          <a:srcRect/>
          <a:stretch>
            <a:fillRect/>
          </a:stretch>
        </p:blipFill>
        <p:spPr bwMode="auto">
          <a:xfrm>
            <a:off x="7848600" y="228600"/>
            <a:ext cx="1031875" cy="733425"/>
          </a:xfrm>
          <a:prstGeom prst="rect">
            <a:avLst/>
          </a:prstGeom>
          <a:noFill/>
          <a:ln w="9525">
            <a:noFill/>
            <a:miter lim="800000"/>
            <a:headEnd/>
            <a:tailEnd/>
          </a:ln>
        </p:spPr>
      </p:pic>
      <p:sp>
        <p:nvSpPr>
          <p:cNvPr id="11" name="Line 8"/>
          <p:cNvSpPr>
            <a:spLocks noChangeShapeType="1"/>
          </p:cNvSpPr>
          <p:nvPr/>
        </p:nvSpPr>
        <p:spPr bwMode="auto">
          <a:xfrm flipH="1">
            <a:off x="228600" y="609600"/>
            <a:ext cx="7620000" cy="0"/>
          </a:xfrm>
          <a:prstGeom prst="line">
            <a:avLst/>
          </a:prstGeom>
          <a:noFill/>
          <a:ln w="25400">
            <a:solidFill>
              <a:srgbClr val="339966"/>
            </a:solidFill>
            <a:round/>
            <a:headEnd/>
            <a:tailEnd/>
          </a:ln>
          <a:effectLst/>
        </p:spPr>
        <p:txBody>
          <a:bodyPr/>
          <a:lstStyle/>
          <a:p>
            <a:pPr>
              <a:defRPr/>
            </a:pPr>
            <a:endParaRPr lang="en-US" dirty="0"/>
          </a:p>
        </p:txBody>
      </p:sp>
      <p:sp>
        <p:nvSpPr>
          <p:cNvPr id="14" name="Rectangle 13"/>
          <p:cNvSpPr/>
          <p:nvPr/>
        </p:nvSpPr>
        <p:spPr>
          <a:xfrm>
            <a:off x="0" y="100584"/>
            <a:ext cx="9144000" cy="11543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100584"/>
            <a:ext cx="8229600" cy="1111664"/>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pic>
        <p:nvPicPr>
          <p:cNvPr id="15" name="Picture 14"/>
          <p:cNvPicPr>
            <a:picLocks noChangeAspect="1"/>
          </p:cNvPicPr>
          <p:nvPr/>
        </p:nvPicPr>
        <p:blipFill>
          <a:blip r:embed="rId15" cstate="email">
            <a:extLst>
              <a:ext uri="{28A0092B-C50C-407E-A947-70E740481C1C}">
                <a14:useLocalDpi xmlns="" xmlns:a14="http://schemas.microsoft.com/office/drawing/2010/main"/>
              </a:ext>
            </a:extLst>
          </a:blip>
          <a:stretch>
            <a:fillRect/>
          </a:stretch>
        </p:blipFill>
        <p:spPr>
          <a:xfrm>
            <a:off x="7772400" y="6139528"/>
            <a:ext cx="838200" cy="580549"/>
          </a:xfrm>
          <a:prstGeom prst="rect">
            <a:avLst/>
          </a:prstGeom>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ftr="0" dt="0"/>
  <p:txStyles>
    <p:titleStyle>
      <a:lvl1pPr algn="ctr" defTabSz="914400" rtl="0" eaLnBrk="1" latinLnBrk="0" hangingPunct="1">
        <a:spcBef>
          <a:spcPct val="0"/>
        </a:spcBef>
        <a:buNone/>
        <a:defRPr sz="4000" b="0" kern="1200"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Century" pitchFamily="18" charset="0"/>
          <a:ea typeface="+mj-ea"/>
          <a:cs typeface="+mj-cs"/>
        </a:defRPr>
      </a:lvl1pPr>
    </p:titleStyle>
    <p:bodyStyle>
      <a:lvl1pPr marL="342900" indent="-342900" algn="l" defTabSz="914400" rtl="0" eaLnBrk="1" latinLnBrk="0" hangingPunct="1">
        <a:spcBef>
          <a:spcPct val="20000"/>
        </a:spcBef>
        <a:buClr>
          <a:srgbClr val="005B4D"/>
        </a:buClr>
        <a:buSzPct val="100000"/>
        <a:buFont typeface="Arial" pitchFamily="34" charset="0"/>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nasi.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ctrTitle"/>
          </p:nvPr>
        </p:nvSpPr>
        <p:spPr>
          <a:xfrm>
            <a:off x="304800" y="4038600"/>
            <a:ext cx="8534400" cy="1143000"/>
          </a:xfrm>
        </p:spPr>
        <p:txBody>
          <a:bodyPr/>
          <a:lstStyle/>
          <a:p>
            <a:pPr eaLnBrk="1" hangingPunct="1"/>
            <a:r>
              <a:rPr lang="en-US" sz="4600" b="1" dirty="0" smtClean="0"/>
              <a:t>Social Security Benefits, Finances, and Policy Options</a:t>
            </a:r>
            <a:r>
              <a:rPr lang="en-US" sz="4000" b="1" dirty="0" smtClean="0"/>
              <a:t/>
            </a:r>
            <a:br>
              <a:rPr lang="en-US" sz="4000" b="1" dirty="0" smtClean="0"/>
            </a:br>
            <a:r>
              <a:rPr lang="en-US" sz="3800" b="1" i="1" dirty="0" smtClean="0"/>
              <a:t>A Primer</a:t>
            </a:r>
          </a:p>
        </p:txBody>
      </p:sp>
      <p:sp>
        <p:nvSpPr>
          <p:cNvPr id="4100" name="Rectangle 3"/>
          <p:cNvSpPr>
            <a:spLocks noGrp="1" noChangeArrowheads="1"/>
          </p:cNvSpPr>
          <p:nvPr>
            <p:ph type="subTitle" idx="1"/>
          </p:nvPr>
        </p:nvSpPr>
        <p:spPr>
          <a:xfrm>
            <a:off x="533400" y="5867400"/>
            <a:ext cx="8001000" cy="762000"/>
          </a:xfrm>
        </p:spPr>
        <p:txBody>
          <a:bodyPr>
            <a:noAutofit/>
          </a:bodyPr>
          <a:lstStyle/>
          <a:p>
            <a:pPr eaLnBrk="1" hangingPunct="1">
              <a:spcBef>
                <a:spcPts val="0"/>
              </a:spcBef>
            </a:pPr>
            <a:r>
              <a:rPr lang="en-US" sz="2000" dirty="0" smtClean="0">
                <a:solidFill>
                  <a:schemeClr val="accent2">
                    <a:lumMod val="20000"/>
                    <a:lumOff val="80000"/>
                  </a:schemeClr>
                </a:solidFill>
                <a:latin typeface="Century" pitchFamily="18" charset="0"/>
              </a:rPr>
              <a:t>Virginia P. Reno and Elisa A. Walker</a:t>
            </a:r>
          </a:p>
          <a:p>
            <a:pPr eaLnBrk="1" hangingPunct="1">
              <a:spcBef>
                <a:spcPts val="0"/>
              </a:spcBef>
            </a:pPr>
            <a:r>
              <a:rPr lang="en-US" sz="2000" dirty="0" smtClean="0">
                <a:solidFill>
                  <a:schemeClr val="accent2">
                    <a:lumMod val="20000"/>
                    <a:lumOff val="80000"/>
                  </a:schemeClr>
                </a:solidFill>
                <a:latin typeface="Century" pitchFamily="18" charset="0"/>
              </a:rPr>
              <a:t>National Academy of Social Insurance </a:t>
            </a:r>
            <a:r>
              <a:rPr lang="en-US" sz="2000" dirty="0" smtClean="0">
                <a:solidFill>
                  <a:schemeClr val="accent2">
                    <a:lumMod val="20000"/>
                    <a:lumOff val="80000"/>
                  </a:schemeClr>
                </a:solidFill>
                <a:latin typeface="Century" pitchFamily="18" charset="0"/>
                <a:sym typeface="Symbol"/>
              </a:rPr>
              <a:t>•</a:t>
            </a:r>
            <a:r>
              <a:rPr lang="en-US" sz="2000" dirty="0" smtClean="0">
                <a:solidFill>
                  <a:schemeClr val="accent2">
                    <a:lumMod val="20000"/>
                    <a:lumOff val="80000"/>
                  </a:schemeClr>
                </a:solidFill>
                <a:latin typeface="Century" pitchFamily="18" charset="0"/>
              </a:rPr>
              <a:t> </a:t>
            </a:r>
            <a:r>
              <a:rPr lang="en-US" sz="2000" u="sng" dirty="0" smtClean="0">
                <a:solidFill>
                  <a:schemeClr val="accent2">
                    <a:lumMod val="20000"/>
                    <a:lumOff val="80000"/>
                  </a:schemeClr>
                </a:solidFill>
                <a:latin typeface="Century" pitchFamily="18" charset="0"/>
                <a:hlinkClick r:id="rId3"/>
              </a:rPr>
              <a:t>www.nasi.org</a:t>
            </a:r>
            <a:endParaRPr lang="en-US" sz="2000" u="sng" dirty="0" smtClean="0">
              <a:solidFill>
                <a:schemeClr val="accent2">
                  <a:lumMod val="20000"/>
                  <a:lumOff val="80000"/>
                </a:schemeClr>
              </a:solidFill>
              <a:latin typeface="Century" pitchFamily="18" charset="0"/>
            </a:endParaRPr>
          </a:p>
          <a:p>
            <a:pPr>
              <a:spcBef>
                <a:spcPts val="0"/>
              </a:spcBef>
            </a:pPr>
            <a:r>
              <a:rPr lang="en-US" sz="2000" dirty="0" smtClean="0">
                <a:solidFill>
                  <a:schemeClr val="accent2">
                    <a:lumMod val="20000"/>
                    <a:lumOff val="80000"/>
                  </a:schemeClr>
                </a:solidFill>
                <a:latin typeface="Century" pitchFamily="18" charset="0"/>
              </a:rPr>
              <a:t>April 2012</a:t>
            </a:r>
          </a:p>
          <a:p>
            <a:pPr eaLnBrk="1" hangingPunct="1">
              <a:spcBef>
                <a:spcPts val="0"/>
              </a:spcBef>
            </a:pPr>
            <a:endParaRPr lang="en-US" sz="2000" u="sng" dirty="0" smtClean="0">
              <a:solidFill>
                <a:schemeClr val="accent2">
                  <a:lumMod val="20000"/>
                  <a:lumOff val="80000"/>
                </a:schemeClr>
              </a:solidFill>
              <a:latin typeface="Century" pitchFamily="18" charset="0"/>
            </a:endParaRPr>
          </a:p>
        </p:txBody>
      </p:sp>
      <p:pic>
        <p:nvPicPr>
          <p:cNvPr id="2" name="Picture 1"/>
          <p:cNvPicPr>
            <a:picLocks noChangeAspect="1"/>
          </p:cNvPicPr>
          <p:nvPr/>
        </p:nvPicPr>
        <p:blipFill rotWithShape="1">
          <a:blip r:embed="rId4" cstate="print">
            <a:extLst>
              <a:ext uri="{BEBA8EAE-BF5A-486C-A8C5-ECC9F3942E4B}">
                <a14:imgProps xmlns="" xmlns:a14="http://schemas.microsoft.com/office/drawing/2010/main">
                  <a14:imgLayer r:embed="rId5">
                    <a14:imgEffect>
                      <a14:colorTemperature colorTemp="5900"/>
                    </a14:imgEffect>
                  </a14:imgLayer>
                </a14:imgProps>
              </a:ext>
              <a:ext uri="{28A0092B-C50C-407E-A947-70E740481C1C}">
                <a14:useLocalDpi xmlns="" xmlns:a14="http://schemas.microsoft.com/office/drawing/2010/main"/>
              </a:ext>
            </a:extLst>
          </a:blip>
          <a:srcRect t="39269" b="15900"/>
          <a:stretch/>
        </p:blipFill>
        <p:spPr>
          <a:xfrm>
            <a:off x="-1" y="-58056"/>
            <a:ext cx="9144001" cy="25908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4098"/>
          <p:cNvSpPr>
            <a:spLocks noGrp="1" noChangeArrowheads="1"/>
          </p:cNvSpPr>
          <p:nvPr>
            <p:ph type="title"/>
          </p:nvPr>
        </p:nvSpPr>
        <p:spPr>
          <a:xfrm>
            <a:off x="457200" y="76200"/>
            <a:ext cx="8229600" cy="1111664"/>
          </a:xfrm>
        </p:spPr>
        <p:txBody>
          <a:bodyPr>
            <a:noAutofit/>
          </a:bodyPr>
          <a:lstStyle/>
          <a:p>
            <a:pPr eaLnBrk="1" hangingPunct="1"/>
            <a:r>
              <a:rPr lang="en-US" sz="3400" dirty="0" smtClean="0"/>
              <a:t>How Are Benefits Projected to</a:t>
            </a:r>
            <a:br>
              <a:rPr lang="en-US" sz="3400" dirty="0" smtClean="0"/>
            </a:br>
            <a:r>
              <a:rPr lang="en-US" sz="3400" dirty="0" smtClean="0"/>
              <a:t> Change in the Future?</a:t>
            </a:r>
          </a:p>
        </p:txBody>
      </p:sp>
      <p:sp>
        <p:nvSpPr>
          <p:cNvPr id="13316" name="Rectangle 4099"/>
          <p:cNvSpPr>
            <a:spLocks noGrp="1" noChangeArrowheads="1"/>
          </p:cNvSpPr>
          <p:nvPr>
            <p:ph idx="1"/>
          </p:nvPr>
        </p:nvSpPr>
        <p:spPr>
          <a:xfrm>
            <a:off x="304800" y="1905000"/>
            <a:ext cx="8229600" cy="4572000"/>
          </a:xfrm>
        </p:spPr>
        <p:txBody>
          <a:bodyPr/>
          <a:lstStyle/>
          <a:p>
            <a:pPr marL="800100" indent="-457200" eaLnBrk="1" hangingPunct="1">
              <a:buSzPct val="85000"/>
              <a:buFont typeface="Wingdings" pitchFamily="2" charset="2"/>
              <a:buChar char="Ø"/>
            </a:pPr>
            <a:r>
              <a:rPr lang="en-US" sz="2800" dirty="0" smtClean="0">
                <a:solidFill>
                  <a:schemeClr val="tx1"/>
                </a:solidFill>
              </a:rPr>
              <a:t>Benefits will grow faster than prices, but slower  than wages.</a:t>
            </a:r>
          </a:p>
          <a:p>
            <a:pPr indent="0" eaLnBrk="1" hangingPunct="1">
              <a:buSzPct val="85000"/>
              <a:buNone/>
            </a:pPr>
            <a:endParaRPr lang="en-US" sz="2800" dirty="0" smtClean="0">
              <a:solidFill>
                <a:schemeClr val="tx1"/>
              </a:solidFill>
            </a:endParaRPr>
          </a:p>
          <a:p>
            <a:pPr marL="800100" indent="-457200" eaLnBrk="1" hangingPunct="1">
              <a:buSzPct val="85000"/>
              <a:buFont typeface="Wingdings" pitchFamily="2" charset="2"/>
              <a:buChar char="Ø"/>
            </a:pPr>
            <a:r>
              <a:rPr lang="en-US" sz="2800" dirty="0" smtClean="0">
                <a:solidFill>
                  <a:schemeClr val="tx1"/>
                </a:solidFill>
              </a:rPr>
              <a:t>The increase in the full-benefit retirement age from 65 to 67 between 2002 and 2027 means that benefits will replace a smaller share of </a:t>
            </a:r>
            <a:br>
              <a:rPr lang="en-US" sz="2800" dirty="0" smtClean="0">
                <a:solidFill>
                  <a:schemeClr val="tx1"/>
                </a:solidFill>
              </a:rPr>
            </a:br>
            <a:r>
              <a:rPr lang="en-US" sz="2800" dirty="0" smtClean="0">
                <a:solidFill>
                  <a:schemeClr val="tx1"/>
                </a:solidFill>
              </a:rPr>
              <a:t>retirees’ past earnings</a:t>
            </a:r>
            <a:r>
              <a:rPr lang="en-US" sz="2800" dirty="0" smtClean="0"/>
              <a:t>.</a:t>
            </a:r>
          </a:p>
        </p:txBody>
      </p:sp>
      <p:sp>
        <p:nvSpPr>
          <p:cNvPr id="13314" name="Slide Number Placeholder 3"/>
          <p:cNvSpPr>
            <a:spLocks noGrp="1"/>
          </p:cNvSpPr>
          <p:nvPr>
            <p:ph type="sldNum" sz="quarter" idx="4294967295"/>
          </p:nvPr>
        </p:nvSpPr>
        <p:spPr>
          <a:xfrm>
            <a:off x="6553200" y="6356350"/>
            <a:ext cx="2133600" cy="365125"/>
          </a:xfrm>
          <a:noFill/>
        </p:spPr>
        <p:txBody>
          <a:bodyPr/>
          <a:lstStyle/>
          <a:p>
            <a:fld id="{1D7A6BBD-149B-410B-BCA3-4DDE7F9DA396}" type="slidenum">
              <a:rPr lang="en-US" smtClean="0"/>
              <a:pPr/>
              <a:t>10</a:t>
            </a:fld>
            <a:endParaRPr lang="en-US" dirty="0" smtClean="0"/>
          </a:p>
        </p:txBody>
      </p:sp>
      <p:sp>
        <p:nvSpPr>
          <p:cNvPr id="5" name="Rectangle 3"/>
          <p:cNvSpPr>
            <a:spLocks noChangeArrowheads="1"/>
          </p:cNvSpPr>
          <p:nvPr/>
        </p:nvSpPr>
        <p:spPr bwMode="auto">
          <a:xfrm>
            <a:off x="304800" y="6400800"/>
            <a:ext cx="5486400" cy="276225"/>
          </a:xfrm>
          <a:prstGeom prst="rect">
            <a:avLst/>
          </a:prstGeom>
          <a:noFill/>
          <a:ln w="9525">
            <a:noFill/>
            <a:miter lim="800000"/>
            <a:headEnd/>
            <a:tailEnd/>
          </a:ln>
        </p:spPr>
        <p:txBody>
          <a:bodyPr>
            <a:spAutoFit/>
          </a:bodyPr>
          <a:lstStyle/>
          <a:p>
            <a:r>
              <a:rPr lang="en-US" sz="1200" dirty="0" smtClean="0"/>
              <a:t>Reno, Bethell, and Walker, 2011.</a:t>
            </a:r>
            <a:endParaRPr lang="en-US" sz="1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81000" y="76200"/>
            <a:ext cx="8382000" cy="1143000"/>
          </a:xfrm>
        </p:spPr>
        <p:txBody>
          <a:bodyPr>
            <a:noAutofit/>
          </a:bodyPr>
          <a:lstStyle/>
          <a:p>
            <a:r>
              <a:rPr lang="en-US" sz="3200" dirty="0" smtClean="0"/>
              <a:t>Increase in Full-Benefit Age (FBA) Lowers Benefits at Any Age They Are Claimed</a:t>
            </a:r>
          </a:p>
        </p:txBody>
      </p:sp>
      <p:sp>
        <p:nvSpPr>
          <p:cNvPr id="14339" name="Slide Number Placeholder 3"/>
          <p:cNvSpPr>
            <a:spLocks noGrp="1"/>
          </p:cNvSpPr>
          <p:nvPr>
            <p:ph type="sldNum" sz="quarter" idx="4294967295"/>
          </p:nvPr>
        </p:nvSpPr>
        <p:spPr>
          <a:xfrm>
            <a:off x="6553200" y="6356350"/>
            <a:ext cx="2133600" cy="365125"/>
          </a:xfrm>
          <a:noFill/>
        </p:spPr>
        <p:txBody>
          <a:bodyPr/>
          <a:lstStyle/>
          <a:p>
            <a:fld id="{1CF8DA81-4396-4D5D-BA2D-8D210D9A6D42}" type="slidenum">
              <a:rPr lang="en-US" smtClean="0"/>
              <a:pPr/>
              <a:t>11</a:t>
            </a:fld>
            <a:endParaRPr lang="en-US" dirty="0" smtClean="0"/>
          </a:p>
        </p:txBody>
      </p:sp>
      <p:sp>
        <p:nvSpPr>
          <p:cNvPr id="6" name="Text Box 4"/>
          <p:cNvSpPr txBox="1">
            <a:spLocks noChangeArrowheads="1"/>
          </p:cNvSpPr>
          <p:nvPr/>
        </p:nvSpPr>
        <p:spPr bwMode="auto">
          <a:xfrm>
            <a:off x="304800" y="6400800"/>
            <a:ext cx="1460656" cy="276999"/>
          </a:xfrm>
          <a:prstGeom prst="rect">
            <a:avLst/>
          </a:prstGeom>
          <a:noFill/>
          <a:ln w="9525">
            <a:noFill/>
            <a:miter lim="800000"/>
            <a:headEnd/>
            <a:tailEnd/>
          </a:ln>
        </p:spPr>
        <p:txBody>
          <a:bodyPr wrap="none">
            <a:spAutoFit/>
          </a:bodyPr>
          <a:lstStyle/>
          <a:p>
            <a:r>
              <a:rPr lang="en-US" sz="1200" dirty="0" smtClean="0"/>
              <a:t>Gregory et al., 2010.</a:t>
            </a:r>
            <a:endParaRPr lang="en-US" sz="1200" dirty="0"/>
          </a:p>
        </p:txBody>
      </p:sp>
      <p:sp>
        <p:nvSpPr>
          <p:cNvPr id="2" name="Rectangle 1"/>
          <p:cNvSpPr/>
          <p:nvPr/>
        </p:nvSpPr>
        <p:spPr>
          <a:xfrm>
            <a:off x="7391400" y="5715000"/>
            <a:ext cx="17526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aphicFrame>
        <p:nvGraphicFramePr>
          <p:cNvPr id="8" name="Chart 7"/>
          <p:cNvGraphicFramePr/>
          <p:nvPr/>
        </p:nvGraphicFramePr>
        <p:xfrm>
          <a:off x="152400" y="1295400"/>
          <a:ext cx="9448800" cy="5257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81000" y="381000"/>
            <a:ext cx="8382000" cy="609600"/>
          </a:xfrm>
        </p:spPr>
        <p:txBody>
          <a:bodyPr>
            <a:noAutofit/>
          </a:bodyPr>
          <a:lstStyle/>
          <a:p>
            <a:r>
              <a:rPr lang="en-US" sz="3400" dirty="0" smtClean="0"/>
              <a:t>Net Social Security </a:t>
            </a:r>
            <a:br>
              <a:rPr lang="en-US" sz="3400" dirty="0" smtClean="0"/>
            </a:br>
            <a:r>
              <a:rPr lang="en-US" sz="3400" dirty="0" smtClean="0"/>
              <a:t>Replacement Rates Will Fall</a:t>
            </a:r>
            <a:endParaRPr lang="en-US" sz="3400" dirty="0"/>
          </a:p>
        </p:txBody>
      </p:sp>
      <p:sp>
        <p:nvSpPr>
          <p:cNvPr id="8" name="Rectangle 3"/>
          <p:cNvSpPr>
            <a:spLocks noChangeArrowheads="1"/>
          </p:cNvSpPr>
          <p:nvPr/>
        </p:nvSpPr>
        <p:spPr bwMode="auto">
          <a:xfrm>
            <a:off x="304800" y="6400800"/>
            <a:ext cx="5486400" cy="276225"/>
          </a:xfrm>
          <a:prstGeom prst="rect">
            <a:avLst/>
          </a:prstGeom>
          <a:noFill/>
          <a:ln w="9525">
            <a:noFill/>
            <a:miter lim="800000"/>
            <a:headEnd/>
            <a:tailEnd/>
          </a:ln>
        </p:spPr>
        <p:txBody>
          <a:bodyPr>
            <a:spAutoFit/>
          </a:bodyPr>
          <a:lstStyle/>
          <a:p>
            <a:r>
              <a:rPr lang="en-US" sz="1200" dirty="0" smtClean="0"/>
              <a:t>Ruffing and Van de Water,  2011.</a:t>
            </a:r>
            <a:endParaRPr lang="en-US" sz="1200" dirty="0"/>
          </a:p>
        </p:txBody>
      </p:sp>
      <p:sp>
        <p:nvSpPr>
          <p:cNvPr id="9" name="Rectangle 8"/>
          <p:cNvSpPr/>
          <p:nvPr/>
        </p:nvSpPr>
        <p:spPr>
          <a:xfrm>
            <a:off x="7391400" y="5715000"/>
            <a:ext cx="17526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aphicFrame>
        <p:nvGraphicFramePr>
          <p:cNvPr id="6" name="Chart 5"/>
          <p:cNvGraphicFramePr/>
          <p:nvPr>
            <p:extLst>
              <p:ext uri="{D42A27DB-BD31-4B8C-83A1-F6EECF244321}">
                <p14:modId xmlns="" xmlns:p14="http://schemas.microsoft.com/office/powerpoint/2010/main" val="3863231962"/>
              </p:ext>
            </p:extLst>
          </p:nvPr>
        </p:nvGraphicFramePr>
        <p:xfrm>
          <a:off x="852715" y="2057400"/>
          <a:ext cx="7451271" cy="4431672"/>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152400" y="1560493"/>
            <a:ext cx="8839200" cy="954107"/>
          </a:xfrm>
          <a:prstGeom prst="rect">
            <a:avLst/>
          </a:prstGeom>
          <a:noFill/>
        </p:spPr>
        <p:txBody>
          <a:bodyPr wrap="square" rtlCol="0">
            <a:spAutoFit/>
          </a:bodyPr>
          <a:lstStyle/>
          <a:p>
            <a:pPr algn="ctr"/>
            <a:r>
              <a:rPr lang="en-US" sz="2800" dirty="0" smtClean="0">
                <a:latin typeface="+mn-lt"/>
              </a:rPr>
              <a:t>Medium Earner’s Replacement Rate at 65</a:t>
            </a:r>
            <a:br>
              <a:rPr lang="en-US" sz="2800" dirty="0" smtClean="0">
                <a:latin typeface="+mn-lt"/>
              </a:rPr>
            </a:br>
            <a:r>
              <a:rPr lang="en-US" sz="2800" dirty="0" smtClean="0">
                <a:latin typeface="+mn-lt"/>
              </a:rPr>
              <a:t> After Medicare Parts B and D Premiums</a:t>
            </a:r>
            <a:endParaRPr lang="en-US" sz="2800" dirty="0">
              <a:latin typeface="+mn-lt"/>
            </a:endParaRPr>
          </a:p>
        </p:txBody>
      </p:sp>
      <p:sp>
        <p:nvSpPr>
          <p:cNvPr id="10" name="Slide Number Placeholder 1"/>
          <p:cNvSpPr>
            <a:spLocks noGrp="1"/>
          </p:cNvSpPr>
          <p:nvPr>
            <p:ph type="sldNum" sz="quarter" idx="4294967295"/>
          </p:nvPr>
        </p:nvSpPr>
        <p:spPr>
          <a:xfrm>
            <a:off x="6553200" y="6356350"/>
            <a:ext cx="2133600" cy="365125"/>
          </a:xfrm>
          <a:noFill/>
        </p:spPr>
        <p:txBody>
          <a:bodyPr/>
          <a:lstStyle/>
          <a:p>
            <a:fld id="{68646E87-3370-414D-A70C-932A1E730D9B}" type="slidenum">
              <a:rPr lang="en-US" smtClean="0"/>
              <a:pPr/>
              <a:t>12</a:t>
            </a:fld>
            <a:endParaRPr lang="en-US" dirty="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971800" y="1981200"/>
            <a:ext cx="5638800" cy="3200400"/>
          </a:xfrm>
        </p:spPr>
        <p:txBody>
          <a:bodyPr/>
          <a:lstStyle/>
          <a:p>
            <a:pPr>
              <a:buSzPct val="85000"/>
              <a:buFont typeface="Wingdings" pitchFamily="2" charset="2"/>
              <a:buChar char="Ø"/>
            </a:pPr>
            <a:r>
              <a:rPr lang="en-US" dirty="0" smtClean="0">
                <a:solidFill>
                  <a:schemeClr val="tx1"/>
                </a:solidFill>
              </a:rPr>
              <a:t>Disability Insurance </a:t>
            </a:r>
            <a:r>
              <a:rPr lang="en-US" dirty="0">
                <a:solidFill>
                  <a:schemeClr val="tx1"/>
                </a:solidFill>
              </a:rPr>
              <a:t>(DI) pays monthly benefits to </a:t>
            </a:r>
            <a:r>
              <a:rPr lang="en-US" dirty="0" smtClean="0">
                <a:solidFill>
                  <a:schemeClr val="tx1"/>
                </a:solidFill>
              </a:rPr>
              <a:t>8.6 </a:t>
            </a:r>
            <a:r>
              <a:rPr lang="en-US" dirty="0">
                <a:solidFill>
                  <a:schemeClr val="tx1"/>
                </a:solidFill>
              </a:rPr>
              <a:t>million workers who are no longer able to work due to illness or </a:t>
            </a:r>
            <a:r>
              <a:rPr lang="en-US" dirty="0" smtClean="0">
                <a:solidFill>
                  <a:schemeClr val="tx1"/>
                </a:solidFill>
              </a:rPr>
              <a:t>impairment.</a:t>
            </a:r>
            <a:endParaRPr lang="en-US" dirty="0">
              <a:solidFill>
                <a:schemeClr val="tx1"/>
              </a:solidFill>
            </a:endParaRPr>
          </a:p>
          <a:p>
            <a:pPr>
              <a:buSzPct val="85000"/>
              <a:buFont typeface="Wingdings" pitchFamily="2" charset="2"/>
              <a:buChar char="Ø"/>
            </a:pPr>
            <a:endParaRPr lang="en-US" dirty="0">
              <a:solidFill>
                <a:schemeClr val="tx1"/>
              </a:solidFill>
            </a:endParaRPr>
          </a:p>
          <a:p>
            <a:pPr>
              <a:buSzPct val="85000"/>
              <a:buFont typeface="Wingdings" pitchFamily="2" charset="2"/>
              <a:buChar char="Ø"/>
            </a:pPr>
            <a:r>
              <a:rPr lang="en-US" dirty="0" smtClean="0">
                <a:solidFill>
                  <a:schemeClr val="tx1"/>
                </a:solidFill>
              </a:rPr>
              <a:t>It is part </a:t>
            </a:r>
            <a:r>
              <a:rPr lang="en-US" dirty="0">
                <a:solidFill>
                  <a:schemeClr val="tx1"/>
                </a:solidFill>
              </a:rPr>
              <a:t>of the Social Security </a:t>
            </a:r>
            <a:r>
              <a:rPr lang="en-US" dirty="0" smtClean="0">
                <a:solidFill>
                  <a:schemeClr val="tx1"/>
                </a:solidFill>
              </a:rPr>
              <a:t>program.</a:t>
            </a:r>
            <a:endParaRPr lang="en-US" dirty="0">
              <a:solidFill>
                <a:schemeClr val="tx1"/>
              </a:solidFill>
            </a:endParaRPr>
          </a:p>
          <a:p>
            <a:pPr>
              <a:buSzPct val="85000"/>
              <a:buFont typeface="Wingdings" pitchFamily="2" charset="2"/>
              <a:buChar char="Ø"/>
            </a:pPr>
            <a:endParaRPr lang="en-US" dirty="0"/>
          </a:p>
        </p:txBody>
      </p:sp>
      <p:sp>
        <p:nvSpPr>
          <p:cNvPr id="5" name="Title 4"/>
          <p:cNvSpPr>
            <a:spLocks noGrp="1"/>
          </p:cNvSpPr>
          <p:nvPr>
            <p:ph type="title"/>
          </p:nvPr>
        </p:nvSpPr>
        <p:spPr>
          <a:xfrm>
            <a:off x="457200" y="76200"/>
            <a:ext cx="8229600" cy="1111664"/>
          </a:xfrm>
        </p:spPr>
        <p:txBody>
          <a:bodyPr>
            <a:noAutofit/>
          </a:bodyPr>
          <a:lstStyle/>
          <a:p>
            <a:r>
              <a:rPr lang="en-US" sz="3400" dirty="0" smtClean="0"/>
              <a:t>What is Social Security </a:t>
            </a:r>
            <a:br>
              <a:rPr lang="en-US" sz="3400" dirty="0" smtClean="0"/>
            </a:br>
            <a:r>
              <a:rPr lang="en-US" sz="3400" dirty="0" smtClean="0"/>
              <a:t>Disability Insurance? </a:t>
            </a:r>
            <a:endParaRPr lang="en-US" sz="3400" dirty="0"/>
          </a:p>
        </p:txBody>
      </p:sp>
      <p:pic>
        <p:nvPicPr>
          <p:cNvPr id="1026" name="Picture 2"/>
          <p:cNvPicPr>
            <a:picLocks noChangeAspect="1" noChangeArrowheads="1"/>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381000" y="1761931"/>
            <a:ext cx="2209800" cy="288626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28600" y="4611230"/>
            <a:ext cx="9067800" cy="1877437"/>
          </a:xfrm>
          <a:prstGeom prst="rect">
            <a:avLst/>
          </a:prstGeom>
          <a:noFill/>
        </p:spPr>
        <p:txBody>
          <a:bodyPr wrap="square" rtlCol="0">
            <a:spAutoFit/>
          </a:bodyPr>
          <a:lstStyle/>
          <a:p>
            <a:pPr>
              <a:buSzPct val="85000"/>
              <a:buFont typeface="Wingdings" pitchFamily="2" charset="2"/>
              <a:buChar char="Ø"/>
            </a:pPr>
            <a:endParaRPr lang="en-US" sz="2000" dirty="0">
              <a:latin typeface="+mn-lt"/>
            </a:endParaRPr>
          </a:p>
          <a:p>
            <a:pPr>
              <a:buClr>
                <a:srgbClr val="005B4D"/>
              </a:buClr>
              <a:buSzPct val="85000"/>
              <a:buFont typeface="Wingdings" pitchFamily="2" charset="2"/>
              <a:buChar char="Ø"/>
            </a:pPr>
            <a:r>
              <a:rPr lang="en-US" dirty="0">
                <a:latin typeface="+mn-lt"/>
              </a:rPr>
              <a:t>  Benefits </a:t>
            </a:r>
            <a:r>
              <a:rPr lang="en-US" dirty="0" smtClean="0">
                <a:latin typeface="+mn-lt"/>
              </a:rPr>
              <a:t>are based </a:t>
            </a:r>
            <a:r>
              <a:rPr lang="en-US" dirty="0">
                <a:latin typeface="+mn-lt"/>
              </a:rPr>
              <a:t>on the disabled worker's past </a:t>
            </a:r>
            <a:r>
              <a:rPr lang="en-US" dirty="0" smtClean="0">
                <a:latin typeface="+mn-lt"/>
              </a:rPr>
              <a:t>earnings.</a:t>
            </a:r>
            <a:br>
              <a:rPr lang="en-US" dirty="0" smtClean="0">
                <a:latin typeface="+mn-lt"/>
              </a:rPr>
            </a:br>
            <a:endParaRPr lang="en-US" dirty="0">
              <a:latin typeface="+mn-lt"/>
            </a:endParaRPr>
          </a:p>
          <a:p>
            <a:pPr>
              <a:buClr>
                <a:srgbClr val="005B4D"/>
              </a:buClr>
              <a:buSzPct val="85000"/>
              <a:buFont typeface="Wingdings" pitchFamily="2" charset="2"/>
              <a:buChar char="Ø"/>
            </a:pPr>
            <a:r>
              <a:rPr lang="en-US" dirty="0">
                <a:latin typeface="+mn-lt"/>
              </a:rPr>
              <a:t> To be eligible, a disabled worker must </a:t>
            </a:r>
            <a:r>
              <a:rPr lang="en-US" dirty="0" smtClean="0">
                <a:latin typeface="+mn-lt"/>
              </a:rPr>
              <a:t>have</a:t>
            </a:r>
            <a:br>
              <a:rPr lang="en-US" dirty="0" smtClean="0">
                <a:latin typeface="+mn-lt"/>
              </a:rPr>
            </a:br>
            <a:r>
              <a:rPr lang="en-US" dirty="0" smtClean="0">
                <a:latin typeface="+mn-lt"/>
              </a:rPr>
              <a:t>    worked </a:t>
            </a:r>
            <a:r>
              <a:rPr lang="en-US" dirty="0">
                <a:latin typeface="+mn-lt"/>
              </a:rPr>
              <a:t>in jobs covered by Social </a:t>
            </a:r>
            <a:r>
              <a:rPr lang="en-US" dirty="0" smtClean="0">
                <a:latin typeface="+mn-lt"/>
              </a:rPr>
              <a:t>Security.</a:t>
            </a:r>
            <a:endParaRPr lang="en-US" dirty="0">
              <a:latin typeface="+mn-lt"/>
            </a:endParaRPr>
          </a:p>
        </p:txBody>
      </p:sp>
      <p:sp>
        <p:nvSpPr>
          <p:cNvPr id="8" name="Slide Number Placeholder 1"/>
          <p:cNvSpPr txBox="1">
            <a:spLocks/>
          </p:cNvSpPr>
          <p:nvPr/>
        </p:nvSpPr>
        <p:spPr>
          <a:xfrm>
            <a:off x="6553200" y="6356350"/>
            <a:ext cx="2133600" cy="365125"/>
          </a:xfrm>
          <a:prstGeom prst="rect">
            <a:avLst/>
          </a:prstGeom>
          <a:noFill/>
        </p:spPr>
        <p:txBody>
          <a:bodyPr vert="horz" lIns="91440" tIns="45720" rIns="91440" bIns="4572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fld id="{68646E87-3370-414D-A70C-932A1E730D9B}" type="slidenum">
              <a:rPr kumimoji="0" lang="en-US" sz="1200" b="0" i="0" u="none" strike="noStrike" kern="1200" cap="none" spc="0" normalizeH="0" baseline="0" noProof="0" smtClean="0">
                <a:ln>
                  <a:noFill/>
                </a:ln>
                <a:solidFill>
                  <a:schemeClr val="tx2"/>
                </a:solidFill>
                <a:effectLst/>
                <a:uLnTx/>
                <a:uFillTx/>
                <a:latin typeface="+mn-lt"/>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dirty="0" smtClean="0">
              <a:ln>
                <a:noFill/>
              </a:ln>
              <a:solidFill>
                <a:schemeClr val="tx2"/>
              </a:solidFill>
              <a:effectLst/>
              <a:uLnTx/>
              <a:uFillTx/>
              <a:latin typeface="+mn-lt"/>
              <a:ea typeface="+mn-ea"/>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400" dirty="0" smtClean="0"/>
              <a:t>What are the Most Common </a:t>
            </a:r>
            <a:br>
              <a:rPr lang="en-US" sz="3400" dirty="0" smtClean="0"/>
            </a:br>
            <a:r>
              <a:rPr lang="en-US" sz="3400" dirty="0" smtClean="0"/>
              <a:t>Disabilities for DI Recipients?</a:t>
            </a:r>
            <a:endParaRPr lang="en-US" sz="3400" dirty="0"/>
          </a:p>
        </p:txBody>
      </p:sp>
      <p:sp>
        <p:nvSpPr>
          <p:cNvPr id="5" name="Text Box 4"/>
          <p:cNvSpPr txBox="1">
            <a:spLocks noChangeArrowheads="1"/>
          </p:cNvSpPr>
          <p:nvPr/>
        </p:nvSpPr>
        <p:spPr bwMode="auto">
          <a:xfrm>
            <a:off x="304800" y="6400800"/>
            <a:ext cx="951607" cy="276999"/>
          </a:xfrm>
          <a:prstGeom prst="rect">
            <a:avLst/>
          </a:prstGeom>
          <a:noFill/>
          <a:ln w="9525">
            <a:noFill/>
            <a:miter lim="800000"/>
            <a:headEnd/>
            <a:tailEnd/>
          </a:ln>
        </p:spPr>
        <p:txBody>
          <a:bodyPr wrap="none">
            <a:spAutoFit/>
          </a:bodyPr>
          <a:lstStyle/>
          <a:p>
            <a:r>
              <a:rPr lang="en-US" sz="1200" dirty="0" smtClean="0"/>
              <a:t>SSA, 2011a.</a:t>
            </a:r>
          </a:p>
        </p:txBody>
      </p:sp>
      <p:graphicFrame>
        <p:nvGraphicFramePr>
          <p:cNvPr id="6" name="Chart 5"/>
          <p:cNvGraphicFramePr/>
          <p:nvPr>
            <p:extLst>
              <p:ext uri="{D42A27DB-BD31-4B8C-83A1-F6EECF244321}">
                <p14:modId xmlns="" xmlns:p14="http://schemas.microsoft.com/office/powerpoint/2010/main" val="177233122"/>
              </p:ext>
            </p:extLst>
          </p:nvPr>
        </p:nvGraphicFramePr>
        <p:xfrm>
          <a:off x="990600" y="1391557"/>
          <a:ext cx="6858000" cy="5061296"/>
        </p:xfrm>
        <a:graphic>
          <a:graphicData uri="http://schemas.openxmlformats.org/drawingml/2006/chart">
            <c:chart xmlns:c="http://schemas.openxmlformats.org/drawingml/2006/chart" xmlns:r="http://schemas.openxmlformats.org/officeDocument/2006/relationships" r:id="rId3"/>
          </a:graphicData>
        </a:graphic>
      </p:graphicFrame>
      <p:sp>
        <p:nvSpPr>
          <p:cNvPr id="7" name="Slide Number Placeholder 1"/>
          <p:cNvSpPr txBox="1">
            <a:spLocks/>
          </p:cNvSpPr>
          <p:nvPr/>
        </p:nvSpPr>
        <p:spPr>
          <a:xfrm>
            <a:off x="6553200" y="6356350"/>
            <a:ext cx="2133600" cy="365125"/>
          </a:xfrm>
          <a:prstGeom prst="rect">
            <a:avLst/>
          </a:prstGeom>
          <a:noFill/>
        </p:spPr>
        <p:txBody>
          <a:bodyPr vert="horz" lIns="91440" tIns="45720" rIns="91440" bIns="4572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fld id="{68646E87-3370-414D-A70C-932A1E730D9B}" type="slidenum">
              <a:rPr kumimoji="0" lang="en-US" sz="1200" b="0" i="0" u="none" strike="noStrike" kern="1200" cap="none" spc="0" normalizeH="0" baseline="0" noProof="0" smtClean="0">
                <a:ln>
                  <a:noFill/>
                </a:ln>
                <a:solidFill>
                  <a:schemeClr val="tx2"/>
                </a:solidFill>
                <a:effectLst/>
                <a:uLnTx/>
                <a:uFillTx/>
                <a:latin typeface="+mn-lt"/>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dirty="0" smtClean="0">
              <a:ln>
                <a:noFill/>
              </a:ln>
              <a:solidFill>
                <a:schemeClr val="tx2"/>
              </a:solidFill>
              <a:effectLst/>
              <a:uLnTx/>
              <a:uFillTx/>
              <a:latin typeface="+mn-lt"/>
              <a:ea typeface="+mn-ea"/>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46237"/>
            <a:ext cx="8686800" cy="4525963"/>
          </a:xfrm>
        </p:spPr>
        <p:txBody>
          <a:bodyPr>
            <a:normAutofit/>
          </a:bodyPr>
          <a:lstStyle/>
          <a:p>
            <a:pPr>
              <a:buSzPct val="85000"/>
              <a:buFont typeface="Wingdings" pitchFamily="2" charset="2"/>
              <a:buChar char="Ø"/>
            </a:pPr>
            <a:r>
              <a:rPr lang="en-US" sz="2600" dirty="0">
                <a:solidFill>
                  <a:schemeClr val="tx1"/>
                </a:solidFill>
              </a:rPr>
              <a:t>About 34% of disabled workers have incomes below 125 percent of the poverty </a:t>
            </a:r>
            <a:r>
              <a:rPr lang="en-US" sz="2600" dirty="0" smtClean="0">
                <a:solidFill>
                  <a:schemeClr val="tx1"/>
                </a:solidFill>
              </a:rPr>
              <a:t>threshold.</a:t>
            </a:r>
            <a:endParaRPr lang="en-US" sz="2600" dirty="0">
              <a:solidFill>
                <a:schemeClr val="tx1"/>
              </a:solidFill>
            </a:endParaRPr>
          </a:p>
          <a:p>
            <a:pPr>
              <a:buSzPct val="85000"/>
              <a:buFont typeface="Wingdings" pitchFamily="2" charset="2"/>
              <a:buChar char="Ø"/>
            </a:pPr>
            <a:endParaRPr lang="en-US" sz="2600" dirty="0">
              <a:solidFill>
                <a:schemeClr val="tx1"/>
              </a:solidFill>
            </a:endParaRPr>
          </a:p>
          <a:p>
            <a:pPr>
              <a:buSzPct val="85000"/>
              <a:buFont typeface="Wingdings" pitchFamily="2" charset="2"/>
              <a:buChar char="Ø"/>
            </a:pPr>
            <a:r>
              <a:rPr lang="en-US" sz="2600" dirty="0">
                <a:solidFill>
                  <a:schemeClr val="tx1"/>
                </a:solidFill>
              </a:rPr>
              <a:t>DI beneficiaries are more likely </a:t>
            </a:r>
            <a:r>
              <a:rPr lang="en-US" sz="2600" dirty="0" smtClean="0">
                <a:solidFill>
                  <a:schemeClr val="tx1"/>
                </a:solidFill>
              </a:rPr>
              <a:t>than </a:t>
            </a:r>
            <a:r>
              <a:rPr lang="en-US" sz="2600" dirty="0">
                <a:solidFill>
                  <a:schemeClr val="tx1"/>
                </a:solidFill>
              </a:rPr>
              <a:t>other adults to be:</a:t>
            </a:r>
          </a:p>
          <a:p>
            <a:pPr lvl="1">
              <a:buClr>
                <a:srgbClr val="005B4D"/>
              </a:buClr>
              <a:buFont typeface="Wingdings" pitchFamily="2" charset="2"/>
              <a:buChar char="§"/>
            </a:pPr>
            <a:r>
              <a:rPr lang="en-US" sz="2600" dirty="0" smtClean="0">
                <a:solidFill>
                  <a:schemeClr val="tx1"/>
                </a:solidFill>
              </a:rPr>
              <a:t>Older (the average age of disabled worker beneficiaries is 53, and nearly 7 in 10 are over 50).</a:t>
            </a:r>
          </a:p>
          <a:p>
            <a:pPr lvl="1">
              <a:buClr>
                <a:srgbClr val="005B4D"/>
              </a:buClr>
              <a:buFont typeface="Wingdings" pitchFamily="2" charset="2"/>
              <a:buChar char="§"/>
            </a:pPr>
            <a:r>
              <a:rPr lang="en-US" sz="2600" dirty="0" smtClean="0">
                <a:solidFill>
                  <a:schemeClr val="tx1"/>
                </a:solidFill>
              </a:rPr>
              <a:t>Black </a:t>
            </a:r>
            <a:r>
              <a:rPr lang="en-US" sz="2600" dirty="0">
                <a:solidFill>
                  <a:schemeClr val="tx1"/>
                </a:solidFill>
              </a:rPr>
              <a:t>or </a:t>
            </a:r>
            <a:r>
              <a:rPr lang="en-US" sz="2600" dirty="0" smtClean="0">
                <a:solidFill>
                  <a:schemeClr val="tx1"/>
                </a:solidFill>
              </a:rPr>
              <a:t>Hispanic.</a:t>
            </a:r>
          </a:p>
          <a:p>
            <a:pPr lvl="1">
              <a:buClr>
                <a:srgbClr val="005B4D"/>
              </a:buClr>
              <a:buFont typeface="Wingdings" pitchFamily="2" charset="2"/>
              <a:buChar char="§"/>
            </a:pPr>
            <a:r>
              <a:rPr lang="en-US" sz="2600" dirty="0" smtClean="0">
                <a:solidFill>
                  <a:schemeClr val="tx1"/>
                </a:solidFill>
              </a:rPr>
              <a:t>Lower educational attainment (67% have a high school diploma or less, and 1 in 3 did not finish high school).</a:t>
            </a:r>
            <a:endParaRPr lang="en-US" sz="2600" dirty="0"/>
          </a:p>
        </p:txBody>
      </p:sp>
      <p:sp>
        <p:nvSpPr>
          <p:cNvPr id="18434" name="Slide Number Placeholder 1"/>
          <p:cNvSpPr>
            <a:spLocks noGrp="1"/>
          </p:cNvSpPr>
          <p:nvPr>
            <p:ph type="sldNum" sz="quarter" idx="4294967295"/>
          </p:nvPr>
        </p:nvSpPr>
        <p:spPr>
          <a:xfrm>
            <a:off x="6553200" y="6356350"/>
            <a:ext cx="2133600" cy="365125"/>
          </a:xfrm>
          <a:noFill/>
        </p:spPr>
        <p:txBody>
          <a:bodyPr/>
          <a:lstStyle/>
          <a:p>
            <a:fld id="{68646E87-3370-414D-A70C-932A1E730D9B}" type="slidenum">
              <a:rPr lang="en-US" smtClean="0"/>
              <a:pPr/>
              <a:t>15</a:t>
            </a:fld>
            <a:endParaRPr lang="en-US" dirty="0" smtClean="0"/>
          </a:p>
        </p:txBody>
      </p:sp>
      <p:sp>
        <p:nvSpPr>
          <p:cNvPr id="2" name="Title 1"/>
          <p:cNvSpPr>
            <a:spLocks noGrp="1"/>
          </p:cNvSpPr>
          <p:nvPr>
            <p:ph type="title"/>
          </p:nvPr>
        </p:nvSpPr>
        <p:spPr>
          <a:xfrm>
            <a:off x="457200" y="457200"/>
            <a:ext cx="8229600" cy="1111664"/>
          </a:xfrm>
        </p:spPr>
        <p:txBody>
          <a:bodyPr>
            <a:normAutofit fontScale="90000"/>
          </a:bodyPr>
          <a:lstStyle/>
          <a:p>
            <a:r>
              <a:rPr lang="en-US" sz="3400" dirty="0"/>
              <a:t>Attributes of </a:t>
            </a:r>
            <a:r>
              <a:rPr lang="en-US" sz="3400" dirty="0" smtClean="0"/>
              <a:t>Disabled-</a:t>
            </a:r>
            <a:br>
              <a:rPr lang="en-US" sz="3400" dirty="0" smtClean="0"/>
            </a:br>
            <a:r>
              <a:rPr lang="en-US" sz="3400" dirty="0" smtClean="0"/>
              <a:t>Worker </a:t>
            </a:r>
            <a:r>
              <a:rPr lang="en-US" sz="3400" dirty="0"/>
              <a:t>Beneficiaries</a:t>
            </a:r>
            <a:r>
              <a:rPr lang="en-US" dirty="0"/>
              <a:t/>
            </a:r>
            <a:br>
              <a:rPr lang="en-US" dirty="0"/>
            </a:br>
            <a:r>
              <a:rPr lang="en-US" sz="1100" dirty="0"/>
              <a:t/>
            </a:r>
            <a:br>
              <a:rPr lang="en-US" sz="1100" dirty="0"/>
            </a:br>
            <a:endParaRPr lang="en-US" dirty="0"/>
          </a:p>
        </p:txBody>
      </p:sp>
      <p:sp>
        <p:nvSpPr>
          <p:cNvPr id="4" name="Rectangle 3"/>
          <p:cNvSpPr/>
          <p:nvPr/>
        </p:nvSpPr>
        <p:spPr>
          <a:xfrm>
            <a:off x="304800" y="6400800"/>
            <a:ext cx="4572000" cy="276999"/>
          </a:xfrm>
          <a:prstGeom prst="rect">
            <a:avLst/>
          </a:prstGeom>
        </p:spPr>
        <p:txBody>
          <a:bodyPr>
            <a:spAutoFit/>
          </a:bodyPr>
          <a:lstStyle/>
          <a:p>
            <a:r>
              <a:rPr lang="en-US" sz="1200" dirty="0" smtClean="0"/>
              <a:t>National Academy of Social Insurance, 2011; Ekman, 2012.</a:t>
            </a:r>
            <a:endParaRPr lang="en-US" sz="12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a:xfrm>
            <a:off x="685800" y="152400"/>
            <a:ext cx="7772400" cy="1143000"/>
          </a:xfrm>
        </p:spPr>
        <p:txBody>
          <a:bodyPr>
            <a:normAutofit/>
          </a:bodyPr>
          <a:lstStyle/>
          <a:p>
            <a:pPr eaLnBrk="1" hangingPunct="1"/>
            <a:r>
              <a:rPr lang="en-US" sz="3800" dirty="0" smtClean="0"/>
              <a:t>Who Pays for Social Security?</a:t>
            </a:r>
          </a:p>
        </p:txBody>
      </p:sp>
      <p:sp>
        <p:nvSpPr>
          <p:cNvPr id="19460" name="Rectangle 3"/>
          <p:cNvSpPr>
            <a:spLocks noGrp="1" noChangeArrowheads="1"/>
          </p:cNvSpPr>
          <p:nvPr>
            <p:ph idx="1"/>
          </p:nvPr>
        </p:nvSpPr>
        <p:spPr>
          <a:xfrm>
            <a:off x="4267200" y="2590800"/>
            <a:ext cx="4724400" cy="3048000"/>
          </a:xfrm>
        </p:spPr>
        <p:txBody>
          <a:bodyPr/>
          <a:lstStyle/>
          <a:p>
            <a:pPr marL="800100" indent="-457200" eaLnBrk="1" hangingPunct="1">
              <a:buSzPct val="85000"/>
              <a:buFont typeface="Wingdings" pitchFamily="2" charset="2"/>
              <a:buChar char="Ø"/>
            </a:pPr>
            <a:r>
              <a:rPr lang="en-US" sz="2800" dirty="0" smtClean="0">
                <a:solidFill>
                  <a:schemeClr val="tx1"/>
                </a:solidFill>
              </a:rPr>
              <a:t>Workers and their employers pay with Social Security contributions under the Federal Insurance Contributions Act (FICA).</a:t>
            </a:r>
          </a:p>
        </p:txBody>
      </p:sp>
      <p:sp>
        <p:nvSpPr>
          <p:cNvPr id="19458" name="Slide Number Placeholder 3"/>
          <p:cNvSpPr>
            <a:spLocks noGrp="1"/>
          </p:cNvSpPr>
          <p:nvPr>
            <p:ph type="sldNum" sz="quarter" idx="4294967295"/>
          </p:nvPr>
        </p:nvSpPr>
        <p:spPr>
          <a:xfrm>
            <a:off x="6553200" y="6356350"/>
            <a:ext cx="2133600" cy="365125"/>
          </a:xfrm>
          <a:noFill/>
        </p:spPr>
        <p:txBody>
          <a:bodyPr/>
          <a:lstStyle/>
          <a:p>
            <a:fld id="{73DE3C4D-E145-4A07-9F18-312B19B5D2C6}" type="slidenum">
              <a:rPr lang="en-US" smtClean="0"/>
              <a:pPr/>
              <a:t>16</a:t>
            </a:fld>
            <a:endParaRPr lang="en-US" dirty="0" smtClean="0"/>
          </a:p>
        </p:txBody>
      </p:sp>
      <p:pic>
        <p:nvPicPr>
          <p:cNvPr id="3075" name="Picture 3"/>
          <p:cNvPicPr>
            <a:picLocks noChangeAspect="1" noChangeArrowheads="1"/>
          </p:cNvPicPr>
          <p:nvPr/>
        </p:nvPicPr>
        <p:blipFill>
          <a:blip r:embed="rId3" cstate="print">
            <a:extLst>
              <a:ext uri="{28A0092B-C50C-407E-A947-70E740481C1C}">
                <a14:useLocalDpi xmlns="" xmlns:a14="http://schemas.microsoft.com/office/drawing/2010/main"/>
              </a:ext>
            </a:extLst>
          </a:blip>
          <a:srcRect/>
          <a:stretch>
            <a:fillRect/>
          </a:stretch>
        </p:blipFill>
        <p:spPr bwMode="auto">
          <a:xfrm>
            <a:off x="457200" y="2057400"/>
            <a:ext cx="3581400" cy="3581400"/>
          </a:xfrm>
          <a:prstGeom prst="rect">
            <a:avLst/>
          </a:prstGeom>
          <a:noFill/>
          <a:ln w="9525">
            <a:solidFill>
              <a:schemeClr val="tx1">
                <a:lumMod val="95000"/>
                <a:lumOff val="5000"/>
              </a:schemeClr>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1026"/>
          <p:cNvSpPr>
            <a:spLocks noGrp="1" noChangeArrowheads="1"/>
          </p:cNvSpPr>
          <p:nvPr>
            <p:ph type="title"/>
          </p:nvPr>
        </p:nvSpPr>
        <p:spPr>
          <a:xfrm>
            <a:off x="533400" y="152400"/>
            <a:ext cx="8077200" cy="1143000"/>
          </a:xfrm>
        </p:spPr>
        <p:txBody>
          <a:bodyPr/>
          <a:lstStyle/>
          <a:p>
            <a:pPr eaLnBrk="1" hangingPunct="1"/>
            <a:r>
              <a:rPr lang="en-US" sz="4000" dirty="0" smtClean="0"/>
              <a:t>How Much Do Workers Pay?</a:t>
            </a:r>
          </a:p>
        </p:txBody>
      </p:sp>
      <p:sp>
        <p:nvSpPr>
          <p:cNvPr id="20484" name="Rectangle 1027"/>
          <p:cNvSpPr>
            <a:spLocks noGrp="1" noChangeArrowheads="1"/>
          </p:cNvSpPr>
          <p:nvPr>
            <p:ph idx="1"/>
          </p:nvPr>
        </p:nvSpPr>
        <p:spPr>
          <a:xfrm>
            <a:off x="457200" y="1981200"/>
            <a:ext cx="7772400" cy="4495800"/>
          </a:xfrm>
        </p:spPr>
        <p:txBody>
          <a:bodyPr>
            <a:normAutofit lnSpcReduction="10000"/>
          </a:bodyPr>
          <a:lstStyle/>
          <a:p>
            <a:pPr eaLnBrk="1" hangingPunct="1">
              <a:lnSpc>
                <a:spcPct val="90000"/>
              </a:lnSpc>
              <a:spcAft>
                <a:spcPts val="0"/>
              </a:spcAft>
              <a:buSzPct val="85000"/>
              <a:buFont typeface="Wingdings" pitchFamily="2" charset="2"/>
              <a:buChar char="Ø"/>
            </a:pPr>
            <a:r>
              <a:rPr lang="en-US" sz="2800" dirty="0" smtClean="0">
                <a:solidFill>
                  <a:schemeClr val="tx1"/>
                </a:solidFill>
              </a:rPr>
              <a:t>Workers pay:</a:t>
            </a:r>
          </a:p>
          <a:p>
            <a:pPr lvl="1" eaLnBrk="1" hangingPunct="1">
              <a:lnSpc>
                <a:spcPct val="90000"/>
              </a:lnSpc>
              <a:spcBef>
                <a:spcPts val="0"/>
              </a:spcBef>
              <a:buClr>
                <a:srgbClr val="005B4D"/>
              </a:buClr>
              <a:buFont typeface="Wingdings" pitchFamily="2" charset="2"/>
              <a:buChar char="§"/>
            </a:pPr>
            <a:r>
              <a:rPr lang="en-US" sz="2400" dirty="0" smtClean="0">
                <a:solidFill>
                  <a:schemeClr val="tx1"/>
                </a:solidFill>
              </a:rPr>
              <a:t>6.2% of their earnings for Social Security (or 4.2% for 2011-2012 under the temporary payroll tax holiday), and</a:t>
            </a:r>
          </a:p>
          <a:p>
            <a:pPr lvl="1" eaLnBrk="1" hangingPunct="1">
              <a:lnSpc>
                <a:spcPct val="90000"/>
              </a:lnSpc>
              <a:spcBef>
                <a:spcPts val="0"/>
              </a:spcBef>
              <a:spcAft>
                <a:spcPts val="800"/>
              </a:spcAft>
              <a:buClr>
                <a:srgbClr val="005B4D"/>
              </a:buClr>
              <a:buFont typeface="Wingdings" pitchFamily="2" charset="2"/>
              <a:buChar char="§"/>
            </a:pPr>
            <a:r>
              <a:rPr lang="en-US" sz="2400" dirty="0" smtClean="0">
                <a:solidFill>
                  <a:schemeClr val="tx1"/>
                </a:solidFill>
              </a:rPr>
              <a:t>1.45% of their earnings for Hospital Insurance (HI) under Medicare (Part A).</a:t>
            </a:r>
          </a:p>
          <a:p>
            <a:pPr eaLnBrk="1" hangingPunct="1">
              <a:lnSpc>
                <a:spcPct val="90000"/>
              </a:lnSpc>
              <a:buSzPct val="85000"/>
              <a:buFont typeface="Wingdings" pitchFamily="2" charset="2"/>
              <a:buChar char="Ø"/>
            </a:pPr>
            <a:r>
              <a:rPr lang="en-US" sz="2800" dirty="0" smtClean="0">
                <a:solidFill>
                  <a:schemeClr val="tx1"/>
                </a:solidFill>
              </a:rPr>
              <a:t>Employers pay an equal amount (6.2% and 1.45%).</a:t>
            </a:r>
          </a:p>
          <a:p>
            <a:pPr eaLnBrk="1" hangingPunct="1">
              <a:lnSpc>
                <a:spcPct val="90000"/>
              </a:lnSpc>
              <a:buSzPct val="85000"/>
              <a:buFont typeface="Wingdings" pitchFamily="2" charset="2"/>
              <a:buChar char="Ø"/>
            </a:pPr>
            <a:r>
              <a:rPr lang="en-US" sz="2800" dirty="0" smtClean="0">
                <a:solidFill>
                  <a:schemeClr val="tx1"/>
                </a:solidFill>
              </a:rPr>
              <a:t>The total is </a:t>
            </a:r>
            <a:r>
              <a:rPr lang="en-US" sz="2800" b="1" dirty="0" smtClean="0">
                <a:solidFill>
                  <a:srgbClr val="005B4D"/>
                </a:solidFill>
              </a:rPr>
              <a:t>12.4% for Social Security</a:t>
            </a:r>
            <a:r>
              <a:rPr lang="en-US" sz="2800" dirty="0" smtClean="0"/>
              <a:t> </a:t>
            </a:r>
            <a:r>
              <a:rPr lang="en-US" sz="2800" dirty="0" smtClean="0">
                <a:solidFill>
                  <a:schemeClr val="tx1"/>
                </a:solidFill>
              </a:rPr>
              <a:t>and</a:t>
            </a:r>
            <a:r>
              <a:rPr lang="en-US" sz="2800" dirty="0" smtClean="0"/>
              <a:t>  </a:t>
            </a:r>
            <a:br>
              <a:rPr lang="en-US" sz="2800" dirty="0" smtClean="0"/>
            </a:br>
            <a:r>
              <a:rPr lang="en-US" sz="2800" b="1" dirty="0" smtClean="0">
                <a:solidFill>
                  <a:srgbClr val="005B4D"/>
                </a:solidFill>
              </a:rPr>
              <a:t>2.9% for HI.</a:t>
            </a:r>
          </a:p>
          <a:p>
            <a:pPr eaLnBrk="1" hangingPunct="1">
              <a:lnSpc>
                <a:spcPct val="90000"/>
              </a:lnSpc>
              <a:buSzPct val="85000"/>
              <a:buFont typeface="Wingdings" pitchFamily="2" charset="2"/>
              <a:buChar char="Ø"/>
            </a:pPr>
            <a:r>
              <a:rPr lang="en-US" sz="2800" dirty="0" smtClean="0">
                <a:solidFill>
                  <a:schemeClr val="tx1"/>
                </a:solidFill>
              </a:rPr>
              <a:t>The Social Security contribution base is </a:t>
            </a:r>
            <a:r>
              <a:rPr lang="en-US" sz="2800" b="1" dirty="0" smtClean="0">
                <a:solidFill>
                  <a:srgbClr val="005B4D"/>
                </a:solidFill>
              </a:rPr>
              <a:t>$110,100 </a:t>
            </a:r>
            <a:r>
              <a:rPr lang="en-US" sz="2800" dirty="0" smtClean="0">
                <a:solidFill>
                  <a:schemeClr val="tx1"/>
                </a:solidFill>
              </a:rPr>
              <a:t>in 2012.</a:t>
            </a:r>
          </a:p>
          <a:p>
            <a:pPr eaLnBrk="1" hangingPunct="1">
              <a:lnSpc>
                <a:spcPct val="90000"/>
              </a:lnSpc>
              <a:buFontTx/>
              <a:buNone/>
            </a:pPr>
            <a:endParaRPr lang="en-US" dirty="0" smtClean="0"/>
          </a:p>
          <a:p>
            <a:pPr lvl="1" eaLnBrk="1" hangingPunct="1">
              <a:lnSpc>
                <a:spcPct val="90000"/>
              </a:lnSpc>
            </a:pPr>
            <a:endParaRPr lang="en-US" dirty="0" smtClean="0"/>
          </a:p>
        </p:txBody>
      </p:sp>
      <p:sp>
        <p:nvSpPr>
          <p:cNvPr id="20482" name="Slide Number Placeholder 3"/>
          <p:cNvSpPr>
            <a:spLocks noGrp="1"/>
          </p:cNvSpPr>
          <p:nvPr>
            <p:ph type="sldNum" sz="quarter" idx="4294967295"/>
          </p:nvPr>
        </p:nvSpPr>
        <p:spPr>
          <a:xfrm>
            <a:off x="6553200" y="6356350"/>
            <a:ext cx="2133600" cy="365125"/>
          </a:xfrm>
          <a:noFill/>
        </p:spPr>
        <p:txBody>
          <a:bodyPr/>
          <a:lstStyle/>
          <a:p>
            <a:fld id="{B385DB39-E954-4F41-B025-05A5D4279937}" type="slidenum">
              <a:rPr lang="en-US" smtClean="0"/>
              <a:pPr/>
              <a:t>17</a:t>
            </a:fld>
            <a:endParaRPr lang="en-US" dirty="0" smtClean="0"/>
          </a:p>
        </p:txBody>
      </p:sp>
      <p:sp>
        <p:nvSpPr>
          <p:cNvPr id="5" name="Rectangle 4"/>
          <p:cNvSpPr/>
          <p:nvPr/>
        </p:nvSpPr>
        <p:spPr>
          <a:xfrm>
            <a:off x="304800" y="6400800"/>
            <a:ext cx="4572000" cy="276999"/>
          </a:xfrm>
          <a:prstGeom prst="rect">
            <a:avLst/>
          </a:prstGeom>
        </p:spPr>
        <p:txBody>
          <a:bodyPr>
            <a:spAutoFit/>
          </a:bodyPr>
          <a:lstStyle/>
          <a:p>
            <a:r>
              <a:rPr lang="en-US" sz="1200" dirty="0" smtClean="0"/>
              <a:t>Reno, Walker, and Bethell, 2012;  Walker, Bethell, and Reno, 2012.</a:t>
            </a:r>
            <a:endParaRPr lang="en-US" sz="12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a:xfrm>
            <a:off x="457200" y="152400"/>
            <a:ext cx="8229600" cy="1111664"/>
          </a:xfrm>
        </p:spPr>
        <p:txBody>
          <a:bodyPr/>
          <a:lstStyle/>
          <a:p>
            <a:pPr eaLnBrk="1" hangingPunct="1"/>
            <a:r>
              <a:rPr lang="en-US" sz="4000" dirty="0" smtClean="0"/>
              <a:t>Where Does the Money Go?</a:t>
            </a:r>
          </a:p>
        </p:txBody>
      </p:sp>
      <p:sp>
        <p:nvSpPr>
          <p:cNvPr id="17412" name="Rectangle 3"/>
          <p:cNvSpPr>
            <a:spLocks noGrp="1" noChangeArrowheads="1"/>
          </p:cNvSpPr>
          <p:nvPr>
            <p:ph idx="1"/>
          </p:nvPr>
        </p:nvSpPr>
        <p:spPr>
          <a:xfrm>
            <a:off x="4038600" y="2177143"/>
            <a:ext cx="4724400" cy="4114800"/>
          </a:xfrm>
        </p:spPr>
        <p:txBody>
          <a:bodyPr/>
          <a:lstStyle/>
          <a:p>
            <a:pPr marL="800100" indent="-457200" eaLnBrk="1" hangingPunct="1">
              <a:buSzPct val="85000"/>
              <a:buFont typeface="Wingdings" pitchFamily="2" charset="2"/>
              <a:buChar char="Ø"/>
              <a:defRPr/>
            </a:pPr>
            <a:r>
              <a:rPr lang="en-US" sz="2800" dirty="0" smtClean="0">
                <a:solidFill>
                  <a:schemeClr val="tx1"/>
                </a:solidFill>
              </a:rPr>
              <a:t>It is credited to the Social Security trust funds. Projections of income and outgo of the trust funds are made by the Office of the Chief Actuary of the Social Security Administration.</a:t>
            </a:r>
          </a:p>
          <a:p>
            <a:pPr eaLnBrk="1" hangingPunct="1">
              <a:buFontTx/>
              <a:buNone/>
              <a:defRPr/>
            </a:pPr>
            <a:endParaRPr lang="en-US" dirty="0" smtClean="0"/>
          </a:p>
        </p:txBody>
      </p:sp>
      <p:sp>
        <p:nvSpPr>
          <p:cNvPr id="21506" name="Slide Number Placeholder 3"/>
          <p:cNvSpPr>
            <a:spLocks noGrp="1"/>
          </p:cNvSpPr>
          <p:nvPr>
            <p:ph type="sldNum" sz="quarter" idx="4294967295"/>
          </p:nvPr>
        </p:nvSpPr>
        <p:spPr>
          <a:xfrm>
            <a:off x="6553200" y="6356350"/>
            <a:ext cx="2133600" cy="365125"/>
          </a:xfrm>
          <a:noFill/>
        </p:spPr>
        <p:txBody>
          <a:bodyPr/>
          <a:lstStyle/>
          <a:p>
            <a:fld id="{C00D0CD7-B394-4F5E-A87D-2A52D44F87A6}" type="slidenum">
              <a:rPr lang="en-US" smtClean="0"/>
              <a:pPr/>
              <a:t>18</a:t>
            </a:fld>
            <a:endParaRPr lang="en-US" dirty="0" smtClean="0"/>
          </a:p>
        </p:txBody>
      </p:sp>
      <p:sp>
        <p:nvSpPr>
          <p:cNvPr id="5" name="Rectangle 4"/>
          <p:cNvSpPr/>
          <p:nvPr/>
        </p:nvSpPr>
        <p:spPr>
          <a:xfrm>
            <a:off x="304800" y="6400800"/>
            <a:ext cx="4572000" cy="276999"/>
          </a:xfrm>
          <a:prstGeom prst="rect">
            <a:avLst/>
          </a:prstGeom>
        </p:spPr>
        <p:txBody>
          <a:bodyPr>
            <a:spAutoFit/>
          </a:bodyPr>
          <a:lstStyle/>
          <a:p>
            <a:pPr eaLnBrk="1" hangingPunct="1">
              <a:buFontTx/>
              <a:buNone/>
              <a:defRPr/>
            </a:pPr>
            <a:r>
              <a:rPr lang="en-US" sz="1200" dirty="0" smtClean="0"/>
              <a:t>Board of Trustees, 2012.</a:t>
            </a:r>
          </a:p>
        </p:txBody>
      </p:sp>
      <p:pic>
        <p:nvPicPr>
          <p:cNvPr id="2" name="Picture 1"/>
          <p:cNvPicPr>
            <a:picLocks noChangeAspect="1"/>
          </p:cNvPicPr>
          <p:nvPr/>
        </p:nvPicPr>
        <p:blipFill>
          <a:blip r:embed="rId3" cstate="email">
            <a:extLst>
              <a:ext uri="{28A0092B-C50C-407E-A947-70E740481C1C}">
                <a14:useLocalDpi xmlns="" xmlns:a14="http://schemas.microsoft.com/office/drawing/2010/main"/>
              </a:ext>
            </a:extLst>
          </a:blip>
          <a:stretch>
            <a:fillRect/>
          </a:stretch>
        </p:blipFill>
        <p:spPr>
          <a:xfrm>
            <a:off x="609600" y="2133600"/>
            <a:ext cx="3067050" cy="306705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228599" y="3870960"/>
            <a:ext cx="8686800" cy="1463040"/>
          </a:xfrm>
        </p:spPr>
        <p:txBody>
          <a:bodyPr/>
          <a:lstStyle/>
          <a:p>
            <a:pPr eaLnBrk="1" hangingPunct="1"/>
            <a:r>
              <a:rPr lang="en-US" sz="4800" b="1" dirty="0" smtClean="0">
                <a:effectLst>
                  <a:outerShdw blurRad="38100" dist="38100" dir="2700000" algn="tl">
                    <a:srgbClr val="000000">
                      <a:alpha val="43137"/>
                    </a:srgbClr>
                  </a:outerShdw>
                </a:effectLst>
              </a:rPr>
              <a:t>The Financial </a:t>
            </a:r>
            <a:br>
              <a:rPr lang="en-US" sz="4800" b="1" dirty="0" smtClean="0">
                <a:effectLst>
                  <a:outerShdw blurRad="38100" dist="38100" dir="2700000" algn="tl">
                    <a:srgbClr val="000000">
                      <a:alpha val="43137"/>
                    </a:srgbClr>
                  </a:outerShdw>
                </a:effectLst>
              </a:rPr>
            </a:br>
            <a:r>
              <a:rPr lang="en-US" sz="4800" b="1" dirty="0" smtClean="0">
                <a:effectLst>
                  <a:outerShdw blurRad="38100" dist="38100" dir="2700000" algn="tl">
                    <a:srgbClr val="000000">
                      <a:alpha val="43137"/>
                    </a:srgbClr>
                  </a:outerShdw>
                </a:effectLst>
              </a:rPr>
              <a:t>Outlook</a:t>
            </a:r>
          </a:p>
        </p:txBody>
      </p:sp>
      <p:sp>
        <p:nvSpPr>
          <p:cNvPr id="5" name="TextBox 4"/>
          <p:cNvSpPr txBox="1"/>
          <p:nvPr/>
        </p:nvSpPr>
        <p:spPr>
          <a:xfrm>
            <a:off x="685800" y="4343400"/>
            <a:ext cx="1219200" cy="584775"/>
          </a:xfrm>
          <a:prstGeom prst="rect">
            <a:avLst/>
          </a:prstGeom>
          <a:noFill/>
        </p:spPr>
        <p:txBody>
          <a:bodyPr wrap="square" rtlCol="0">
            <a:spAutoFit/>
          </a:bodyPr>
          <a:lstStyle/>
          <a:p>
            <a:pPr algn="r"/>
            <a:r>
              <a:rPr lang="en-US" sz="3200" spc="150" dirty="0" smtClean="0">
                <a:solidFill>
                  <a:srgbClr val="FFFFFF"/>
                </a:solidFill>
                <a:sym typeface="Wingdings"/>
              </a:rPr>
              <a:t></a:t>
            </a:r>
            <a:endParaRPr lang="en-US" sz="3200" spc="150" dirty="0">
              <a:solidFill>
                <a:srgbClr val="FFFFFF"/>
              </a:solidFill>
            </a:endParaRPr>
          </a:p>
        </p:txBody>
      </p:sp>
      <p:sp>
        <p:nvSpPr>
          <p:cNvPr id="6" name="TextBox 5"/>
          <p:cNvSpPr txBox="1"/>
          <p:nvPr/>
        </p:nvSpPr>
        <p:spPr>
          <a:xfrm>
            <a:off x="7239000" y="4343400"/>
            <a:ext cx="1219200" cy="584775"/>
          </a:xfrm>
          <a:prstGeom prst="rect">
            <a:avLst/>
          </a:prstGeom>
          <a:noFill/>
        </p:spPr>
        <p:txBody>
          <a:bodyPr wrap="square" rtlCol="0">
            <a:spAutoFit/>
          </a:bodyPr>
          <a:lstStyle/>
          <a:p>
            <a:r>
              <a:rPr lang="en-US" sz="3200" spc="150" dirty="0" smtClean="0">
                <a:solidFill>
                  <a:srgbClr val="FFFFFF"/>
                </a:solidFill>
                <a:sym typeface="Wingdings"/>
              </a:rPr>
              <a:t></a:t>
            </a:r>
            <a:endParaRPr lang="en-US" sz="3200" spc="150" dirty="0">
              <a:solidFill>
                <a:srgbClr val="FFFFFF"/>
              </a:solidFill>
            </a:endParaRPr>
          </a:p>
        </p:txBody>
      </p:sp>
    </p:spTree>
    <p:extLst>
      <p:ext uri="{BB962C8B-B14F-4D97-AF65-F5344CB8AC3E}">
        <p14:creationId xmlns="" xmlns:p14="http://schemas.microsoft.com/office/powerpoint/2010/main" val="4063365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228599" y="3870960"/>
            <a:ext cx="8686800" cy="1463040"/>
          </a:xfrm>
        </p:spPr>
        <p:txBody>
          <a:bodyPr/>
          <a:lstStyle/>
          <a:p>
            <a:pPr eaLnBrk="1" hangingPunct="1"/>
            <a:r>
              <a:rPr lang="en-US" sz="4800" b="1" dirty="0" smtClean="0">
                <a:effectLst>
                  <a:outerShdw blurRad="38100" dist="38100" dir="2700000" algn="tl">
                    <a:srgbClr val="000000">
                      <a:alpha val="43137"/>
                    </a:srgbClr>
                  </a:outerShdw>
                </a:effectLst>
              </a:rPr>
              <a:t>What is </a:t>
            </a:r>
            <a:br>
              <a:rPr lang="en-US" sz="4800" b="1" dirty="0" smtClean="0">
                <a:effectLst>
                  <a:outerShdw blurRad="38100" dist="38100" dir="2700000" algn="tl">
                    <a:srgbClr val="000000">
                      <a:alpha val="43137"/>
                    </a:srgbClr>
                  </a:outerShdw>
                </a:effectLst>
              </a:rPr>
            </a:br>
            <a:r>
              <a:rPr lang="en-US" sz="4800" b="1" dirty="0" smtClean="0">
                <a:effectLst>
                  <a:outerShdw blurRad="38100" dist="38100" dir="2700000" algn="tl">
                    <a:srgbClr val="000000">
                      <a:alpha val="43137"/>
                    </a:srgbClr>
                  </a:outerShdw>
                </a:effectLst>
              </a:rPr>
              <a:t>Social Security?</a:t>
            </a:r>
          </a:p>
        </p:txBody>
      </p:sp>
      <p:sp>
        <p:nvSpPr>
          <p:cNvPr id="5" name="TextBox 4"/>
          <p:cNvSpPr txBox="1"/>
          <p:nvPr/>
        </p:nvSpPr>
        <p:spPr>
          <a:xfrm>
            <a:off x="685800" y="4343400"/>
            <a:ext cx="1219200" cy="584775"/>
          </a:xfrm>
          <a:prstGeom prst="rect">
            <a:avLst/>
          </a:prstGeom>
          <a:noFill/>
        </p:spPr>
        <p:txBody>
          <a:bodyPr wrap="square" rtlCol="0">
            <a:spAutoFit/>
          </a:bodyPr>
          <a:lstStyle/>
          <a:p>
            <a:pPr algn="r"/>
            <a:r>
              <a:rPr lang="en-US" sz="3200" spc="150" dirty="0" smtClean="0">
                <a:solidFill>
                  <a:srgbClr val="FFFFFF"/>
                </a:solidFill>
                <a:sym typeface="Wingdings"/>
              </a:rPr>
              <a:t></a:t>
            </a:r>
            <a:endParaRPr lang="en-US" sz="3200" spc="150" dirty="0">
              <a:solidFill>
                <a:srgbClr val="FFFFFF"/>
              </a:solidFill>
            </a:endParaRPr>
          </a:p>
        </p:txBody>
      </p:sp>
      <p:sp>
        <p:nvSpPr>
          <p:cNvPr id="6" name="TextBox 5"/>
          <p:cNvSpPr txBox="1"/>
          <p:nvPr/>
        </p:nvSpPr>
        <p:spPr>
          <a:xfrm>
            <a:off x="7239000" y="4343400"/>
            <a:ext cx="1219200" cy="584775"/>
          </a:xfrm>
          <a:prstGeom prst="rect">
            <a:avLst/>
          </a:prstGeom>
          <a:noFill/>
        </p:spPr>
        <p:txBody>
          <a:bodyPr wrap="square" rtlCol="0">
            <a:spAutoFit/>
          </a:bodyPr>
          <a:lstStyle/>
          <a:p>
            <a:pPr algn="l"/>
            <a:r>
              <a:rPr lang="en-US" sz="3200" spc="150" dirty="0" smtClean="0">
                <a:solidFill>
                  <a:srgbClr val="FFFFFF"/>
                </a:solidFill>
                <a:sym typeface="Wingdings"/>
              </a:rPr>
              <a:t></a:t>
            </a:r>
            <a:endParaRPr lang="en-US" sz="3200" spc="150" dirty="0">
              <a:solidFill>
                <a:srgbClr val="FFFFFF"/>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a:xfrm>
            <a:off x="365125" y="152400"/>
            <a:ext cx="8229600" cy="1111664"/>
          </a:xfrm>
        </p:spPr>
        <p:txBody>
          <a:bodyPr>
            <a:normAutofit/>
          </a:bodyPr>
          <a:lstStyle/>
          <a:p>
            <a:pPr eaLnBrk="1" hangingPunct="1"/>
            <a:r>
              <a:rPr lang="en-US" sz="3800" dirty="0" smtClean="0"/>
              <a:t>2011 Finances</a:t>
            </a:r>
          </a:p>
        </p:txBody>
      </p:sp>
      <p:sp>
        <p:nvSpPr>
          <p:cNvPr id="23556" name="Rectangle 3"/>
          <p:cNvSpPr>
            <a:spLocks noGrp="1" noChangeArrowheads="1"/>
          </p:cNvSpPr>
          <p:nvPr>
            <p:ph idx="1"/>
          </p:nvPr>
        </p:nvSpPr>
        <p:spPr>
          <a:xfrm>
            <a:off x="185057" y="1981200"/>
            <a:ext cx="8991600" cy="4114800"/>
          </a:xfrm>
        </p:spPr>
        <p:txBody>
          <a:bodyPr/>
          <a:lstStyle/>
          <a:p>
            <a:pPr eaLnBrk="1" hangingPunct="1">
              <a:buFontTx/>
              <a:buNone/>
            </a:pPr>
            <a:r>
              <a:rPr lang="en-US" sz="2800" dirty="0" smtClean="0">
                <a:solidFill>
                  <a:schemeClr val="tx1"/>
                </a:solidFill>
              </a:rPr>
              <a:t>Trust fund income =	$805.1 billion </a:t>
            </a:r>
            <a:r>
              <a:rPr lang="en-US" dirty="0" smtClean="0">
                <a:solidFill>
                  <a:srgbClr val="005B4D"/>
                </a:solidFill>
              </a:rPr>
              <a:t>(mostly contributions)</a:t>
            </a:r>
            <a:endParaRPr lang="en-US" sz="2800" dirty="0" smtClean="0">
              <a:solidFill>
                <a:srgbClr val="005B4D"/>
              </a:solidFill>
            </a:endParaRPr>
          </a:p>
          <a:p>
            <a:pPr eaLnBrk="1" hangingPunct="1">
              <a:spcAft>
                <a:spcPts val="0"/>
              </a:spcAft>
              <a:buFontTx/>
              <a:buNone/>
            </a:pPr>
            <a:r>
              <a:rPr lang="en-US" sz="2800" dirty="0" smtClean="0">
                <a:solidFill>
                  <a:schemeClr val="tx1"/>
                </a:solidFill>
              </a:rPr>
              <a:t>   Trust fund outgo =	$736.1 billion </a:t>
            </a:r>
            <a:r>
              <a:rPr lang="en-US" dirty="0" smtClean="0">
                <a:solidFill>
                  <a:srgbClr val="005B4D"/>
                </a:solidFill>
              </a:rPr>
              <a:t>(mostly benefits)</a:t>
            </a:r>
            <a:r>
              <a:rPr lang="en-US" sz="2800" dirty="0" smtClean="0">
                <a:solidFill>
                  <a:schemeClr val="accent1"/>
                </a:solidFill>
              </a:rPr>
              <a:t/>
            </a:r>
            <a:br>
              <a:rPr lang="en-US" sz="2800" dirty="0" smtClean="0">
                <a:solidFill>
                  <a:schemeClr val="accent1"/>
                </a:solidFill>
              </a:rPr>
            </a:br>
            <a:r>
              <a:rPr lang="en-US" dirty="0" smtClean="0">
                <a:solidFill>
                  <a:schemeClr val="accent1"/>
                </a:solidFill>
              </a:rPr>
              <a:t> </a:t>
            </a:r>
            <a:endParaRPr lang="en-US" sz="2800" dirty="0" smtClean="0">
              <a:solidFill>
                <a:schemeClr val="accent1"/>
              </a:solidFill>
            </a:endParaRPr>
          </a:p>
          <a:p>
            <a:pPr eaLnBrk="1" hangingPunct="1">
              <a:buFontTx/>
              <a:buNone/>
            </a:pPr>
            <a:r>
              <a:rPr lang="en-US" sz="2800" dirty="0" smtClean="0">
                <a:solidFill>
                  <a:schemeClr val="tx1"/>
                </a:solidFill>
              </a:rPr>
              <a:t>		       Surplus =</a:t>
            </a:r>
            <a:r>
              <a:rPr lang="en-US" sz="2800" dirty="0" smtClean="0"/>
              <a:t>	</a:t>
            </a:r>
            <a:r>
              <a:rPr lang="en-US" sz="2800" b="1" dirty="0" smtClean="0">
                <a:solidFill>
                  <a:schemeClr val="tx1"/>
                </a:solidFill>
              </a:rPr>
              <a:t>$69.0 billion</a:t>
            </a:r>
          </a:p>
          <a:p>
            <a:pPr eaLnBrk="1" hangingPunct="1">
              <a:buFontTx/>
              <a:buNone/>
            </a:pPr>
            <a:endParaRPr lang="en-US" sz="2800" dirty="0" smtClean="0"/>
          </a:p>
          <a:p>
            <a:pPr eaLnBrk="1" hangingPunct="1">
              <a:buSzPct val="85000"/>
              <a:buFont typeface="Wingdings" pitchFamily="2" charset="2"/>
              <a:buChar char="Ø"/>
            </a:pPr>
            <a:r>
              <a:rPr lang="en-US" sz="2800" dirty="0" smtClean="0">
                <a:solidFill>
                  <a:schemeClr val="tx1"/>
                </a:solidFill>
              </a:rPr>
              <a:t>By law, surpluses are invested in U.S. government securities and earn interest that goes to the trust funds.</a:t>
            </a:r>
          </a:p>
        </p:txBody>
      </p:sp>
      <p:sp>
        <p:nvSpPr>
          <p:cNvPr id="23554" name="Slide Number Placeholder 3"/>
          <p:cNvSpPr>
            <a:spLocks noGrp="1"/>
          </p:cNvSpPr>
          <p:nvPr>
            <p:ph type="sldNum" sz="quarter" idx="4294967295"/>
          </p:nvPr>
        </p:nvSpPr>
        <p:spPr>
          <a:xfrm>
            <a:off x="6553200" y="6356350"/>
            <a:ext cx="2133600" cy="365125"/>
          </a:xfrm>
          <a:noFill/>
        </p:spPr>
        <p:txBody>
          <a:bodyPr/>
          <a:lstStyle/>
          <a:p>
            <a:fld id="{C354A174-FB69-420D-B750-551E055FA7D6}" type="slidenum">
              <a:rPr lang="en-US" smtClean="0"/>
              <a:pPr/>
              <a:t>20</a:t>
            </a:fld>
            <a:endParaRPr lang="en-US" dirty="0" smtClean="0"/>
          </a:p>
        </p:txBody>
      </p:sp>
      <p:sp>
        <p:nvSpPr>
          <p:cNvPr id="23557" name="Line 4"/>
          <p:cNvSpPr>
            <a:spLocks noChangeShapeType="1"/>
          </p:cNvSpPr>
          <p:nvPr/>
        </p:nvSpPr>
        <p:spPr bwMode="auto">
          <a:xfrm>
            <a:off x="3962400" y="3124200"/>
            <a:ext cx="3962400" cy="0"/>
          </a:xfrm>
          <a:prstGeom prst="line">
            <a:avLst/>
          </a:prstGeom>
          <a:noFill/>
          <a:ln w="38100">
            <a:solidFill>
              <a:schemeClr val="tx1"/>
            </a:solidFill>
            <a:round/>
            <a:headEnd/>
            <a:tailEnd/>
          </a:ln>
        </p:spPr>
        <p:txBody>
          <a:bodyPr/>
          <a:lstStyle/>
          <a:p>
            <a:endParaRPr lang="en-US" dirty="0"/>
          </a:p>
        </p:txBody>
      </p:sp>
      <p:sp>
        <p:nvSpPr>
          <p:cNvPr id="23558" name="Text Box 6"/>
          <p:cNvSpPr txBox="1">
            <a:spLocks noChangeArrowheads="1"/>
          </p:cNvSpPr>
          <p:nvPr/>
        </p:nvSpPr>
        <p:spPr bwMode="auto">
          <a:xfrm>
            <a:off x="304800" y="6400800"/>
            <a:ext cx="2508700" cy="276999"/>
          </a:xfrm>
          <a:prstGeom prst="rect">
            <a:avLst/>
          </a:prstGeom>
          <a:noFill/>
          <a:ln w="9525">
            <a:noFill/>
            <a:miter lim="800000"/>
            <a:headEnd/>
            <a:tailEnd/>
          </a:ln>
        </p:spPr>
        <p:txBody>
          <a:bodyPr wrap="none">
            <a:spAutoFit/>
          </a:bodyPr>
          <a:lstStyle/>
          <a:p>
            <a:r>
              <a:rPr lang="en-US" sz="1200" dirty="0" smtClean="0"/>
              <a:t>SSA, 2012d; Board of Trustees, 2012.</a:t>
            </a:r>
            <a:endParaRPr lang="en-US" sz="12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title"/>
          </p:nvPr>
        </p:nvSpPr>
        <p:spPr>
          <a:xfrm>
            <a:off x="365125" y="7257"/>
            <a:ext cx="8534400" cy="1143000"/>
          </a:xfrm>
        </p:spPr>
        <p:txBody>
          <a:bodyPr/>
          <a:lstStyle/>
          <a:p>
            <a:pPr eaLnBrk="1" hangingPunct="1"/>
            <a:r>
              <a:rPr lang="en-US" sz="3400" dirty="0" smtClean="0"/>
              <a:t>Where is Social Security Income From?</a:t>
            </a:r>
            <a:br>
              <a:rPr lang="en-US" sz="3400" dirty="0" smtClean="0"/>
            </a:br>
            <a:r>
              <a:rPr lang="en-US" sz="2600" dirty="0" smtClean="0"/>
              <a:t>Shares of Income to the Trust Funds, 2011</a:t>
            </a:r>
          </a:p>
        </p:txBody>
      </p:sp>
      <p:sp>
        <p:nvSpPr>
          <p:cNvPr id="2051" name="Slide Number Placeholder 3"/>
          <p:cNvSpPr>
            <a:spLocks noGrp="1"/>
          </p:cNvSpPr>
          <p:nvPr>
            <p:ph type="sldNum" sz="quarter" idx="4294967295"/>
          </p:nvPr>
        </p:nvSpPr>
        <p:spPr>
          <a:xfrm>
            <a:off x="6553200" y="6356350"/>
            <a:ext cx="2133600" cy="365125"/>
          </a:xfrm>
          <a:noFill/>
        </p:spPr>
        <p:txBody>
          <a:bodyPr/>
          <a:lstStyle/>
          <a:p>
            <a:fld id="{146EB8CD-D451-45D2-8BCC-78DE97597672}" type="slidenum">
              <a:rPr lang="en-US" smtClean="0"/>
              <a:pPr/>
              <a:t>21</a:t>
            </a:fld>
            <a:endParaRPr lang="en-US" dirty="0" smtClean="0"/>
          </a:p>
        </p:txBody>
      </p:sp>
      <p:sp>
        <p:nvSpPr>
          <p:cNvPr id="7" name="Text Box 6"/>
          <p:cNvSpPr txBox="1">
            <a:spLocks noChangeArrowheads="1"/>
          </p:cNvSpPr>
          <p:nvPr/>
        </p:nvSpPr>
        <p:spPr bwMode="auto">
          <a:xfrm>
            <a:off x="304800" y="6400800"/>
            <a:ext cx="965329" cy="276999"/>
          </a:xfrm>
          <a:prstGeom prst="rect">
            <a:avLst/>
          </a:prstGeom>
          <a:noFill/>
          <a:ln w="9525">
            <a:noFill/>
            <a:miter lim="800000"/>
            <a:headEnd/>
            <a:tailEnd/>
          </a:ln>
        </p:spPr>
        <p:txBody>
          <a:bodyPr wrap="none">
            <a:spAutoFit/>
          </a:bodyPr>
          <a:lstStyle/>
          <a:p>
            <a:r>
              <a:rPr lang="en-US" sz="1200" dirty="0" smtClean="0"/>
              <a:t>SSA, 2012d.</a:t>
            </a:r>
            <a:endParaRPr lang="en-US" sz="1200" dirty="0"/>
          </a:p>
        </p:txBody>
      </p:sp>
      <p:graphicFrame>
        <p:nvGraphicFramePr>
          <p:cNvPr id="9" name="Chart 8"/>
          <p:cNvGraphicFramePr/>
          <p:nvPr/>
        </p:nvGraphicFramePr>
        <p:xfrm>
          <a:off x="1371600" y="1524000"/>
          <a:ext cx="6629400" cy="498157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7772400" cy="1143000"/>
          </a:xfrm>
        </p:spPr>
        <p:txBody>
          <a:bodyPr>
            <a:normAutofit/>
          </a:bodyPr>
          <a:lstStyle/>
          <a:p>
            <a:r>
              <a:rPr lang="en-US" sz="3400" dirty="0" smtClean="0"/>
              <a:t>What are Social Security </a:t>
            </a:r>
            <a:br>
              <a:rPr lang="en-US" sz="3400" dirty="0" smtClean="0"/>
            </a:br>
            <a:r>
              <a:rPr lang="en-US" sz="3400" dirty="0" smtClean="0"/>
              <a:t>Reserves, or Assets?</a:t>
            </a:r>
            <a:endParaRPr lang="en-US" sz="3400" dirty="0"/>
          </a:p>
        </p:txBody>
      </p:sp>
      <p:sp>
        <p:nvSpPr>
          <p:cNvPr id="3" name="Content Placeholder 2"/>
          <p:cNvSpPr>
            <a:spLocks noGrp="1"/>
          </p:cNvSpPr>
          <p:nvPr>
            <p:ph idx="1"/>
          </p:nvPr>
        </p:nvSpPr>
        <p:spPr>
          <a:xfrm>
            <a:off x="304800" y="1905000"/>
            <a:ext cx="8382000" cy="4648200"/>
          </a:xfrm>
        </p:spPr>
        <p:txBody>
          <a:bodyPr>
            <a:normAutofit/>
          </a:bodyPr>
          <a:lstStyle/>
          <a:p>
            <a:pPr>
              <a:buSzPct val="85000"/>
              <a:buFont typeface="Wingdings" pitchFamily="2" charset="2"/>
              <a:buChar char="Ø"/>
            </a:pPr>
            <a:r>
              <a:rPr lang="en-US" sz="2800" dirty="0" smtClean="0">
                <a:solidFill>
                  <a:schemeClr val="tx1"/>
                </a:solidFill>
              </a:rPr>
              <a:t>Social Security income that is not used immediately to pay benefits and costs is invested in special-issue Treasury securities (or bonds).</a:t>
            </a:r>
          </a:p>
          <a:p>
            <a:pPr>
              <a:buSzPct val="85000"/>
              <a:buFont typeface="Wingdings" pitchFamily="2" charset="2"/>
              <a:buChar char="Ø"/>
            </a:pPr>
            <a:r>
              <a:rPr lang="en-US" sz="2800" dirty="0" smtClean="0">
                <a:solidFill>
                  <a:schemeClr val="tx1"/>
                </a:solidFill>
              </a:rPr>
              <a:t>The bonds earn interest that is credited to the trust funds.</a:t>
            </a:r>
          </a:p>
          <a:p>
            <a:pPr>
              <a:buSzPct val="85000"/>
              <a:buFont typeface="Wingdings" pitchFamily="2" charset="2"/>
              <a:buChar char="Ø"/>
            </a:pPr>
            <a:r>
              <a:rPr lang="en-US" sz="2800" dirty="0" smtClean="0">
                <a:solidFill>
                  <a:schemeClr val="tx1"/>
                </a:solidFill>
              </a:rPr>
              <a:t>The accumulated surpluses held in Treasury securities are called Social Security reserves, or trust fund assets.</a:t>
            </a:r>
          </a:p>
          <a:p>
            <a:pPr>
              <a:buSzPct val="85000"/>
              <a:buFont typeface="Wingdings" pitchFamily="2" charset="2"/>
              <a:buChar char="Ø"/>
            </a:pPr>
            <a:r>
              <a:rPr lang="en-US" sz="2800" dirty="0" smtClean="0">
                <a:solidFill>
                  <a:schemeClr val="tx1"/>
                </a:solidFill>
              </a:rPr>
              <a:t>The Treasury securities are secure investments </a:t>
            </a:r>
            <a:br>
              <a:rPr lang="en-US" sz="2800" dirty="0" smtClean="0">
                <a:solidFill>
                  <a:schemeClr val="tx1"/>
                </a:solidFill>
              </a:rPr>
            </a:br>
            <a:r>
              <a:rPr lang="en-US" sz="2800" dirty="0" smtClean="0">
                <a:solidFill>
                  <a:schemeClr val="tx1"/>
                </a:solidFill>
              </a:rPr>
              <a:t>that are backed by the full faith of the </a:t>
            </a:r>
            <a:br>
              <a:rPr lang="en-US" sz="2800" dirty="0" smtClean="0">
                <a:solidFill>
                  <a:schemeClr val="tx1"/>
                </a:solidFill>
              </a:rPr>
            </a:br>
            <a:r>
              <a:rPr lang="en-US" sz="2800" dirty="0" smtClean="0">
                <a:solidFill>
                  <a:schemeClr val="tx1"/>
                </a:solidFill>
              </a:rPr>
              <a:t>U.S. government.</a:t>
            </a:r>
            <a:endParaRPr lang="en-US" sz="2800" dirty="0">
              <a:solidFill>
                <a:schemeClr val="tx1"/>
              </a:solidFill>
            </a:endParaRPr>
          </a:p>
        </p:txBody>
      </p:sp>
      <p:sp>
        <p:nvSpPr>
          <p:cNvPr id="4" name="Slide Number Placeholder 3"/>
          <p:cNvSpPr>
            <a:spLocks noGrp="1"/>
          </p:cNvSpPr>
          <p:nvPr>
            <p:ph type="sldNum" sz="quarter" idx="4294967295"/>
          </p:nvPr>
        </p:nvSpPr>
        <p:spPr>
          <a:xfrm>
            <a:off x="6553200" y="6356350"/>
            <a:ext cx="2133600" cy="365125"/>
          </a:xfrm>
        </p:spPr>
        <p:txBody>
          <a:bodyPr/>
          <a:lstStyle/>
          <a:p>
            <a:pPr>
              <a:defRPr/>
            </a:pPr>
            <a:fld id="{6715186D-4041-48FE-8004-EE61E2D2D0C0}" type="slidenum">
              <a:rPr lang="en-US" smtClean="0"/>
              <a:pPr>
                <a:defRPr/>
              </a:pPr>
              <a:t>22</a:t>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152400"/>
            <a:ext cx="7620000" cy="1143000"/>
          </a:xfrm>
        </p:spPr>
        <p:txBody>
          <a:bodyPr>
            <a:normAutofit/>
          </a:bodyPr>
          <a:lstStyle/>
          <a:p>
            <a:r>
              <a:rPr lang="en-US" sz="3400" dirty="0" smtClean="0"/>
              <a:t>How Big are Social Security </a:t>
            </a:r>
            <a:br>
              <a:rPr lang="en-US" sz="3400" dirty="0" smtClean="0"/>
            </a:br>
            <a:r>
              <a:rPr lang="en-US" sz="3400" dirty="0" smtClean="0"/>
              <a:t>Trust Fund Assets?</a:t>
            </a:r>
            <a:endParaRPr lang="en-US" sz="3400" dirty="0"/>
          </a:p>
        </p:txBody>
      </p:sp>
      <p:sp>
        <p:nvSpPr>
          <p:cNvPr id="8" name="Text Box 6"/>
          <p:cNvSpPr txBox="1">
            <a:spLocks noChangeArrowheads="1"/>
          </p:cNvSpPr>
          <p:nvPr/>
        </p:nvSpPr>
        <p:spPr bwMode="auto">
          <a:xfrm>
            <a:off x="304800" y="6400801"/>
            <a:ext cx="3733800" cy="276999"/>
          </a:xfrm>
          <a:prstGeom prst="rect">
            <a:avLst/>
          </a:prstGeom>
          <a:noFill/>
          <a:ln w="9525">
            <a:noFill/>
            <a:miter lim="800000"/>
            <a:headEnd/>
            <a:tailEnd/>
          </a:ln>
        </p:spPr>
        <p:txBody>
          <a:bodyPr wrap="square">
            <a:spAutoFit/>
          </a:bodyPr>
          <a:lstStyle/>
          <a:p>
            <a:r>
              <a:rPr lang="en-US" sz="1200" dirty="0" smtClean="0"/>
              <a:t>Board of Trustees, 2012: Tables VI.A3 and VI.F8.</a:t>
            </a:r>
            <a:endParaRPr lang="en-US" sz="1200" i="1" dirty="0"/>
          </a:p>
        </p:txBody>
      </p:sp>
      <p:sp>
        <p:nvSpPr>
          <p:cNvPr id="7" name="Rectangle 6"/>
          <p:cNvSpPr/>
          <p:nvPr/>
        </p:nvSpPr>
        <p:spPr>
          <a:xfrm>
            <a:off x="7391400" y="5715000"/>
            <a:ext cx="17526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2"/>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a:lstStyle>
          <a:p>
            <a:pPr>
              <a:defRPr/>
            </a:pPr>
            <a:fld id="{6715186D-4041-48FE-8004-EE61E2D2D0C0}" type="slidenum">
              <a:rPr lang="en-US" smtClean="0"/>
              <a:pPr>
                <a:defRPr/>
              </a:pPr>
              <a:t>23</a:t>
            </a:fld>
            <a:endParaRPr lang="en-US" dirty="0"/>
          </a:p>
        </p:txBody>
      </p:sp>
      <p:graphicFrame>
        <p:nvGraphicFramePr>
          <p:cNvPr id="11" name="Chart 10"/>
          <p:cNvGraphicFramePr/>
          <p:nvPr/>
        </p:nvGraphicFramePr>
        <p:xfrm>
          <a:off x="914400" y="1676400"/>
          <a:ext cx="7315200" cy="4419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391400" y="5715000"/>
            <a:ext cx="17526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p:cNvSpPr>
            <a:spLocks noGrp="1"/>
          </p:cNvSpPr>
          <p:nvPr>
            <p:ph type="title"/>
          </p:nvPr>
        </p:nvSpPr>
        <p:spPr/>
        <p:txBody>
          <a:bodyPr>
            <a:noAutofit/>
          </a:bodyPr>
          <a:lstStyle/>
          <a:p>
            <a:r>
              <a:rPr lang="en-US" sz="3400" dirty="0" smtClean="0"/>
              <a:t>What is the So-Called “Cash Flow” Balance for Social Security?</a:t>
            </a:r>
            <a:endParaRPr lang="en-US" sz="3400" dirty="0"/>
          </a:p>
        </p:txBody>
      </p:sp>
      <p:sp>
        <p:nvSpPr>
          <p:cNvPr id="5" name="Text Box 6"/>
          <p:cNvSpPr txBox="1">
            <a:spLocks noChangeArrowheads="1"/>
          </p:cNvSpPr>
          <p:nvPr/>
        </p:nvSpPr>
        <p:spPr bwMode="auto">
          <a:xfrm>
            <a:off x="304800" y="6400800"/>
            <a:ext cx="2517356" cy="276999"/>
          </a:xfrm>
          <a:prstGeom prst="rect">
            <a:avLst/>
          </a:prstGeom>
          <a:noFill/>
          <a:ln w="9525">
            <a:noFill/>
            <a:miter lim="800000"/>
            <a:headEnd/>
            <a:tailEnd/>
          </a:ln>
        </p:spPr>
        <p:txBody>
          <a:bodyPr wrap="none">
            <a:spAutoFit/>
          </a:bodyPr>
          <a:lstStyle/>
          <a:p>
            <a:r>
              <a:rPr lang="en-US" sz="1200" dirty="0" smtClean="0"/>
              <a:t>Board of Trustees, 2012: Table VI.F8.</a:t>
            </a:r>
            <a:endParaRPr lang="en-US" sz="1200" i="1" dirty="0"/>
          </a:p>
        </p:txBody>
      </p:sp>
      <p:sp>
        <p:nvSpPr>
          <p:cNvPr id="6"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2"/>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a:lstStyle>
          <a:p>
            <a:pPr>
              <a:defRPr/>
            </a:pPr>
            <a:fld id="{6715186D-4041-48FE-8004-EE61E2D2D0C0}" type="slidenum">
              <a:rPr lang="en-US" smtClean="0"/>
              <a:pPr>
                <a:defRPr/>
              </a:pPr>
              <a:t>24</a:t>
            </a:fld>
            <a:endParaRPr lang="en-US" dirty="0"/>
          </a:p>
        </p:txBody>
      </p:sp>
      <p:graphicFrame>
        <p:nvGraphicFramePr>
          <p:cNvPr id="8" name="Chart 7"/>
          <p:cNvGraphicFramePr/>
          <p:nvPr/>
        </p:nvGraphicFramePr>
        <p:xfrm>
          <a:off x="685800" y="1371600"/>
          <a:ext cx="7924800" cy="4800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0" y="10886"/>
            <a:ext cx="9144000" cy="1295400"/>
          </a:xfrm>
        </p:spPr>
        <p:txBody>
          <a:bodyPr>
            <a:normAutofit/>
          </a:bodyPr>
          <a:lstStyle/>
          <a:p>
            <a:pPr eaLnBrk="1" hangingPunct="1"/>
            <a:r>
              <a:rPr lang="en-US" sz="3400" dirty="0" smtClean="0"/>
              <a:t>How Do Actuaries Estimate the Future?</a:t>
            </a:r>
          </a:p>
        </p:txBody>
      </p:sp>
      <p:sp>
        <p:nvSpPr>
          <p:cNvPr id="24580" name="Rectangle 3"/>
          <p:cNvSpPr>
            <a:spLocks noGrp="1" noChangeArrowheads="1"/>
          </p:cNvSpPr>
          <p:nvPr>
            <p:ph idx="1"/>
          </p:nvPr>
        </p:nvSpPr>
        <p:spPr>
          <a:xfrm>
            <a:off x="3429000" y="1600200"/>
            <a:ext cx="5257800" cy="4114800"/>
          </a:xfrm>
        </p:spPr>
        <p:txBody>
          <a:bodyPr>
            <a:noAutofit/>
          </a:bodyPr>
          <a:lstStyle/>
          <a:p>
            <a:pPr marL="514350" indent="-514350" eaLnBrk="1" hangingPunct="1">
              <a:buSzPct val="85000"/>
              <a:buFont typeface="+mj-lt"/>
              <a:buAutoNum type="arabicParenR"/>
            </a:pPr>
            <a:r>
              <a:rPr lang="en-US" dirty="0" smtClean="0">
                <a:solidFill>
                  <a:schemeClr val="tx1"/>
                </a:solidFill>
              </a:rPr>
              <a:t>Review the past: birth rates, death rates, immigration, employment, wages, inflation, productivity, interest rates.</a:t>
            </a:r>
          </a:p>
          <a:p>
            <a:pPr marL="514350" indent="-514350" eaLnBrk="1" hangingPunct="1">
              <a:buSzPct val="85000"/>
              <a:buFont typeface="+mj-lt"/>
              <a:buAutoNum type="arabicParenR"/>
            </a:pPr>
            <a:r>
              <a:rPr lang="en-US" dirty="0" smtClean="0">
                <a:solidFill>
                  <a:schemeClr val="tx1"/>
                </a:solidFill>
              </a:rPr>
              <a:t>Make assumptions for the next 75 years (longer than the rest of the government).</a:t>
            </a:r>
          </a:p>
          <a:p>
            <a:pPr marL="514350" indent="-514350" eaLnBrk="1" hangingPunct="1">
              <a:spcAft>
                <a:spcPts val="0"/>
              </a:spcAft>
              <a:buSzPct val="85000"/>
              <a:buFont typeface="+mj-lt"/>
              <a:buAutoNum type="arabicParenR"/>
            </a:pPr>
            <a:r>
              <a:rPr lang="en-US" dirty="0" smtClean="0">
                <a:solidFill>
                  <a:schemeClr val="tx1"/>
                </a:solidFill>
              </a:rPr>
              <a:t>Three scenarios:  </a:t>
            </a:r>
          </a:p>
          <a:p>
            <a:pPr lvl="1">
              <a:buClr>
                <a:srgbClr val="005B4D"/>
              </a:buClr>
              <a:buSzPct val="87000"/>
              <a:buFont typeface="Wingdings" pitchFamily="2" charset="2"/>
              <a:buChar char="§"/>
            </a:pPr>
            <a:r>
              <a:rPr lang="en-US" sz="2400" dirty="0">
                <a:solidFill>
                  <a:schemeClr val="tx1"/>
                </a:solidFill>
              </a:rPr>
              <a:t>	 </a:t>
            </a:r>
            <a:r>
              <a:rPr lang="en-US" sz="2400" dirty="0" smtClean="0">
                <a:solidFill>
                  <a:schemeClr val="tx1"/>
                </a:solidFill>
              </a:rPr>
              <a:t>Low cost; </a:t>
            </a:r>
            <a:endParaRPr lang="en-US" sz="2400" dirty="0">
              <a:solidFill>
                <a:schemeClr val="tx1"/>
              </a:solidFill>
            </a:endParaRPr>
          </a:p>
          <a:p>
            <a:pPr lvl="1">
              <a:buClr>
                <a:srgbClr val="005B4D"/>
              </a:buClr>
              <a:buSzPct val="87000"/>
              <a:buFont typeface="Wingdings" pitchFamily="2" charset="2"/>
              <a:buChar char="§"/>
            </a:pPr>
            <a:r>
              <a:rPr lang="en-US" sz="2400" dirty="0" smtClean="0">
                <a:solidFill>
                  <a:schemeClr val="tx1"/>
                </a:solidFill>
              </a:rPr>
              <a:t>   High cost;</a:t>
            </a:r>
          </a:p>
          <a:p>
            <a:pPr lvl="1">
              <a:buClr>
                <a:srgbClr val="005B4D"/>
              </a:buClr>
              <a:buSzPct val="87000"/>
              <a:buFont typeface="Wingdings" pitchFamily="2" charset="2"/>
              <a:buChar char="§"/>
            </a:pPr>
            <a:r>
              <a:rPr lang="en-US" sz="2400" dirty="0" smtClean="0">
                <a:solidFill>
                  <a:schemeClr val="tx1"/>
                </a:solidFill>
              </a:rPr>
              <a:t>   Intermediate (best estimate).</a:t>
            </a:r>
          </a:p>
        </p:txBody>
      </p:sp>
      <p:pic>
        <p:nvPicPr>
          <p:cNvPr id="5122" name="Picture 2"/>
          <p:cNvPicPr>
            <a:picLocks noChangeAspect="1" noChangeArrowheads="1"/>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152400" y="2819400"/>
            <a:ext cx="3048000" cy="243840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2"/>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a:lstStyle>
          <a:p>
            <a:pPr>
              <a:defRPr/>
            </a:pPr>
            <a:fld id="{6715186D-4041-48FE-8004-EE61E2D2D0C0}" type="slidenum">
              <a:rPr lang="en-US" smtClean="0"/>
              <a:pPr>
                <a:defRPr/>
              </a:pPr>
              <a:t>25</a:t>
            </a:fld>
            <a:endParaRPr lang="en-US" dirty="0"/>
          </a:p>
        </p:txBody>
      </p:sp>
      <p:sp>
        <p:nvSpPr>
          <p:cNvPr id="6" name="Text Box 6"/>
          <p:cNvSpPr txBox="1">
            <a:spLocks noChangeArrowheads="1"/>
          </p:cNvSpPr>
          <p:nvPr/>
        </p:nvSpPr>
        <p:spPr bwMode="auto">
          <a:xfrm>
            <a:off x="304800" y="6400800"/>
            <a:ext cx="1704184" cy="276999"/>
          </a:xfrm>
          <a:prstGeom prst="rect">
            <a:avLst/>
          </a:prstGeom>
          <a:noFill/>
          <a:ln w="9525">
            <a:noFill/>
            <a:miter lim="800000"/>
            <a:headEnd/>
            <a:tailEnd/>
          </a:ln>
        </p:spPr>
        <p:txBody>
          <a:bodyPr wrap="none">
            <a:spAutoFit/>
          </a:bodyPr>
          <a:lstStyle/>
          <a:p>
            <a:r>
              <a:rPr lang="en-US" sz="1200" dirty="0" smtClean="0"/>
              <a:t>Board of Trustees, 2012.</a:t>
            </a:r>
            <a:endParaRPr lang="en-US" sz="1200" i="1"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533400" y="304800"/>
            <a:ext cx="7772400" cy="1143000"/>
          </a:xfrm>
        </p:spPr>
        <p:txBody>
          <a:bodyPr>
            <a:normAutofit fontScale="90000"/>
          </a:bodyPr>
          <a:lstStyle/>
          <a:p>
            <a:pPr eaLnBrk="1" hangingPunct="1"/>
            <a:r>
              <a:rPr lang="en-US" sz="3800" dirty="0" smtClean="0"/>
              <a:t>The Long-Range Projection</a:t>
            </a:r>
            <a:r>
              <a:rPr lang="en-US" sz="3400" b="1" dirty="0" smtClean="0"/>
              <a:t/>
            </a:r>
            <a:br>
              <a:rPr lang="en-US" sz="3400" b="1" dirty="0" smtClean="0"/>
            </a:br>
            <a:r>
              <a:rPr lang="en-US" sz="2800" dirty="0" smtClean="0"/>
              <a:t>(Best Estimate)</a:t>
            </a:r>
            <a:br>
              <a:rPr lang="en-US" sz="2800" dirty="0" smtClean="0"/>
            </a:br>
            <a:endParaRPr lang="en-US" sz="2800" dirty="0" smtClean="0"/>
          </a:p>
        </p:txBody>
      </p:sp>
      <p:sp>
        <p:nvSpPr>
          <p:cNvPr id="23556" name="Rectangle 3"/>
          <p:cNvSpPr>
            <a:spLocks noGrp="1" noChangeArrowheads="1"/>
          </p:cNvSpPr>
          <p:nvPr>
            <p:ph idx="1"/>
          </p:nvPr>
        </p:nvSpPr>
        <p:spPr>
          <a:xfrm>
            <a:off x="685800" y="1905000"/>
            <a:ext cx="8229600" cy="4114800"/>
          </a:xfrm>
        </p:spPr>
        <p:txBody>
          <a:bodyPr>
            <a:normAutofit fontScale="92500"/>
          </a:bodyPr>
          <a:lstStyle/>
          <a:p>
            <a:pPr marL="114300" indent="-457200" eaLnBrk="1" hangingPunct="1">
              <a:spcBef>
                <a:spcPts val="0"/>
              </a:spcBef>
              <a:buSzPct val="85000"/>
              <a:buFont typeface="Wingdings" pitchFamily="2" charset="2"/>
              <a:buChar char="Ø"/>
              <a:defRPr/>
            </a:pPr>
            <a:r>
              <a:rPr lang="en-US" sz="2800" dirty="0" smtClean="0">
                <a:solidFill>
                  <a:schemeClr val="tx1"/>
                </a:solidFill>
              </a:rPr>
              <a:t>In 2021, revenues plus interest income to the   </a:t>
            </a:r>
            <a:br>
              <a:rPr lang="en-US" sz="2800" dirty="0" smtClean="0">
                <a:solidFill>
                  <a:schemeClr val="tx1"/>
                </a:solidFill>
              </a:rPr>
            </a:br>
            <a:r>
              <a:rPr lang="en-US" sz="2800" dirty="0" smtClean="0">
                <a:solidFill>
                  <a:schemeClr val="tx1"/>
                </a:solidFill>
              </a:rPr>
              <a:t>    trust funds will be less than total expenditures for </a:t>
            </a:r>
            <a:br>
              <a:rPr lang="en-US" sz="2800" dirty="0" smtClean="0">
                <a:solidFill>
                  <a:schemeClr val="tx1"/>
                </a:solidFill>
              </a:rPr>
            </a:br>
            <a:r>
              <a:rPr lang="en-US" sz="2800" dirty="0" smtClean="0">
                <a:solidFill>
                  <a:schemeClr val="tx1"/>
                </a:solidFill>
              </a:rPr>
              <a:t>    that year. Reserves will start to be drawn down to </a:t>
            </a:r>
            <a:br>
              <a:rPr lang="en-US" sz="2800" dirty="0" smtClean="0">
                <a:solidFill>
                  <a:schemeClr val="tx1"/>
                </a:solidFill>
              </a:rPr>
            </a:br>
            <a:r>
              <a:rPr lang="en-US" sz="2800" dirty="0" smtClean="0">
                <a:solidFill>
                  <a:schemeClr val="tx1"/>
                </a:solidFill>
              </a:rPr>
              <a:t>    pay benefits.</a:t>
            </a:r>
          </a:p>
          <a:p>
            <a:pPr marL="114300" indent="-457200" eaLnBrk="1" hangingPunct="1">
              <a:spcBef>
                <a:spcPts val="0"/>
              </a:spcBef>
              <a:buSzPct val="85000"/>
              <a:buFont typeface="Wingdings" pitchFamily="2" charset="2"/>
              <a:buChar char="Ø"/>
              <a:defRPr/>
            </a:pPr>
            <a:r>
              <a:rPr lang="en-US" sz="2800" dirty="0" smtClean="0">
                <a:solidFill>
                  <a:schemeClr val="tx1"/>
                </a:solidFill>
              </a:rPr>
              <a:t>In 2033, trust fund reserves are projected to be </a:t>
            </a:r>
            <a:br>
              <a:rPr lang="en-US" sz="2800" dirty="0" smtClean="0">
                <a:solidFill>
                  <a:schemeClr val="tx1"/>
                </a:solidFill>
              </a:rPr>
            </a:br>
            <a:r>
              <a:rPr lang="en-US" sz="2800" dirty="0" smtClean="0">
                <a:solidFill>
                  <a:schemeClr val="tx1"/>
                </a:solidFill>
              </a:rPr>
              <a:t>    depleted. Income is projected to cover 75% of </a:t>
            </a:r>
            <a:br>
              <a:rPr lang="en-US" sz="2800" dirty="0" smtClean="0">
                <a:solidFill>
                  <a:schemeClr val="tx1"/>
                </a:solidFill>
              </a:rPr>
            </a:br>
            <a:r>
              <a:rPr lang="en-US" sz="2800" dirty="0" smtClean="0">
                <a:solidFill>
                  <a:schemeClr val="tx1"/>
                </a:solidFill>
              </a:rPr>
              <a:t>    benefits due then.</a:t>
            </a:r>
          </a:p>
          <a:p>
            <a:pPr marL="114300" indent="-457200" eaLnBrk="1" hangingPunct="1">
              <a:spcBef>
                <a:spcPts val="0"/>
              </a:spcBef>
              <a:buSzPct val="85000"/>
              <a:buFont typeface="Wingdings" pitchFamily="2" charset="2"/>
              <a:buChar char="Ø"/>
              <a:defRPr/>
            </a:pPr>
            <a:r>
              <a:rPr lang="en-US" sz="2800" dirty="0" smtClean="0">
                <a:solidFill>
                  <a:schemeClr val="tx1"/>
                </a:solidFill>
              </a:rPr>
              <a:t>By 2086, assuming no change in taxes, benefits </a:t>
            </a:r>
            <a:br>
              <a:rPr lang="en-US" sz="2800" dirty="0" smtClean="0">
                <a:solidFill>
                  <a:schemeClr val="tx1"/>
                </a:solidFill>
              </a:rPr>
            </a:br>
            <a:r>
              <a:rPr lang="en-US" sz="2800" dirty="0" smtClean="0">
                <a:solidFill>
                  <a:schemeClr val="tx1"/>
                </a:solidFill>
              </a:rPr>
              <a:t>    or assumptions, revenue would cover about 73% </a:t>
            </a:r>
            <a:br>
              <a:rPr lang="en-US" sz="2800" dirty="0" smtClean="0">
                <a:solidFill>
                  <a:schemeClr val="tx1"/>
                </a:solidFill>
              </a:rPr>
            </a:br>
            <a:r>
              <a:rPr lang="en-US" sz="2800" dirty="0" smtClean="0">
                <a:solidFill>
                  <a:schemeClr val="tx1"/>
                </a:solidFill>
              </a:rPr>
              <a:t>    of benefits due then.</a:t>
            </a:r>
          </a:p>
          <a:p>
            <a:pPr eaLnBrk="1" hangingPunct="1">
              <a:lnSpc>
                <a:spcPct val="90000"/>
              </a:lnSpc>
              <a:defRPr/>
            </a:pPr>
            <a:endParaRPr lang="en-US" dirty="0" smtClean="0"/>
          </a:p>
        </p:txBody>
      </p:sp>
      <p:sp>
        <p:nvSpPr>
          <p:cNvPr id="25602" name="Slide Number Placeholder 3"/>
          <p:cNvSpPr>
            <a:spLocks noGrp="1"/>
          </p:cNvSpPr>
          <p:nvPr>
            <p:ph type="sldNum" sz="quarter" idx="4294967295"/>
          </p:nvPr>
        </p:nvSpPr>
        <p:spPr>
          <a:xfrm>
            <a:off x="6553200" y="6356350"/>
            <a:ext cx="2133600" cy="365125"/>
          </a:xfrm>
          <a:noFill/>
        </p:spPr>
        <p:txBody>
          <a:bodyPr/>
          <a:lstStyle/>
          <a:p>
            <a:fld id="{475DAA8D-6855-4BF6-A138-F5DF18356660}" type="slidenum">
              <a:rPr lang="en-US" smtClean="0"/>
              <a:pPr/>
              <a:t>26</a:t>
            </a:fld>
            <a:endParaRPr lang="en-US" dirty="0" smtClean="0"/>
          </a:p>
        </p:txBody>
      </p:sp>
      <p:sp>
        <p:nvSpPr>
          <p:cNvPr id="5" name="Text Box 6"/>
          <p:cNvSpPr txBox="1">
            <a:spLocks noChangeArrowheads="1"/>
          </p:cNvSpPr>
          <p:nvPr/>
        </p:nvSpPr>
        <p:spPr bwMode="auto">
          <a:xfrm>
            <a:off x="304800" y="6400800"/>
            <a:ext cx="1704184" cy="276999"/>
          </a:xfrm>
          <a:prstGeom prst="rect">
            <a:avLst/>
          </a:prstGeom>
          <a:noFill/>
          <a:ln w="9525">
            <a:noFill/>
            <a:miter lim="800000"/>
            <a:headEnd/>
            <a:tailEnd/>
          </a:ln>
        </p:spPr>
        <p:txBody>
          <a:bodyPr wrap="none">
            <a:spAutoFit/>
          </a:bodyPr>
          <a:lstStyle/>
          <a:p>
            <a:r>
              <a:rPr lang="en-US" sz="1200" dirty="0" smtClean="0"/>
              <a:t>Board of Trustees, 2012.</a:t>
            </a:r>
            <a:endParaRPr lang="en-US" sz="1200" i="1"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1026"/>
          <p:cNvSpPr>
            <a:spLocks noGrp="1" noChangeArrowheads="1"/>
          </p:cNvSpPr>
          <p:nvPr>
            <p:ph type="title"/>
          </p:nvPr>
        </p:nvSpPr>
        <p:spPr>
          <a:xfrm>
            <a:off x="762000" y="152400"/>
            <a:ext cx="7772400" cy="1143000"/>
          </a:xfrm>
        </p:spPr>
        <p:txBody>
          <a:bodyPr/>
          <a:lstStyle/>
          <a:p>
            <a:pPr eaLnBrk="1" hangingPunct="1"/>
            <a:r>
              <a:rPr lang="en-US" sz="4000" dirty="0" smtClean="0"/>
              <a:t>Other Scenarios</a:t>
            </a:r>
          </a:p>
        </p:txBody>
      </p:sp>
      <p:sp>
        <p:nvSpPr>
          <p:cNvPr id="26626" name="Slide Number Placeholder 3"/>
          <p:cNvSpPr>
            <a:spLocks noGrp="1"/>
          </p:cNvSpPr>
          <p:nvPr>
            <p:ph type="sldNum" sz="quarter" idx="4294967295"/>
          </p:nvPr>
        </p:nvSpPr>
        <p:spPr>
          <a:xfrm>
            <a:off x="6553200" y="6356350"/>
            <a:ext cx="2133600" cy="365125"/>
          </a:xfrm>
          <a:noFill/>
        </p:spPr>
        <p:txBody>
          <a:bodyPr/>
          <a:lstStyle/>
          <a:p>
            <a:fld id="{EC1DD88C-5227-49A3-90C6-3BCEEF06107C}" type="slidenum">
              <a:rPr lang="en-US" smtClean="0"/>
              <a:pPr/>
              <a:t>27</a:t>
            </a:fld>
            <a:endParaRPr lang="en-US" dirty="0" smtClean="0"/>
          </a:p>
        </p:txBody>
      </p:sp>
      <p:sp>
        <p:nvSpPr>
          <p:cNvPr id="5" name="Text Box 6"/>
          <p:cNvSpPr txBox="1">
            <a:spLocks noChangeArrowheads="1"/>
          </p:cNvSpPr>
          <p:nvPr/>
        </p:nvSpPr>
        <p:spPr bwMode="auto">
          <a:xfrm>
            <a:off x="304800" y="6400800"/>
            <a:ext cx="1704184" cy="276999"/>
          </a:xfrm>
          <a:prstGeom prst="rect">
            <a:avLst/>
          </a:prstGeom>
          <a:noFill/>
          <a:ln w="9525">
            <a:noFill/>
            <a:miter lim="800000"/>
            <a:headEnd/>
            <a:tailEnd/>
          </a:ln>
        </p:spPr>
        <p:txBody>
          <a:bodyPr wrap="none">
            <a:spAutoFit/>
          </a:bodyPr>
          <a:lstStyle/>
          <a:p>
            <a:r>
              <a:rPr lang="en-US" sz="1200" dirty="0" smtClean="0"/>
              <a:t>Board of Trustees, 2012.</a:t>
            </a:r>
            <a:endParaRPr lang="en-US" sz="1200" i="1" dirty="0"/>
          </a:p>
        </p:txBody>
      </p:sp>
      <p:pic>
        <p:nvPicPr>
          <p:cNvPr id="6146" name="Picture 2"/>
          <p:cNvPicPr>
            <a:picLocks noChangeAspect="1" noChangeArrowheads="1"/>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2916655" y="2492829"/>
            <a:ext cx="3255545" cy="21703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400800" y="2438400"/>
            <a:ext cx="2590800" cy="2677656"/>
          </a:xfrm>
          <a:prstGeom prst="rect">
            <a:avLst/>
          </a:prstGeom>
        </p:spPr>
        <p:txBody>
          <a:bodyPr wrap="square">
            <a:spAutoFit/>
          </a:bodyPr>
          <a:lstStyle/>
          <a:p>
            <a:pPr marL="0" indent="0" algn="ctr" eaLnBrk="1" hangingPunct="1">
              <a:spcBef>
                <a:spcPts val="0"/>
              </a:spcBef>
              <a:defRPr/>
            </a:pPr>
            <a:r>
              <a:rPr lang="en-US" sz="2800" b="1" dirty="0" smtClean="0">
                <a:solidFill>
                  <a:srgbClr val="005B4D"/>
                </a:solidFill>
                <a:latin typeface="+mn-lt"/>
              </a:rPr>
              <a:t>High Cost</a:t>
            </a:r>
            <a:r>
              <a:rPr lang="en-US" sz="2800" b="1" dirty="0">
                <a:solidFill>
                  <a:srgbClr val="005B4D"/>
                </a:solidFill>
                <a:latin typeface="+mn-lt"/>
              </a:rPr>
              <a:t>:  </a:t>
            </a:r>
            <a:r>
              <a:rPr lang="en-US" sz="2800" b="1" dirty="0" smtClean="0">
                <a:solidFill>
                  <a:srgbClr val="005B4D"/>
                </a:solidFill>
                <a:latin typeface="+mn-lt"/>
              </a:rPr>
              <a:t/>
            </a:r>
            <a:br>
              <a:rPr lang="en-US" sz="2800" b="1" dirty="0" smtClean="0">
                <a:solidFill>
                  <a:srgbClr val="005B4D"/>
                </a:solidFill>
                <a:latin typeface="+mn-lt"/>
              </a:rPr>
            </a:br>
            <a:r>
              <a:rPr lang="en-US" sz="2800" dirty="0" smtClean="0">
                <a:latin typeface="+mn-lt"/>
              </a:rPr>
              <a:t>Trust </a:t>
            </a:r>
            <a:r>
              <a:rPr lang="en-US" sz="2800" dirty="0">
                <a:latin typeface="+mn-lt"/>
              </a:rPr>
              <a:t>fund reserves would be depleted in </a:t>
            </a:r>
            <a:r>
              <a:rPr lang="en-US" sz="2800" dirty="0" smtClean="0">
                <a:latin typeface="+mn-lt"/>
              </a:rPr>
              <a:t>2027, </a:t>
            </a:r>
            <a:r>
              <a:rPr lang="en-US" sz="2800" dirty="0">
                <a:latin typeface="+mn-lt"/>
              </a:rPr>
              <a:t>instead of </a:t>
            </a:r>
            <a:r>
              <a:rPr lang="en-US" sz="2800" dirty="0" smtClean="0">
                <a:latin typeface="+mn-lt"/>
              </a:rPr>
              <a:t>2033.</a:t>
            </a:r>
            <a:endParaRPr lang="en-US" sz="2800" dirty="0">
              <a:latin typeface="+mn-lt"/>
            </a:endParaRPr>
          </a:p>
        </p:txBody>
      </p:sp>
      <p:sp>
        <p:nvSpPr>
          <p:cNvPr id="3" name="Rectangle 2"/>
          <p:cNvSpPr/>
          <p:nvPr/>
        </p:nvSpPr>
        <p:spPr>
          <a:xfrm>
            <a:off x="152400" y="2438400"/>
            <a:ext cx="2601328" cy="2677656"/>
          </a:xfrm>
          <a:prstGeom prst="rect">
            <a:avLst/>
          </a:prstGeom>
        </p:spPr>
        <p:txBody>
          <a:bodyPr wrap="square">
            <a:spAutoFit/>
          </a:bodyPr>
          <a:lstStyle/>
          <a:p>
            <a:pPr marL="0" indent="0" algn="ctr" eaLnBrk="1" hangingPunct="1">
              <a:spcBef>
                <a:spcPts val="0"/>
              </a:spcBef>
              <a:defRPr/>
            </a:pPr>
            <a:r>
              <a:rPr lang="en-US" sz="2800" b="1" dirty="0" smtClean="0">
                <a:solidFill>
                  <a:srgbClr val="005B4D"/>
                </a:solidFill>
                <a:latin typeface="+mn-lt"/>
              </a:rPr>
              <a:t>Low Cost</a:t>
            </a:r>
            <a:r>
              <a:rPr lang="en-US" sz="2800" b="1" dirty="0">
                <a:solidFill>
                  <a:srgbClr val="005B4D"/>
                </a:solidFill>
                <a:latin typeface="+mn-lt"/>
              </a:rPr>
              <a:t>:  </a:t>
            </a:r>
            <a:r>
              <a:rPr lang="en-US" sz="2800" b="1" dirty="0" smtClean="0">
                <a:solidFill>
                  <a:srgbClr val="005B4D"/>
                </a:solidFill>
                <a:latin typeface="+mn-lt"/>
              </a:rPr>
              <a:t/>
            </a:r>
            <a:br>
              <a:rPr lang="en-US" sz="2800" b="1" dirty="0" smtClean="0">
                <a:solidFill>
                  <a:srgbClr val="005B4D"/>
                </a:solidFill>
                <a:latin typeface="+mn-lt"/>
              </a:rPr>
            </a:br>
            <a:r>
              <a:rPr lang="en-US" sz="2800" dirty="0" smtClean="0">
                <a:latin typeface="+mn-lt"/>
              </a:rPr>
              <a:t>Social </a:t>
            </a:r>
            <a:r>
              <a:rPr lang="en-US" sz="2800" dirty="0">
                <a:latin typeface="+mn-lt"/>
              </a:rPr>
              <a:t>Security </a:t>
            </a:r>
            <a:r>
              <a:rPr lang="en-US" sz="2800" dirty="0" smtClean="0">
                <a:latin typeface="+mn-lt"/>
              </a:rPr>
              <a:t>would be </a:t>
            </a:r>
            <a:r>
              <a:rPr lang="en-US" sz="2800" dirty="0">
                <a:latin typeface="+mn-lt"/>
              </a:rPr>
              <a:t>solvent for 75 years and </a:t>
            </a:r>
            <a:r>
              <a:rPr lang="en-US" sz="2800" dirty="0" smtClean="0">
                <a:latin typeface="+mn-lt"/>
              </a:rPr>
              <a:t>beyond.</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a:xfrm>
            <a:off x="685800" y="152400"/>
            <a:ext cx="7772400" cy="1143000"/>
          </a:xfrm>
        </p:spPr>
        <p:txBody>
          <a:bodyPr>
            <a:normAutofit fontScale="90000"/>
          </a:bodyPr>
          <a:lstStyle/>
          <a:p>
            <a:pPr eaLnBrk="1" hangingPunct="1"/>
            <a:r>
              <a:rPr lang="en-US" sz="3800" dirty="0" smtClean="0"/>
              <a:t>The Actuarial Deficit</a:t>
            </a:r>
            <a:r>
              <a:rPr lang="en-US" sz="3800" b="1" dirty="0" smtClean="0"/>
              <a:t/>
            </a:r>
            <a:br>
              <a:rPr lang="en-US" sz="3800" b="1" dirty="0" smtClean="0"/>
            </a:br>
            <a:r>
              <a:rPr lang="en-US" sz="3200" dirty="0" smtClean="0"/>
              <a:t>(Best Estimate)</a:t>
            </a:r>
          </a:p>
        </p:txBody>
      </p:sp>
      <p:sp>
        <p:nvSpPr>
          <p:cNvPr id="27652" name="Rectangle 3"/>
          <p:cNvSpPr>
            <a:spLocks noGrp="1" noChangeArrowheads="1"/>
          </p:cNvSpPr>
          <p:nvPr>
            <p:ph idx="1"/>
          </p:nvPr>
        </p:nvSpPr>
        <p:spPr>
          <a:xfrm>
            <a:off x="609600" y="1828800"/>
            <a:ext cx="7772400" cy="4724400"/>
          </a:xfrm>
        </p:spPr>
        <p:txBody>
          <a:bodyPr/>
          <a:lstStyle/>
          <a:p>
            <a:pPr indent="0" eaLnBrk="1" hangingPunct="1">
              <a:buFontTx/>
              <a:buNone/>
            </a:pPr>
            <a:r>
              <a:rPr lang="en-US" sz="2800" b="1" dirty="0" smtClean="0">
                <a:solidFill>
                  <a:schemeClr val="tx1"/>
                </a:solidFill>
              </a:rPr>
              <a:t>The long-range deficit is 2.67% of taxable payroll.</a:t>
            </a:r>
            <a:endParaRPr lang="en-US" sz="2800" b="1" i="1" dirty="0" smtClean="0">
              <a:solidFill>
                <a:schemeClr val="tx1"/>
              </a:solidFill>
            </a:endParaRPr>
          </a:p>
          <a:p>
            <a:pPr indent="0" eaLnBrk="1" hangingPunct="1">
              <a:buFontTx/>
              <a:buNone/>
            </a:pPr>
            <a:endParaRPr lang="en-US" sz="1400" i="1" dirty="0" smtClean="0"/>
          </a:p>
          <a:p>
            <a:pPr indent="0" algn="ctr" eaLnBrk="1" hangingPunct="1">
              <a:buFontTx/>
              <a:buNone/>
            </a:pPr>
            <a:r>
              <a:rPr lang="en-US" sz="2800" b="1" dirty="0" smtClean="0">
                <a:solidFill>
                  <a:srgbClr val="005B4D"/>
                </a:solidFill>
              </a:rPr>
              <a:t>This Means:</a:t>
            </a:r>
            <a:endParaRPr lang="en-US" sz="2800" b="1" i="1" dirty="0" smtClean="0">
              <a:solidFill>
                <a:srgbClr val="005B4D"/>
              </a:solidFill>
            </a:endParaRPr>
          </a:p>
          <a:p>
            <a:pPr indent="0" algn="ctr" eaLnBrk="1" hangingPunct="1">
              <a:spcAft>
                <a:spcPts val="0"/>
              </a:spcAft>
              <a:buFontTx/>
              <a:buNone/>
            </a:pPr>
            <a:r>
              <a:rPr lang="en-US" sz="1600" b="1" i="1" dirty="0" smtClean="0">
                <a:solidFill>
                  <a:srgbClr val="005B4D"/>
                </a:solidFill>
              </a:rPr>
              <a:t>  </a:t>
            </a:r>
          </a:p>
          <a:p>
            <a:pPr indent="0" eaLnBrk="1" hangingPunct="1">
              <a:buFontTx/>
              <a:buNone/>
            </a:pPr>
            <a:r>
              <a:rPr lang="en-US" sz="2800" dirty="0" smtClean="0">
                <a:solidFill>
                  <a:schemeClr val="tx1"/>
                </a:solidFill>
              </a:rPr>
              <a:t>The gap would be closed if the Social Security contribution rate were raised from 6.2% to 7.6% for workers and employers.</a:t>
            </a:r>
          </a:p>
        </p:txBody>
      </p:sp>
      <p:sp>
        <p:nvSpPr>
          <p:cNvPr id="5"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2"/>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a:lstStyle>
          <a:p>
            <a:pPr>
              <a:defRPr/>
            </a:pPr>
            <a:fld id="{6715186D-4041-48FE-8004-EE61E2D2D0C0}" type="slidenum">
              <a:rPr lang="en-US" smtClean="0"/>
              <a:pPr>
                <a:defRPr/>
              </a:pPr>
              <a:t>28</a:t>
            </a:fld>
            <a:endParaRPr lang="en-US" dirty="0"/>
          </a:p>
        </p:txBody>
      </p:sp>
      <p:sp>
        <p:nvSpPr>
          <p:cNvPr id="6" name="Text Box 6"/>
          <p:cNvSpPr txBox="1">
            <a:spLocks noChangeArrowheads="1"/>
          </p:cNvSpPr>
          <p:nvPr/>
        </p:nvSpPr>
        <p:spPr bwMode="auto">
          <a:xfrm>
            <a:off x="304800" y="6400800"/>
            <a:ext cx="1704184" cy="276999"/>
          </a:xfrm>
          <a:prstGeom prst="rect">
            <a:avLst/>
          </a:prstGeom>
          <a:noFill/>
          <a:ln w="9525">
            <a:noFill/>
            <a:miter lim="800000"/>
            <a:headEnd/>
            <a:tailEnd/>
          </a:ln>
        </p:spPr>
        <p:txBody>
          <a:bodyPr wrap="none">
            <a:spAutoFit/>
          </a:bodyPr>
          <a:lstStyle/>
          <a:p>
            <a:r>
              <a:rPr lang="en-US" sz="1200" dirty="0" smtClean="0"/>
              <a:t>Board of Trustees, 2012.</a:t>
            </a:r>
            <a:endParaRPr lang="en-US" sz="1200" i="1"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a:xfrm>
            <a:off x="762000" y="76200"/>
            <a:ext cx="7772400" cy="1143000"/>
          </a:xfrm>
        </p:spPr>
        <p:txBody>
          <a:bodyPr>
            <a:noAutofit/>
          </a:bodyPr>
          <a:lstStyle/>
          <a:p>
            <a:pPr eaLnBrk="1" hangingPunct="1"/>
            <a:r>
              <a:rPr lang="en-US" sz="3800" dirty="0" smtClean="0"/>
              <a:t>Why Will Social Security Cost More in the Future?</a:t>
            </a:r>
          </a:p>
        </p:txBody>
      </p:sp>
      <p:sp>
        <p:nvSpPr>
          <p:cNvPr id="24580" name="Rectangle 3"/>
          <p:cNvSpPr>
            <a:spLocks noGrp="1" noChangeArrowheads="1"/>
          </p:cNvSpPr>
          <p:nvPr>
            <p:ph idx="1"/>
          </p:nvPr>
        </p:nvSpPr>
        <p:spPr>
          <a:xfrm>
            <a:off x="457200" y="1828800"/>
            <a:ext cx="8305800" cy="4419600"/>
          </a:xfrm>
        </p:spPr>
        <p:txBody>
          <a:bodyPr>
            <a:normAutofit lnSpcReduction="10000"/>
          </a:bodyPr>
          <a:lstStyle/>
          <a:p>
            <a:pPr eaLnBrk="1" hangingPunct="1">
              <a:lnSpc>
                <a:spcPct val="90000"/>
              </a:lnSpc>
              <a:buSzPct val="85000"/>
              <a:buFont typeface="Wingdings" pitchFamily="2" charset="2"/>
              <a:buChar char="Ø"/>
              <a:defRPr/>
            </a:pPr>
            <a:r>
              <a:rPr lang="en-US" sz="2800" dirty="0" smtClean="0">
                <a:solidFill>
                  <a:schemeClr val="tx1"/>
                </a:solidFill>
              </a:rPr>
              <a:t>The number of Americans over age 65 will grow because:</a:t>
            </a:r>
          </a:p>
          <a:p>
            <a:pPr marL="857250" lvl="2" indent="-457200" eaLnBrk="1" hangingPunct="1">
              <a:lnSpc>
                <a:spcPct val="90000"/>
              </a:lnSpc>
              <a:buClr>
                <a:srgbClr val="005B4D"/>
              </a:buClr>
              <a:buSzPct val="85000"/>
              <a:buFont typeface="Wingdings" pitchFamily="2" charset="2"/>
              <a:buChar char="§"/>
              <a:defRPr/>
            </a:pPr>
            <a:r>
              <a:rPr lang="en-US" sz="2800" dirty="0" smtClean="0"/>
              <a:t> </a:t>
            </a:r>
            <a:r>
              <a:rPr lang="en-US" sz="2600" b="1" dirty="0" smtClean="0">
                <a:solidFill>
                  <a:srgbClr val="005B4D"/>
                </a:solidFill>
              </a:rPr>
              <a:t>Boomers are reaching age 65</a:t>
            </a:r>
          </a:p>
          <a:p>
            <a:pPr marL="857250" lvl="2" indent="-457200" eaLnBrk="1" hangingPunct="1">
              <a:lnSpc>
                <a:spcPct val="90000"/>
              </a:lnSpc>
              <a:buClr>
                <a:srgbClr val="005B4D"/>
              </a:buClr>
              <a:buSzPct val="85000"/>
              <a:buFont typeface="Wingdings" pitchFamily="2" charset="2"/>
              <a:buChar char="§"/>
              <a:defRPr/>
            </a:pPr>
            <a:r>
              <a:rPr lang="en-US" sz="2600" dirty="0" smtClean="0"/>
              <a:t> </a:t>
            </a:r>
            <a:r>
              <a:rPr lang="en-US" sz="2600" b="1" dirty="0" smtClean="0">
                <a:solidFill>
                  <a:srgbClr val="005B4D"/>
                </a:solidFill>
              </a:rPr>
              <a:t>People are living longer after age 65</a:t>
            </a:r>
          </a:p>
          <a:p>
            <a:pPr marL="857250" lvl="2" indent="-457200" eaLnBrk="1" hangingPunct="1">
              <a:lnSpc>
                <a:spcPct val="90000"/>
              </a:lnSpc>
              <a:buClr>
                <a:srgbClr val="005B4D"/>
              </a:buClr>
              <a:buSzPct val="85000"/>
              <a:buFont typeface="Wingdings" pitchFamily="2" charset="2"/>
              <a:buChar char="Ø"/>
              <a:defRPr/>
            </a:pPr>
            <a:endParaRPr lang="en-US" sz="2800" dirty="0" smtClean="0"/>
          </a:p>
          <a:p>
            <a:pPr marL="457200" lvl="2" indent="-457200" eaLnBrk="1" hangingPunct="1">
              <a:spcBef>
                <a:spcPts val="0"/>
              </a:spcBef>
              <a:buClr>
                <a:srgbClr val="005B4D"/>
              </a:buClr>
              <a:buSzPct val="85000"/>
              <a:buFont typeface="Wingdings" pitchFamily="2" charset="2"/>
              <a:buChar char="Ø"/>
              <a:defRPr/>
            </a:pPr>
            <a:r>
              <a:rPr lang="en-US" sz="2800" dirty="0" smtClean="0">
                <a:solidFill>
                  <a:schemeClr val="tx1"/>
                </a:solidFill>
              </a:rPr>
              <a:t>Birth rates are projected to remain at </a:t>
            </a:r>
            <a:br>
              <a:rPr lang="en-US" sz="2800" dirty="0" smtClean="0">
                <a:solidFill>
                  <a:schemeClr val="tx1"/>
                </a:solidFill>
              </a:rPr>
            </a:br>
            <a:r>
              <a:rPr lang="en-US" sz="2800" dirty="0" smtClean="0">
                <a:solidFill>
                  <a:schemeClr val="tx1"/>
                </a:solidFill>
              </a:rPr>
              <a:t>replacement levels.</a:t>
            </a:r>
          </a:p>
          <a:p>
            <a:pPr marL="285750" lvl="2" indent="-285750" eaLnBrk="1" hangingPunct="1">
              <a:spcBef>
                <a:spcPts val="0"/>
              </a:spcBef>
              <a:buClr>
                <a:srgbClr val="005B4D"/>
              </a:buClr>
              <a:buSzPct val="85000"/>
              <a:buFont typeface="Wingdings" pitchFamily="2" charset="2"/>
              <a:buChar char="Ø"/>
              <a:defRPr/>
            </a:pPr>
            <a:endParaRPr lang="en-US" sz="2800" dirty="0" smtClean="0">
              <a:solidFill>
                <a:schemeClr val="tx1"/>
              </a:solidFill>
            </a:endParaRPr>
          </a:p>
          <a:p>
            <a:pPr marL="342900" lvl="1" indent="-342900" eaLnBrk="1" hangingPunct="1">
              <a:spcBef>
                <a:spcPts val="0"/>
              </a:spcBef>
              <a:buClr>
                <a:srgbClr val="005B4D"/>
              </a:buClr>
              <a:buFont typeface="Wingdings" pitchFamily="2" charset="2"/>
              <a:buChar char="Ø"/>
              <a:defRPr/>
            </a:pPr>
            <a:r>
              <a:rPr lang="en-US" sz="2800" dirty="0" smtClean="0">
                <a:solidFill>
                  <a:schemeClr val="tx1"/>
                </a:solidFill>
              </a:rPr>
              <a:t>People 65 and older will increase from </a:t>
            </a:r>
            <a:br>
              <a:rPr lang="en-US" sz="2800" dirty="0" smtClean="0">
                <a:solidFill>
                  <a:schemeClr val="tx1"/>
                </a:solidFill>
              </a:rPr>
            </a:br>
            <a:r>
              <a:rPr lang="en-US" sz="2800" dirty="0" smtClean="0">
                <a:solidFill>
                  <a:schemeClr val="tx1"/>
                </a:solidFill>
              </a:rPr>
              <a:t>13% to 20% of all Americans.	</a:t>
            </a:r>
            <a:r>
              <a:rPr lang="en-US" dirty="0" smtClean="0">
                <a:solidFill>
                  <a:schemeClr val="tx1"/>
                </a:solidFill>
              </a:rPr>
              <a:t>	</a:t>
            </a:r>
          </a:p>
          <a:p>
            <a:pPr eaLnBrk="1" hangingPunct="1">
              <a:lnSpc>
                <a:spcPct val="90000"/>
              </a:lnSpc>
              <a:buFontTx/>
              <a:buNone/>
              <a:defRPr/>
            </a:pPr>
            <a:endParaRPr lang="en-US" dirty="0" smtClean="0"/>
          </a:p>
        </p:txBody>
      </p:sp>
      <p:sp>
        <p:nvSpPr>
          <p:cNvPr id="5"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2"/>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a:lstStyle>
          <a:p>
            <a:pPr>
              <a:defRPr/>
            </a:pPr>
            <a:fld id="{6715186D-4041-48FE-8004-EE61E2D2D0C0}" type="slidenum">
              <a:rPr lang="en-US" smtClean="0"/>
              <a:pPr>
                <a:defRPr/>
              </a:pPr>
              <a:t>29</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304800" y="76200"/>
            <a:ext cx="8382000" cy="1143000"/>
          </a:xfrm>
        </p:spPr>
        <p:txBody>
          <a:bodyPr>
            <a:noAutofit/>
          </a:bodyPr>
          <a:lstStyle/>
          <a:p>
            <a:pPr eaLnBrk="1" hangingPunct="1"/>
            <a:r>
              <a:rPr lang="en-US" sz="3400" dirty="0" smtClean="0"/>
              <a:t>How Many People Receive </a:t>
            </a:r>
            <a:br>
              <a:rPr lang="en-US" sz="3400" dirty="0" smtClean="0"/>
            </a:br>
            <a:r>
              <a:rPr lang="en-US" sz="3400" dirty="0" smtClean="0"/>
              <a:t>Social Security?</a:t>
            </a:r>
          </a:p>
        </p:txBody>
      </p:sp>
      <p:sp>
        <p:nvSpPr>
          <p:cNvPr id="7172" name="Rectangle 3"/>
          <p:cNvSpPr>
            <a:spLocks noGrp="1" noChangeArrowheads="1"/>
          </p:cNvSpPr>
          <p:nvPr>
            <p:ph idx="1"/>
          </p:nvPr>
        </p:nvSpPr>
        <p:spPr>
          <a:xfrm>
            <a:off x="457200" y="2057400"/>
            <a:ext cx="7848600" cy="4038600"/>
          </a:xfrm>
        </p:spPr>
        <p:txBody>
          <a:bodyPr>
            <a:normAutofit lnSpcReduction="10000"/>
          </a:bodyPr>
          <a:lstStyle/>
          <a:p>
            <a:pPr eaLnBrk="1" hangingPunct="1">
              <a:lnSpc>
                <a:spcPct val="90000"/>
              </a:lnSpc>
              <a:buSzPct val="85000"/>
              <a:buFont typeface="Wingdings" pitchFamily="2" charset="2"/>
              <a:buChar char="Ø"/>
            </a:pPr>
            <a:r>
              <a:rPr lang="en-US" sz="2800" dirty="0" smtClean="0">
                <a:solidFill>
                  <a:schemeClr val="tx1"/>
                </a:solidFill>
              </a:rPr>
              <a:t>55.6 million people receive Social Security each month, in one of three categories:</a:t>
            </a:r>
          </a:p>
          <a:p>
            <a:pPr lvl="2">
              <a:lnSpc>
                <a:spcPct val="90000"/>
              </a:lnSpc>
              <a:buClr>
                <a:srgbClr val="005B4D"/>
              </a:buClr>
              <a:buFont typeface="Wingdings" pitchFamily="2" charset="2"/>
              <a:buChar char="§"/>
            </a:pPr>
            <a:r>
              <a:rPr lang="en-US" sz="2400" dirty="0" smtClean="0">
                <a:solidFill>
                  <a:srgbClr val="005B4D"/>
                </a:solidFill>
              </a:rPr>
              <a:t>Retirement insurance</a:t>
            </a:r>
          </a:p>
          <a:p>
            <a:pPr lvl="2">
              <a:lnSpc>
                <a:spcPct val="90000"/>
              </a:lnSpc>
              <a:buClr>
                <a:srgbClr val="005B4D"/>
              </a:buClr>
              <a:buFont typeface="Wingdings" pitchFamily="2" charset="2"/>
              <a:buChar char="§"/>
            </a:pPr>
            <a:r>
              <a:rPr lang="en-US" sz="2400" dirty="0" smtClean="0">
                <a:solidFill>
                  <a:srgbClr val="005B4D"/>
                </a:solidFill>
              </a:rPr>
              <a:t>Disability insurance</a:t>
            </a:r>
          </a:p>
          <a:p>
            <a:pPr lvl="2">
              <a:lnSpc>
                <a:spcPct val="90000"/>
              </a:lnSpc>
              <a:buClr>
                <a:srgbClr val="005B4D"/>
              </a:buClr>
              <a:buFont typeface="Wingdings" pitchFamily="2" charset="2"/>
              <a:buChar char="§"/>
            </a:pPr>
            <a:r>
              <a:rPr lang="en-US" sz="2400" dirty="0" smtClean="0">
                <a:solidFill>
                  <a:srgbClr val="005B4D"/>
                </a:solidFill>
              </a:rPr>
              <a:t>Survivor insurance</a:t>
            </a:r>
          </a:p>
          <a:p>
            <a:pPr lvl="1" eaLnBrk="1" hangingPunct="1">
              <a:lnSpc>
                <a:spcPct val="90000"/>
              </a:lnSpc>
              <a:buNone/>
            </a:pPr>
            <a:endParaRPr lang="en-US" sz="2800" dirty="0" smtClean="0"/>
          </a:p>
          <a:p>
            <a:pPr eaLnBrk="1" hangingPunct="1">
              <a:lnSpc>
                <a:spcPct val="90000"/>
              </a:lnSpc>
              <a:buSzPct val="85000"/>
              <a:buFont typeface="Wingdings" pitchFamily="2" charset="2"/>
              <a:buChar char="Ø"/>
            </a:pPr>
            <a:r>
              <a:rPr lang="en-US" sz="2800" dirty="0" smtClean="0">
                <a:solidFill>
                  <a:schemeClr val="tx1"/>
                </a:solidFill>
              </a:rPr>
              <a:t>1 in 6 Americans gets Social Security benefits.</a:t>
            </a:r>
          </a:p>
          <a:p>
            <a:pPr eaLnBrk="1" hangingPunct="1">
              <a:lnSpc>
                <a:spcPct val="90000"/>
              </a:lnSpc>
            </a:pPr>
            <a:endParaRPr lang="en-US" sz="2800" dirty="0" smtClean="0">
              <a:solidFill>
                <a:schemeClr val="tx1"/>
              </a:solidFill>
            </a:endParaRPr>
          </a:p>
          <a:p>
            <a:pPr eaLnBrk="1" hangingPunct="1">
              <a:lnSpc>
                <a:spcPct val="90000"/>
              </a:lnSpc>
              <a:buSzPct val="85000"/>
              <a:buFont typeface="Wingdings" pitchFamily="2" charset="2"/>
              <a:buChar char="Ø"/>
            </a:pPr>
            <a:r>
              <a:rPr lang="en-US" sz="2800" dirty="0" smtClean="0">
                <a:solidFill>
                  <a:schemeClr val="tx1"/>
                </a:solidFill>
              </a:rPr>
              <a:t>About 1 in 4 households receives income </a:t>
            </a:r>
            <a:br>
              <a:rPr lang="en-US" sz="2800" dirty="0" smtClean="0">
                <a:solidFill>
                  <a:schemeClr val="tx1"/>
                </a:solidFill>
              </a:rPr>
            </a:br>
            <a:r>
              <a:rPr lang="en-US" sz="2800" dirty="0" smtClean="0">
                <a:solidFill>
                  <a:schemeClr val="tx1"/>
                </a:solidFill>
              </a:rPr>
              <a:t>from Social Security.</a:t>
            </a:r>
          </a:p>
        </p:txBody>
      </p:sp>
      <p:sp>
        <p:nvSpPr>
          <p:cNvPr id="7170" name="Slide Number Placeholder 3"/>
          <p:cNvSpPr>
            <a:spLocks noGrp="1"/>
          </p:cNvSpPr>
          <p:nvPr>
            <p:ph type="sldNum" sz="quarter" idx="4294967295"/>
          </p:nvPr>
        </p:nvSpPr>
        <p:spPr>
          <a:xfrm>
            <a:off x="6553200" y="6356350"/>
            <a:ext cx="2133600" cy="365125"/>
          </a:xfrm>
          <a:noFill/>
        </p:spPr>
        <p:txBody>
          <a:bodyPr/>
          <a:lstStyle/>
          <a:p>
            <a:fld id="{7016ADF6-B20F-4514-8774-E5E87600ED70}" type="slidenum">
              <a:rPr lang="en-US" smtClean="0"/>
              <a:pPr/>
              <a:t>3</a:t>
            </a:fld>
            <a:endParaRPr lang="en-US" dirty="0" smtClean="0"/>
          </a:p>
        </p:txBody>
      </p:sp>
      <p:sp>
        <p:nvSpPr>
          <p:cNvPr id="7173" name="Text Box 4"/>
          <p:cNvSpPr txBox="1">
            <a:spLocks noChangeArrowheads="1"/>
          </p:cNvSpPr>
          <p:nvPr/>
        </p:nvSpPr>
        <p:spPr bwMode="auto">
          <a:xfrm>
            <a:off x="304800" y="6400800"/>
            <a:ext cx="5117683" cy="276999"/>
          </a:xfrm>
          <a:prstGeom prst="rect">
            <a:avLst/>
          </a:prstGeom>
          <a:noFill/>
          <a:ln w="9525">
            <a:noFill/>
            <a:miter lim="800000"/>
            <a:headEnd/>
            <a:tailEnd/>
          </a:ln>
        </p:spPr>
        <p:txBody>
          <a:bodyPr wrap="none">
            <a:spAutoFit/>
          </a:bodyPr>
          <a:lstStyle/>
          <a:p>
            <a:r>
              <a:rPr lang="en-US" sz="1200" dirty="0" smtClean="0"/>
              <a:t>Reno, Walker, and Bethell, 2012; Social Security Administration (SSA), 2012a.</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p:cNvSpPr txBox="1">
            <a:spLocks noChangeArrowheads="1"/>
          </p:cNvSpPr>
          <p:nvPr/>
        </p:nvSpPr>
        <p:spPr bwMode="auto">
          <a:xfrm>
            <a:off x="304800" y="6400800"/>
            <a:ext cx="1704184" cy="276999"/>
          </a:xfrm>
          <a:prstGeom prst="rect">
            <a:avLst/>
          </a:prstGeom>
          <a:noFill/>
          <a:ln w="9525">
            <a:noFill/>
            <a:miter lim="800000"/>
            <a:headEnd/>
            <a:tailEnd/>
          </a:ln>
        </p:spPr>
        <p:txBody>
          <a:bodyPr wrap="none">
            <a:spAutoFit/>
          </a:bodyPr>
          <a:lstStyle/>
          <a:p>
            <a:r>
              <a:rPr lang="en-US" sz="1200" dirty="0" smtClean="0"/>
              <a:t>Board of Trustees, 2012.</a:t>
            </a:r>
            <a:endParaRPr lang="en-US" sz="1200" i="1" dirty="0"/>
          </a:p>
        </p:txBody>
      </p:sp>
      <p:sp>
        <p:nvSpPr>
          <p:cNvPr id="6" name="Rectangle 2"/>
          <p:cNvSpPr>
            <a:spLocks noGrp="1" noChangeArrowheads="1"/>
          </p:cNvSpPr>
          <p:nvPr>
            <p:ph type="title"/>
          </p:nvPr>
        </p:nvSpPr>
        <p:spPr/>
        <p:txBody>
          <a:bodyPr>
            <a:noAutofit/>
          </a:bodyPr>
          <a:lstStyle/>
          <a:p>
            <a:pPr lvl="0" fontAlgn="base">
              <a:spcAft>
                <a:spcPct val="0"/>
              </a:spcAft>
            </a:pPr>
            <a:r>
              <a:rPr lang="en-US" sz="2800" dirty="0" smtClean="0">
                <a:ln>
                  <a:noFill/>
                </a:ln>
                <a:solidFill>
                  <a:schemeClr val="bg1"/>
                </a:solidFill>
                <a:effectLst>
                  <a:outerShdw blurRad="38100" dist="38100" dir="2700000" algn="tl">
                    <a:srgbClr val="000000">
                      <a:alpha val="43137"/>
                    </a:srgbClr>
                  </a:outerShdw>
                </a:effectLst>
                <a:ea typeface="+mn-ea"/>
                <a:cs typeface="+mn-cs"/>
              </a:rPr>
              <a:t>Percent  </a:t>
            </a:r>
            <a:r>
              <a:rPr lang="en-US" sz="2800" dirty="0">
                <a:ln>
                  <a:noFill/>
                </a:ln>
                <a:solidFill>
                  <a:schemeClr val="bg1"/>
                </a:solidFill>
                <a:effectLst>
                  <a:outerShdw blurRad="38100" dist="38100" dir="2700000" algn="tl">
                    <a:srgbClr val="000000">
                      <a:alpha val="43137"/>
                    </a:srgbClr>
                  </a:outerShdw>
                </a:effectLst>
                <a:ea typeface="+mn-ea"/>
                <a:cs typeface="+mn-cs"/>
              </a:rPr>
              <a:t>of the Population Receiving Social Security and Percent Age 65</a:t>
            </a:r>
            <a:r>
              <a:rPr lang="en-US" sz="2800" dirty="0" smtClean="0">
                <a:ln>
                  <a:noFill/>
                </a:ln>
                <a:solidFill>
                  <a:schemeClr val="bg1"/>
                </a:solidFill>
                <a:effectLst>
                  <a:outerShdw blurRad="38100" dist="38100" dir="2700000" algn="tl">
                    <a:srgbClr val="000000">
                      <a:alpha val="43137"/>
                    </a:srgbClr>
                  </a:outerShdw>
                </a:effectLst>
                <a:ea typeface="+mn-ea"/>
                <a:cs typeface="+mn-cs"/>
              </a:rPr>
              <a:t>+, 2010-2090</a:t>
            </a:r>
            <a:endParaRPr lang="en-US" sz="2800" dirty="0" smtClean="0">
              <a:solidFill>
                <a:schemeClr val="bg1"/>
              </a:solidFill>
              <a:effectLst>
                <a:outerShdw blurRad="38100" dist="38100" dir="2700000" algn="tl">
                  <a:srgbClr val="000000">
                    <a:alpha val="43137"/>
                  </a:srgbClr>
                </a:outerShdw>
              </a:effectLst>
            </a:endParaRPr>
          </a:p>
        </p:txBody>
      </p:sp>
      <p:sp>
        <p:nvSpPr>
          <p:cNvPr id="10"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2"/>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a:lstStyle>
          <a:p>
            <a:pPr>
              <a:defRPr/>
            </a:pPr>
            <a:fld id="{6715186D-4041-48FE-8004-EE61E2D2D0C0}" type="slidenum">
              <a:rPr lang="en-US" smtClean="0"/>
              <a:pPr>
                <a:defRPr/>
              </a:pPr>
              <a:t>30</a:t>
            </a:fld>
            <a:endParaRPr lang="en-US" dirty="0"/>
          </a:p>
        </p:txBody>
      </p:sp>
      <p:graphicFrame>
        <p:nvGraphicFramePr>
          <p:cNvPr id="7" name="Content Placeholder 4"/>
          <p:cNvGraphicFramePr>
            <a:graphicFrameLocks noGrp="1"/>
          </p:cNvGraphicFramePr>
          <p:nvPr/>
        </p:nvGraphicFramePr>
        <p:xfrm>
          <a:off x="685800" y="1600200"/>
          <a:ext cx="7443652" cy="456450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a:xfrm>
            <a:off x="228600" y="4114800"/>
            <a:ext cx="8686800" cy="1463040"/>
          </a:xfrm>
        </p:spPr>
        <p:txBody>
          <a:bodyPr/>
          <a:lstStyle/>
          <a:p>
            <a:pPr eaLnBrk="1" hangingPunct="1"/>
            <a:r>
              <a:rPr lang="en-US" sz="4800" b="1" dirty="0" smtClean="0"/>
              <a:t>Can We Afford </a:t>
            </a:r>
            <a:br>
              <a:rPr lang="en-US" sz="4800" b="1" dirty="0" smtClean="0"/>
            </a:br>
            <a:r>
              <a:rPr lang="en-US" sz="4800" b="1" dirty="0" smtClean="0"/>
              <a:t>Social Security </a:t>
            </a:r>
            <a:br>
              <a:rPr lang="en-US" sz="4800" b="1" dirty="0" smtClean="0"/>
            </a:br>
            <a:r>
              <a:rPr lang="en-US" sz="4800" b="1" dirty="0" smtClean="0"/>
              <a:t>in the Future?  </a:t>
            </a:r>
          </a:p>
        </p:txBody>
      </p:sp>
      <p:sp>
        <p:nvSpPr>
          <p:cNvPr id="4" name="TextBox 3"/>
          <p:cNvSpPr txBox="1"/>
          <p:nvPr/>
        </p:nvSpPr>
        <p:spPr>
          <a:xfrm>
            <a:off x="609600" y="4063425"/>
            <a:ext cx="1219200" cy="584775"/>
          </a:xfrm>
          <a:prstGeom prst="rect">
            <a:avLst/>
          </a:prstGeom>
          <a:noFill/>
        </p:spPr>
        <p:txBody>
          <a:bodyPr wrap="square" rtlCol="0">
            <a:spAutoFit/>
          </a:bodyPr>
          <a:lstStyle/>
          <a:p>
            <a:pPr algn="r"/>
            <a:r>
              <a:rPr lang="en-US" sz="3200" spc="150" dirty="0" smtClean="0">
                <a:solidFill>
                  <a:srgbClr val="FFFFFF"/>
                </a:solidFill>
                <a:sym typeface="Wingdings"/>
              </a:rPr>
              <a:t></a:t>
            </a:r>
            <a:endParaRPr lang="en-US" sz="3200" spc="150" dirty="0">
              <a:solidFill>
                <a:srgbClr val="FFFFFF"/>
              </a:solidFill>
            </a:endParaRPr>
          </a:p>
        </p:txBody>
      </p:sp>
      <p:sp>
        <p:nvSpPr>
          <p:cNvPr id="5" name="TextBox 4"/>
          <p:cNvSpPr txBox="1"/>
          <p:nvPr/>
        </p:nvSpPr>
        <p:spPr>
          <a:xfrm>
            <a:off x="7315200" y="4139625"/>
            <a:ext cx="1219200" cy="584775"/>
          </a:xfrm>
          <a:prstGeom prst="rect">
            <a:avLst/>
          </a:prstGeom>
          <a:noFill/>
        </p:spPr>
        <p:txBody>
          <a:bodyPr wrap="square" rtlCol="0">
            <a:spAutoFit/>
          </a:bodyPr>
          <a:lstStyle/>
          <a:p>
            <a:r>
              <a:rPr lang="en-US" sz="3200" spc="150" dirty="0" smtClean="0">
                <a:solidFill>
                  <a:srgbClr val="FFFFFF"/>
                </a:solidFill>
                <a:sym typeface="Wingdings"/>
              </a:rPr>
              <a:t></a:t>
            </a:r>
            <a:endParaRPr lang="en-US" sz="3200" spc="150" dirty="0">
              <a:solidFill>
                <a:srgbClr val="FFFFFF"/>
              </a:solidFill>
            </a:endParaRPr>
          </a:p>
        </p:txBody>
      </p:sp>
    </p:spTree>
    <p:extLst>
      <p:ext uri="{BB962C8B-B14F-4D97-AF65-F5344CB8AC3E}">
        <p14:creationId xmlns="" xmlns:p14="http://schemas.microsoft.com/office/powerpoint/2010/main" val="32650886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Social Security is Affordable</a:t>
            </a:r>
            <a:endParaRPr lang="en-US" dirty="0"/>
          </a:p>
        </p:txBody>
      </p:sp>
      <p:sp>
        <p:nvSpPr>
          <p:cNvPr id="5" name="Text Box 6"/>
          <p:cNvSpPr txBox="1">
            <a:spLocks noChangeArrowheads="1"/>
          </p:cNvSpPr>
          <p:nvPr/>
        </p:nvSpPr>
        <p:spPr bwMode="auto">
          <a:xfrm>
            <a:off x="304800" y="6400800"/>
            <a:ext cx="5943600" cy="276999"/>
          </a:xfrm>
          <a:prstGeom prst="rect">
            <a:avLst/>
          </a:prstGeom>
          <a:noFill/>
          <a:ln w="9525">
            <a:noFill/>
            <a:miter lim="800000"/>
            <a:headEnd/>
            <a:tailEnd/>
          </a:ln>
        </p:spPr>
        <p:txBody>
          <a:bodyPr wrap="square">
            <a:spAutoFit/>
          </a:bodyPr>
          <a:lstStyle/>
          <a:p>
            <a:r>
              <a:rPr lang="en-US" sz="1200" dirty="0" smtClean="0"/>
              <a:t>Board of Trustees, 2012: Table VI.F4.</a:t>
            </a:r>
            <a:endParaRPr lang="en-US" sz="1200" i="1" dirty="0"/>
          </a:p>
        </p:txBody>
      </p:sp>
      <p:sp>
        <p:nvSpPr>
          <p:cNvPr id="6"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2"/>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a:lstStyle>
          <a:p>
            <a:pPr>
              <a:defRPr/>
            </a:pPr>
            <a:fld id="{6715186D-4041-48FE-8004-EE61E2D2D0C0}" type="slidenum">
              <a:rPr lang="en-US" smtClean="0"/>
              <a:pPr>
                <a:defRPr/>
              </a:pPr>
              <a:t>32</a:t>
            </a:fld>
            <a:endParaRPr lang="en-US" dirty="0"/>
          </a:p>
        </p:txBody>
      </p:sp>
      <p:graphicFrame>
        <p:nvGraphicFramePr>
          <p:cNvPr id="7" name="Content Placeholder 3"/>
          <p:cNvGraphicFramePr>
            <a:graphicFrameLocks noGrp="1"/>
          </p:cNvGraphicFramePr>
          <p:nvPr/>
        </p:nvGraphicFramePr>
        <p:xfrm>
          <a:off x="457200" y="1676400"/>
          <a:ext cx="7848600"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Taxable Payroll and Social Security Outgo </a:t>
            </a:r>
            <a:br>
              <a:rPr lang="en-US" sz="3200" dirty="0" smtClean="0"/>
            </a:br>
            <a:r>
              <a:rPr lang="en-US" sz="3200" dirty="0" smtClean="0"/>
              <a:t>as a Percent of the Economy (GDP)</a:t>
            </a:r>
            <a:endParaRPr lang="en-US" sz="3200" dirty="0"/>
          </a:p>
        </p:txBody>
      </p:sp>
      <p:sp>
        <p:nvSpPr>
          <p:cNvPr id="5" name="Text Box 6"/>
          <p:cNvSpPr txBox="1">
            <a:spLocks noChangeArrowheads="1"/>
          </p:cNvSpPr>
          <p:nvPr/>
        </p:nvSpPr>
        <p:spPr bwMode="auto">
          <a:xfrm>
            <a:off x="304800" y="6400800"/>
            <a:ext cx="3235950" cy="276999"/>
          </a:xfrm>
          <a:prstGeom prst="rect">
            <a:avLst/>
          </a:prstGeom>
          <a:noFill/>
          <a:ln w="9525">
            <a:noFill/>
            <a:miter lim="800000"/>
            <a:headEnd/>
            <a:tailEnd/>
          </a:ln>
        </p:spPr>
        <p:txBody>
          <a:bodyPr wrap="none">
            <a:spAutoFit/>
          </a:bodyPr>
          <a:lstStyle/>
          <a:p>
            <a:r>
              <a:rPr lang="en-US" sz="1200" dirty="0" smtClean="0"/>
              <a:t>Board of Trustees, 2012: Tables VI.F4 and VI.F5.</a:t>
            </a:r>
            <a:endParaRPr lang="en-US" sz="1200" i="1" dirty="0"/>
          </a:p>
        </p:txBody>
      </p:sp>
      <p:sp>
        <p:nvSpPr>
          <p:cNvPr id="6" name="Slide Number Placeholder 3"/>
          <p:cNvSpPr>
            <a:spLocks noGrp="1"/>
          </p:cNvSpPr>
          <p:nvPr>
            <p:ph type="sldNum" sz="quarter" idx="4294967295"/>
          </p:nvPr>
        </p:nvSpPr>
        <p:spPr>
          <a:xfrm>
            <a:off x="6553200" y="6356350"/>
            <a:ext cx="2133600" cy="365125"/>
          </a:xfrm>
        </p:spPr>
        <p:txBody>
          <a:bodyPr/>
          <a:lstStyle/>
          <a:p>
            <a:pPr>
              <a:defRPr/>
            </a:pPr>
            <a:fld id="{6715186D-4041-48FE-8004-EE61E2D2D0C0}" type="slidenum">
              <a:rPr lang="en-US" smtClean="0"/>
              <a:pPr>
                <a:defRPr/>
              </a:pPr>
              <a:t>33</a:t>
            </a:fld>
            <a:endParaRPr lang="en-US" dirty="0"/>
          </a:p>
        </p:txBody>
      </p:sp>
      <p:graphicFrame>
        <p:nvGraphicFramePr>
          <p:cNvPr id="7" name="Chart 6"/>
          <p:cNvGraphicFramePr/>
          <p:nvPr/>
        </p:nvGraphicFramePr>
        <p:xfrm>
          <a:off x="685800" y="1295400"/>
          <a:ext cx="7467600" cy="492918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228599" y="3870960"/>
            <a:ext cx="8686800" cy="1463040"/>
          </a:xfrm>
        </p:spPr>
        <p:txBody>
          <a:bodyPr/>
          <a:lstStyle/>
          <a:p>
            <a:pPr eaLnBrk="1" hangingPunct="1"/>
            <a:r>
              <a:rPr lang="en-US" sz="4800" b="1" dirty="0" smtClean="0">
                <a:effectLst>
                  <a:outerShdw blurRad="38100" dist="38100" dir="2700000" algn="tl">
                    <a:srgbClr val="000000">
                      <a:alpha val="43137"/>
                    </a:srgbClr>
                  </a:outerShdw>
                </a:effectLst>
              </a:rPr>
              <a:t>Strengthening </a:t>
            </a:r>
            <a:br>
              <a:rPr lang="en-US" sz="4800" b="1" dirty="0" smtClean="0">
                <a:effectLst>
                  <a:outerShdw blurRad="38100" dist="38100" dir="2700000" algn="tl">
                    <a:srgbClr val="000000">
                      <a:alpha val="43137"/>
                    </a:srgbClr>
                  </a:outerShdw>
                </a:effectLst>
              </a:rPr>
            </a:br>
            <a:r>
              <a:rPr lang="en-US" sz="4800" b="1" dirty="0" smtClean="0">
                <a:effectLst>
                  <a:outerShdw blurRad="38100" dist="38100" dir="2700000" algn="tl">
                    <a:srgbClr val="000000">
                      <a:alpha val="43137"/>
                    </a:srgbClr>
                  </a:outerShdw>
                </a:effectLst>
              </a:rPr>
              <a:t>Social Security</a:t>
            </a:r>
          </a:p>
        </p:txBody>
      </p:sp>
      <p:sp>
        <p:nvSpPr>
          <p:cNvPr id="5" name="TextBox 4"/>
          <p:cNvSpPr txBox="1"/>
          <p:nvPr/>
        </p:nvSpPr>
        <p:spPr>
          <a:xfrm>
            <a:off x="685800" y="4343400"/>
            <a:ext cx="1219200" cy="584775"/>
          </a:xfrm>
          <a:prstGeom prst="rect">
            <a:avLst/>
          </a:prstGeom>
          <a:noFill/>
        </p:spPr>
        <p:txBody>
          <a:bodyPr wrap="square" rtlCol="0">
            <a:spAutoFit/>
          </a:bodyPr>
          <a:lstStyle/>
          <a:p>
            <a:pPr algn="r"/>
            <a:r>
              <a:rPr lang="en-US" sz="3200" spc="150" dirty="0" smtClean="0">
                <a:solidFill>
                  <a:srgbClr val="FFFFFF"/>
                </a:solidFill>
                <a:sym typeface="Wingdings"/>
              </a:rPr>
              <a:t></a:t>
            </a:r>
            <a:endParaRPr lang="en-US" sz="3200" spc="150" dirty="0">
              <a:solidFill>
                <a:srgbClr val="FFFFFF"/>
              </a:solidFill>
            </a:endParaRPr>
          </a:p>
        </p:txBody>
      </p:sp>
      <p:sp>
        <p:nvSpPr>
          <p:cNvPr id="6" name="TextBox 5"/>
          <p:cNvSpPr txBox="1"/>
          <p:nvPr/>
        </p:nvSpPr>
        <p:spPr>
          <a:xfrm>
            <a:off x="7239000" y="4343400"/>
            <a:ext cx="1219200" cy="584775"/>
          </a:xfrm>
          <a:prstGeom prst="rect">
            <a:avLst/>
          </a:prstGeom>
          <a:noFill/>
        </p:spPr>
        <p:txBody>
          <a:bodyPr wrap="square" rtlCol="0">
            <a:spAutoFit/>
          </a:bodyPr>
          <a:lstStyle/>
          <a:p>
            <a:r>
              <a:rPr lang="en-US" sz="3200" spc="150" dirty="0" smtClean="0">
                <a:solidFill>
                  <a:srgbClr val="FFFFFF"/>
                </a:solidFill>
                <a:sym typeface="Wingdings"/>
              </a:rPr>
              <a:t></a:t>
            </a:r>
            <a:endParaRPr lang="en-US" sz="3200" spc="150" dirty="0">
              <a:solidFill>
                <a:srgbClr val="FFFFFF"/>
              </a:solidFill>
            </a:endParaRPr>
          </a:p>
        </p:txBody>
      </p:sp>
    </p:spTree>
    <p:extLst>
      <p:ext uri="{BB962C8B-B14F-4D97-AF65-F5344CB8AC3E}">
        <p14:creationId xmlns="" xmlns:p14="http://schemas.microsoft.com/office/powerpoint/2010/main" val="6078781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067800" cy="1143000"/>
          </a:xfrm>
        </p:spPr>
        <p:txBody>
          <a:bodyPr>
            <a:noAutofit/>
          </a:bodyPr>
          <a:lstStyle/>
          <a:p>
            <a:r>
              <a:rPr lang="en-US" sz="3800" dirty="0" smtClean="0"/>
              <a:t>Low-Cost Options to Improve Adequacy</a:t>
            </a:r>
            <a:endParaRPr lang="en-US" sz="3800" dirty="0"/>
          </a:p>
        </p:txBody>
      </p:sp>
      <p:sp>
        <p:nvSpPr>
          <p:cNvPr id="3" name="Content Placeholder 2"/>
          <p:cNvSpPr>
            <a:spLocks noGrp="1"/>
          </p:cNvSpPr>
          <p:nvPr>
            <p:ph idx="1"/>
          </p:nvPr>
        </p:nvSpPr>
        <p:spPr>
          <a:xfrm>
            <a:off x="381000" y="1676400"/>
            <a:ext cx="8534400" cy="4114800"/>
          </a:xfrm>
        </p:spPr>
        <p:txBody>
          <a:bodyPr>
            <a:noAutofit/>
          </a:bodyPr>
          <a:lstStyle/>
          <a:p>
            <a:pPr marL="0" indent="0">
              <a:spcAft>
                <a:spcPts val="0"/>
              </a:spcAft>
              <a:buNone/>
              <a:defRPr/>
            </a:pPr>
            <a:r>
              <a:rPr lang="en-US" sz="2500" kern="1200" dirty="0" smtClean="0">
                <a:solidFill>
                  <a:schemeClr val="tx1"/>
                </a:solidFill>
              </a:rPr>
              <a:t>Options that would </a:t>
            </a:r>
            <a:r>
              <a:rPr lang="en-US" sz="2500" kern="1200" dirty="0" smtClean="0">
                <a:solidFill>
                  <a:srgbClr val="005B4D"/>
                </a:solidFill>
              </a:rPr>
              <a:t>improve the adequacy of benefits </a:t>
            </a:r>
            <a:r>
              <a:rPr lang="en-US" sz="2500" kern="1200" dirty="0" smtClean="0">
                <a:solidFill>
                  <a:schemeClr val="tx1"/>
                </a:solidFill>
              </a:rPr>
              <a:t>include: </a:t>
            </a:r>
          </a:p>
          <a:p>
            <a:pPr marL="914400" lvl="1" indent="-514350">
              <a:spcBef>
                <a:spcPts val="0"/>
              </a:spcBef>
              <a:buClr>
                <a:srgbClr val="005B4D"/>
              </a:buClr>
              <a:buSzPct val="100000"/>
              <a:buFont typeface="+mj-lt"/>
              <a:buAutoNum type="arabicParenR"/>
              <a:defRPr/>
            </a:pPr>
            <a:r>
              <a:rPr lang="en-US" sz="2200" kern="1200" dirty="0" smtClean="0">
                <a:solidFill>
                  <a:schemeClr val="tx1"/>
                </a:solidFill>
              </a:rPr>
              <a:t>Update the special minimum benefit to ensure that long-serving, low-paid workers can remain out of poverty when they retire.</a:t>
            </a:r>
          </a:p>
          <a:p>
            <a:pPr marL="857250" lvl="1" indent="-457200">
              <a:spcBef>
                <a:spcPct val="30000"/>
              </a:spcBef>
              <a:buClr>
                <a:srgbClr val="005B4D"/>
              </a:buClr>
              <a:buSzPct val="100000"/>
              <a:buFont typeface="+mj-lt"/>
              <a:buAutoNum type="arabicParenR"/>
              <a:defRPr/>
            </a:pPr>
            <a:r>
              <a:rPr lang="en-US" sz="2200" kern="1200" dirty="0" smtClean="0">
                <a:solidFill>
                  <a:schemeClr val="tx1"/>
                </a:solidFill>
              </a:rPr>
              <a:t> Reinstate student benefits until age 22 for children of  </a:t>
            </a:r>
            <a:br>
              <a:rPr lang="en-US" sz="2200" kern="1200" dirty="0" smtClean="0">
                <a:solidFill>
                  <a:schemeClr val="tx1"/>
                </a:solidFill>
              </a:rPr>
            </a:br>
            <a:r>
              <a:rPr lang="en-US" sz="2200" kern="1200" dirty="0" smtClean="0">
                <a:solidFill>
                  <a:schemeClr val="tx1"/>
                </a:solidFill>
              </a:rPr>
              <a:t> disabled or deceased workers (currently, benefits for these </a:t>
            </a:r>
            <a:br>
              <a:rPr lang="en-US" sz="2200" kern="1200" dirty="0" smtClean="0">
                <a:solidFill>
                  <a:schemeClr val="tx1"/>
                </a:solidFill>
              </a:rPr>
            </a:br>
            <a:r>
              <a:rPr lang="en-US" sz="2200" kern="1200" dirty="0" smtClean="0">
                <a:solidFill>
                  <a:schemeClr val="tx1"/>
                </a:solidFill>
              </a:rPr>
              <a:t> children stop at age 18-19).</a:t>
            </a:r>
          </a:p>
          <a:p>
            <a:pPr marL="857250" lvl="1" indent="-457200">
              <a:spcBef>
                <a:spcPct val="30000"/>
              </a:spcBef>
              <a:buClr>
                <a:srgbClr val="005B4D"/>
              </a:buClr>
              <a:buSzPct val="100000"/>
              <a:buFont typeface="+mj-lt"/>
              <a:buAutoNum type="arabicParenR"/>
              <a:defRPr/>
            </a:pPr>
            <a:r>
              <a:rPr lang="en-US" sz="2200" kern="1200" dirty="0" smtClean="0">
                <a:solidFill>
                  <a:schemeClr val="tx1"/>
                </a:solidFill>
              </a:rPr>
              <a:t> Allow childcare years to count towards Social Security  </a:t>
            </a:r>
            <a:br>
              <a:rPr lang="en-US" sz="2200" kern="1200" dirty="0" smtClean="0">
                <a:solidFill>
                  <a:schemeClr val="tx1"/>
                </a:solidFill>
              </a:rPr>
            </a:br>
            <a:r>
              <a:rPr lang="en-US" sz="2200" kern="1200" dirty="0" smtClean="0">
                <a:solidFill>
                  <a:schemeClr val="tx1"/>
                </a:solidFill>
              </a:rPr>
              <a:t> benefits.</a:t>
            </a:r>
          </a:p>
          <a:p>
            <a:pPr marL="857250" lvl="1" indent="-457200">
              <a:spcBef>
                <a:spcPct val="30000"/>
              </a:spcBef>
              <a:buClr>
                <a:srgbClr val="005B4D"/>
              </a:buClr>
              <a:buSzPct val="100000"/>
              <a:buFont typeface="+mj-lt"/>
              <a:buAutoNum type="arabicParenR"/>
              <a:defRPr/>
            </a:pPr>
            <a:r>
              <a:rPr lang="en-US" sz="2200" kern="1200" dirty="0" smtClean="0">
                <a:solidFill>
                  <a:schemeClr val="tx1"/>
                </a:solidFill>
              </a:rPr>
              <a:t> Increase benefits for the “oldest old” (ages 85 and older).</a:t>
            </a:r>
          </a:p>
          <a:p>
            <a:pPr marL="857250" lvl="1" indent="-457200">
              <a:spcBef>
                <a:spcPct val="30000"/>
              </a:spcBef>
              <a:buClr>
                <a:srgbClr val="005B4D"/>
              </a:buClr>
              <a:buSzPct val="100000"/>
              <a:buFont typeface="+mj-lt"/>
              <a:buAutoNum type="arabicParenR"/>
              <a:defRPr/>
            </a:pPr>
            <a:r>
              <a:rPr lang="en-US" sz="2200" kern="1200" dirty="0" smtClean="0">
                <a:solidFill>
                  <a:schemeClr val="tx1"/>
                </a:solidFill>
              </a:rPr>
              <a:t> Increase benefits for widowed spouses of </a:t>
            </a:r>
            <a:br>
              <a:rPr lang="en-US" sz="2200" kern="1200" dirty="0" smtClean="0">
                <a:solidFill>
                  <a:schemeClr val="tx1"/>
                </a:solidFill>
              </a:rPr>
            </a:br>
            <a:r>
              <a:rPr lang="en-US" sz="2200" kern="1200" dirty="0" smtClean="0">
                <a:solidFill>
                  <a:schemeClr val="tx1"/>
                </a:solidFill>
              </a:rPr>
              <a:t> low-earning couples.</a:t>
            </a:r>
          </a:p>
        </p:txBody>
      </p:sp>
      <p:sp>
        <p:nvSpPr>
          <p:cNvPr id="4" name="Slide Number Placeholder 3"/>
          <p:cNvSpPr>
            <a:spLocks noGrp="1"/>
          </p:cNvSpPr>
          <p:nvPr>
            <p:ph type="sldNum" sz="quarter" idx="4294967295"/>
          </p:nvPr>
        </p:nvSpPr>
        <p:spPr>
          <a:xfrm>
            <a:off x="6553200" y="6356350"/>
            <a:ext cx="2133600" cy="365125"/>
          </a:xfrm>
        </p:spPr>
        <p:txBody>
          <a:bodyPr/>
          <a:lstStyle/>
          <a:p>
            <a:pPr>
              <a:defRPr/>
            </a:pPr>
            <a:fld id="{6715186D-4041-48FE-8004-EE61E2D2D0C0}" type="slidenum">
              <a:rPr lang="en-US" smtClean="0"/>
              <a:pPr>
                <a:defRPr/>
              </a:pPr>
              <a:t>35</a:t>
            </a:fld>
            <a:endParaRPr lang="en-US" dirty="0"/>
          </a:p>
        </p:txBody>
      </p:sp>
      <p:sp>
        <p:nvSpPr>
          <p:cNvPr id="5" name="Text Box 6"/>
          <p:cNvSpPr txBox="1">
            <a:spLocks noChangeArrowheads="1"/>
          </p:cNvSpPr>
          <p:nvPr/>
        </p:nvSpPr>
        <p:spPr bwMode="auto">
          <a:xfrm>
            <a:off x="152400" y="6581001"/>
            <a:ext cx="1905000" cy="276999"/>
          </a:xfrm>
          <a:prstGeom prst="rect">
            <a:avLst/>
          </a:prstGeom>
          <a:noFill/>
          <a:ln w="9525">
            <a:noFill/>
            <a:miter lim="800000"/>
            <a:headEnd/>
            <a:tailEnd/>
          </a:ln>
        </p:spPr>
        <p:txBody>
          <a:bodyPr wrap="square">
            <a:spAutoFit/>
          </a:bodyPr>
          <a:lstStyle/>
          <a:p>
            <a:r>
              <a:rPr lang="en-US" sz="1200" dirty="0" smtClean="0"/>
              <a:t>Reno and </a:t>
            </a:r>
            <a:r>
              <a:rPr lang="en-US" sz="1200" dirty="0" err="1" smtClean="0"/>
              <a:t>Lavery</a:t>
            </a:r>
            <a:r>
              <a:rPr lang="en-US" sz="1200" dirty="0" smtClean="0"/>
              <a:t>, 2009a.</a:t>
            </a:r>
            <a:endParaRPr lang="en-US" sz="1200" i="1"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305800" cy="1143000"/>
          </a:xfrm>
        </p:spPr>
        <p:txBody>
          <a:bodyPr>
            <a:normAutofit/>
          </a:bodyPr>
          <a:lstStyle/>
          <a:p>
            <a:pPr>
              <a:defRPr/>
            </a:pPr>
            <a:r>
              <a:rPr lang="en-US" sz="3800" dirty="0" smtClean="0">
                <a:solidFill>
                  <a:schemeClr val="bg1"/>
                </a:solidFill>
                <a:ea typeface="+mn-ea"/>
                <a:cs typeface="+mn-cs"/>
              </a:rPr>
              <a:t>Options for Raising Revenues</a:t>
            </a:r>
            <a:endParaRPr lang="en-US" sz="3800" dirty="0">
              <a:solidFill>
                <a:schemeClr val="bg1"/>
              </a:solidFill>
            </a:endParaRPr>
          </a:p>
        </p:txBody>
      </p:sp>
      <p:sp>
        <p:nvSpPr>
          <p:cNvPr id="3" name="Content Placeholder 2"/>
          <p:cNvSpPr>
            <a:spLocks noGrp="1"/>
          </p:cNvSpPr>
          <p:nvPr>
            <p:ph idx="1"/>
          </p:nvPr>
        </p:nvSpPr>
        <p:spPr>
          <a:xfrm>
            <a:off x="609600" y="1752600"/>
            <a:ext cx="7772400" cy="4648200"/>
          </a:xfrm>
        </p:spPr>
        <p:txBody>
          <a:bodyPr>
            <a:normAutofit lnSpcReduction="10000"/>
          </a:bodyPr>
          <a:lstStyle/>
          <a:p>
            <a:pPr marL="0" indent="0">
              <a:buNone/>
              <a:defRPr/>
            </a:pPr>
            <a:r>
              <a:rPr lang="en-US" sz="2800" dirty="0">
                <a:solidFill>
                  <a:schemeClr val="tx1"/>
                </a:solidFill>
              </a:rPr>
              <a:t>Options that would </a:t>
            </a:r>
            <a:r>
              <a:rPr lang="en-US" sz="2800" dirty="0" smtClean="0">
                <a:solidFill>
                  <a:schemeClr val="tx1"/>
                </a:solidFill>
              </a:rPr>
              <a:t>help </a:t>
            </a:r>
            <a:r>
              <a:rPr lang="en-US" sz="2800" dirty="0" smtClean="0">
                <a:solidFill>
                  <a:srgbClr val="005B4D"/>
                </a:solidFill>
              </a:rPr>
              <a:t>raise revenues </a:t>
            </a:r>
            <a:r>
              <a:rPr lang="en-US" sz="2800" dirty="0" smtClean="0">
                <a:solidFill>
                  <a:schemeClr val="tx1"/>
                </a:solidFill>
              </a:rPr>
              <a:t>include: </a:t>
            </a:r>
            <a:endParaRPr lang="en-US" dirty="0" smtClean="0">
              <a:solidFill>
                <a:schemeClr val="tx1"/>
              </a:solidFill>
            </a:endParaRPr>
          </a:p>
          <a:p>
            <a:pPr marL="857250" lvl="1" indent="-457200">
              <a:lnSpc>
                <a:spcPct val="120000"/>
              </a:lnSpc>
              <a:buClr>
                <a:srgbClr val="005B4D"/>
              </a:buClr>
              <a:buSzPct val="100000"/>
              <a:buFont typeface="+mj-lt"/>
              <a:buAutoNum type="arabicParenR"/>
              <a:defRPr/>
            </a:pPr>
            <a:r>
              <a:rPr lang="en-US" sz="2400" dirty="0" smtClean="0">
                <a:solidFill>
                  <a:schemeClr val="tx1"/>
                </a:solidFill>
              </a:rPr>
              <a:t>Lift the cap (now $110,100) on the earnings on which workers and employers pay Social Security contributions.</a:t>
            </a:r>
          </a:p>
          <a:p>
            <a:pPr marL="857250" lvl="1" indent="-457200">
              <a:lnSpc>
                <a:spcPct val="120000"/>
              </a:lnSpc>
              <a:buClr>
                <a:srgbClr val="005B4D"/>
              </a:buClr>
              <a:buSzPct val="100000"/>
              <a:buFont typeface="+mj-lt"/>
              <a:buAutoNum type="arabicParenR"/>
              <a:defRPr/>
            </a:pPr>
            <a:r>
              <a:rPr lang="en-US" sz="2400" dirty="0" smtClean="0">
                <a:solidFill>
                  <a:schemeClr val="tx1"/>
                </a:solidFill>
              </a:rPr>
              <a:t>Cover all salary reduction plans (contributions subject to FICA), just like 401(k)s.</a:t>
            </a:r>
          </a:p>
          <a:p>
            <a:pPr marL="857250" lvl="1" indent="-457200">
              <a:lnSpc>
                <a:spcPct val="120000"/>
              </a:lnSpc>
              <a:buClr>
                <a:srgbClr val="005B4D"/>
              </a:buClr>
              <a:buSzPct val="100000"/>
              <a:buFont typeface="+mj-lt"/>
              <a:buAutoNum type="arabicParenR"/>
              <a:defRPr/>
            </a:pPr>
            <a:r>
              <a:rPr lang="en-US" sz="2400" dirty="0" smtClean="0">
                <a:solidFill>
                  <a:schemeClr val="tx1"/>
                </a:solidFill>
              </a:rPr>
              <a:t>Schedule modest contribution rate increases in the future when funds will be needed.</a:t>
            </a:r>
          </a:p>
          <a:p>
            <a:pPr marL="857250" lvl="1" indent="-457200">
              <a:lnSpc>
                <a:spcPct val="120000"/>
              </a:lnSpc>
              <a:buClr>
                <a:srgbClr val="005B4D"/>
              </a:buClr>
              <a:buSzPct val="100000"/>
              <a:buFont typeface="+mj-lt"/>
              <a:buAutoNum type="arabicParenR"/>
              <a:defRPr/>
            </a:pPr>
            <a:r>
              <a:rPr lang="en-US" sz="2400" dirty="0" smtClean="0">
                <a:solidFill>
                  <a:schemeClr val="tx1"/>
                </a:solidFill>
              </a:rPr>
              <a:t>Dedicate progressive taxes to pay part of Social Security's future cost.</a:t>
            </a:r>
            <a:endParaRPr lang="en-US" sz="1050" dirty="0" smtClean="0">
              <a:solidFill>
                <a:schemeClr val="tx1"/>
              </a:solidFill>
            </a:endParaRPr>
          </a:p>
          <a:p>
            <a:pPr marL="0" indent="0">
              <a:spcBef>
                <a:spcPts val="0"/>
              </a:spcBef>
              <a:buFontTx/>
              <a:buNone/>
              <a:defRPr/>
            </a:pPr>
            <a:endParaRPr lang="en-US" sz="1600" b="1" dirty="0" smtClean="0"/>
          </a:p>
          <a:p>
            <a:pPr marL="0" indent="0">
              <a:spcBef>
                <a:spcPts val="0"/>
              </a:spcBef>
              <a:buFontTx/>
              <a:buNone/>
              <a:defRPr/>
            </a:pPr>
            <a:endParaRPr lang="en-US" sz="1600" b="1" dirty="0" smtClean="0"/>
          </a:p>
          <a:p>
            <a:pPr marL="0" indent="0">
              <a:spcBef>
                <a:spcPts val="0"/>
              </a:spcBef>
              <a:buFontTx/>
              <a:buNone/>
              <a:defRPr/>
            </a:pPr>
            <a:endParaRPr lang="en-US" sz="1600" b="1" dirty="0" smtClean="0"/>
          </a:p>
        </p:txBody>
      </p:sp>
      <p:sp>
        <p:nvSpPr>
          <p:cNvPr id="33796" name="Slide Number Placeholder 3"/>
          <p:cNvSpPr>
            <a:spLocks noGrp="1"/>
          </p:cNvSpPr>
          <p:nvPr>
            <p:ph type="sldNum" sz="quarter" idx="4294967295"/>
          </p:nvPr>
        </p:nvSpPr>
        <p:spPr>
          <a:xfrm>
            <a:off x="6553200" y="6356350"/>
            <a:ext cx="2133600" cy="365125"/>
          </a:xfrm>
          <a:noFill/>
        </p:spPr>
        <p:txBody>
          <a:bodyPr/>
          <a:lstStyle/>
          <a:p>
            <a:fld id="{0A91AB89-0C1B-42C2-9DFE-6747093C7405}" type="slidenum">
              <a:rPr lang="en-US" smtClean="0"/>
              <a:pPr/>
              <a:t>36</a:t>
            </a:fld>
            <a:endParaRPr lang="en-US" dirty="0" smtClean="0"/>
          </a:p>
        </p:txBody>
      </p:sp>
      <p:sp>
        <p:nvSpPr>
          <p:cNvPr id="5" name="Text Box 6"/>
          <p:cNvSpPr txBox="1">
            <a:spLocks noChangeArrowheads="1"/>
          </p:cNvSpPr>
          <p:nvPr/>
        </p:nvSpPr>
        <p:spPr bwMode="auto">
          <a:xfrm>
            <a:off x="304800" y="6400800"/>
            <a:ext cx="1905000" cy="276999"/>
          </a:xfrm>
          <a:prstGeom prst="rect">
            <a:avLst/>
          </a:prstGeom>
          <a:noFill/>
          <a:ln w="9525">
            <a:noFill/>
            <a:miter lim="800000"/>
            <a:headEnd/>
            <a:tailEnd/>
          </a:ln>
        </p:spPr>
        <p:txBody>
          <a:bodyPr wrap="square">
            <a:spAutoFit/>
          </a:bodyPr>
          <a:lstStyle/>
          <a:p>
            <a:r>
              <a:rPr lang="en-US" sz="1200" dirty="0" smtClean="0"/>
              <a:t>Reno and </a:t>
            </a:r>
            <a:r>
              <a:rPr lang="en-US" sz="1200" dirty="0" err="1" smtClean="0"/>
              <a:t>Lavery</a:t>
            </a:r>
            <a:r>
              <a:rPr lang="en-US" sz="1200" dirty="0" smtClean="0"/>
              <a:t>, 2009a.</a:t>
            </a:r>
            <a:endParaRPr lang="en-US" sz="1200" i="1"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772400" cy="1143000"/>
          </a:xfrm>
        </p:spPr>
        <p:txBody>
          <a:bodyPr/>
          <a:lstStyle/>
          <a:p>
            <a:r>
              <a:rPr lang="en-US" dirty="0" smtClean="0"/>
              <a:t>Other Options for Solvency</a:t>
            </a:r>
            <a:endParaRPr lang="en-US" dirty="0"/>
          </a:p>
        </p:txBody>
      </p:sp>
      <p:sp>
        <p:nvSpPr>
          <p:cNvPr id="3" name="Content Placeholder 2"/>
          <p:cNvSpPr>
            <a:spLocks noGrp="1"/>
          </p:cNvSpPr>
          <p:nvPr>
            <p:ph idx="1"/>
          </p:nvPr>
        </p:nvSpPr>
        <p:spPr>
          <a:xfrm>
            <a:off x="609600" y="1981200"/>
            <a:ext cx="7924800" cy="4267200"/>
          </a:xfrm>
        </p:spPr>
        <p:txBody>
          <a:bodyPr>
            <a:normAutofit/>
          </a:bodyPr>
          <a:lstStyle/>
          <a:p>
            <a:pPr>
              <a:buSzPct val="85000"/>
              <a:buFont typeface="Wingdings" pitchFamily="2" charset="2"/>
              <a:buChar char="Ø"/>
            </a:pPr>
            <a:r>
              <a:rPr lang="en-US" sz="2800" dirty="0" smtClean="0">
                <a:solidFill>
                  <a:schemeClr val="tx1"/>
                </a:solidFill>
              </a:rPr>
              <a:t>Some proposals would </a:t>
            </a:r>
            <a:r>
              <a:rPr lang="en-US" sz="2800" dirty="0" smtClean="0">
                <a:solidFill>
                  <a:srgbClr val="005B4D"/>
                </a:solidFill>
              </a:rPr>
              <a:t>reduce benefits for some or all beneficiaries</a:t>
            </a:r>
            <a:r>
              <a:rPr lang="en-US" sz="2800" dirty="0" smtClean="0"/>
              <a:t> </a:t>
            </a:r>
            <a:r>
              <a:rPr lang="en-US" sz="2800" dirty="0" smtClean="0">
                <a:solidFill>
                  <a:schemeClr val="tx1"/>
                </a:solidFill>
              </a:rPr>
              <a:t>in order to increase solvency.</a:t>
            </a:r>
          </a:p>
          <a:p>
            <a:pPr>
              <a:buSzPct val="85000"/>
              <a:buFont typeface="Wingdings" pitchFamily="2" charset="2"/>
              <a:buChar char="Ø"/>
            </a:pPr>
            <a:endParaRPr lang="en-US" sz="2800" dirty="0" smtClean="0">
              <a:solidFill>
                <a:schemeClr val="tx1"/>
              </a:solidFill>
            </a:endParaRPr>
          </a:p>
          <a:p>
            <a:pPr>
              <a:buSzPct val="85000"/>
              <a:buFont typeface="Wingdings" pitchFamily="2" charset="2"/>
              <a:buChar char="Ø"/>
            </a:pPr>
            <a:r>
              <a:rPr lang="en-US" sz="2800" dirty="0" smtClean="0">
                <a:solidFill>
                  <a:schemeClr val="tx1"/>
                </a:solidFill>
              </a:rPr>
              <a:t>For example, raising the retirement age amounts to an across-the-board cut in benefits, which also reduces the program’s cost.</a:t>
            </a:r>
          </a:p>
          <a:p>
            <a:pPr lvl="0">
              <a:buNone/>
              <a:defRPr/>
            </a:pPr>
            <a:endParaRPr lang="en-US" sz="1050" dirty="0" smtClean="0">
              <a:solidFill>
                <a:srgbClr val="55554A"/>
              </a:solidFill>
            </a:endParaRPr>
          </a:p>
          <a:p>
            <a:pPr lvl="0">
              <a:buNone/>
              <a:defRPr/>
            </a:pPr>
            <a:endParaRPr lang="en-US" sz="1050" dirty="0">
              <a:solidFill>
                <a:srgbClr val="55554A"/>
              </a:solidFill>
            </a:endParaRPr>
          </a:p>
          <a:p>
            <a:pPr lvl="0">
              <a:buNone/>
              <a:defRPr/>
            </a:pPr>
            <a:endParaRPr lang="en-US" sz="1050" dirty="0" smtClean="0">
              <a:solidFill>
                <a:srgbClr val="55554A"/>
              </a:solidFill>
            </a:endParaRPr>
          </a:p>
          <a:p>
            <a:pPr lvl="0">
              <a:buNone/>
              <a:defRPr/>
            </a:pPr>
            <a:endParaRPr lang="en-US" sz="1050" dirty="0">
              <a:solidFill>
                <a:srgbClr val="55554A"/>
              </a:solidFill>
            </a:endParaRPr>
          </a:p>
          <a:p>
            <a:pPr lvl="0">
              <a:buNone/>
              <a:defRPr/>
            </a:pPr>
            <a:endParaRPr lang="en-US" sz="1050" dirty="0">
              <a:solidFill>
                <a:srgbClr val="55554A"/>
              </a:solidFill>
            </a:endParaRPr>
          </a:p>
          <a:p>
            <a:pPr>
              <a:buNone/>
            </a:pPr>
            <a:endParaRPr lang="en-US" sz="2800" dirty="0"/>
          </a:p>
        </p:txBody>
      </p:sp>
      <p:sp>
        <p:nvSpPr>
          <p:cNvPr id="4" name="Slide Number Placeholder 3"/>
          <p:cNvSpPr>
            <a:spLocks noGrp="1"/>
          </p:cNvSpPr>
          <p:nvPr>
            <p:ph type="sldNum" sz="quarter" idx="4294967295"/>
          </p:nvPr>
        </p:nvSpPr>
        <p:spPr>
          <a:xfrm>
            <a:off x="6553200" y="6356350"/>
            <a:ext cx="2133600" cy="365125"/>
          </a:xfrm>
        </p:spPr>
        <p:txBody>
          <a:bodyPr/>
          <a:lstStyle/>
          <a:p>
            <a:pPr>
              <a:defRPr/>
            </a:pPr>
            <a:fld id="{6715186D-4041-48FE-8004-EE61E2D2D0C0}" type="slidenum">
              <a:rPr lang="en-US" smtClean="0"/>
              <a:pPr>
                <a:defRPr/>
              </a:pPr>
              <a:t>37</a:t>
            </a:fld>
            <a:endParaRPr lang="en-US" dirty="0"/>
          </a:p>
        </p:txBody>
      </p:sp>
      <p:sp>
        <p:nvSpPr>
          <p:cNvPr id="5" name="Text Box 6"/>
          <p:cNvSpPr txBox="1">
            <a:spLocks noChangeArrowheads="1"/>
          </p:cNvSpPr>
          <p:nvPr/>
        </p:nvSpPr>
        <p:spPr bwMode="auto">
          <a:xfrm>
            <a:off x="304800" y="6400800"/>
            <a:ext cx="1905000" cy="276999"/>
          </a:xfrm>
          <a:prstGeom prst="rect">
            <a:avLst/>
          </a:prstGeom>
          <a:noFill/>
          <a:ln w="9525">
            <a:noFill/>
            <a:miter lim="800000"/>
            <a:headEnd/>
            <a:tailEnd/>
          </a:ln>
        </p:spPr>
        <p:txBody>
          <a:bodyPr wrap="square">
            <a:spAutoFit/>
          </a:bodyPr>
          <a:lstStyle/>
          <a:p>
            <a:r>
              <a:rPr lang="en-US" sz="1200" dirty="0" smtClean="0"/>
              <a:t>Reno and </a:t>
            </a:r>
            <a:r>
              <a:rPr lang="en-US" sz="1200" dirty="0" err="1" smtClean="0"/>
              <a:t>Lavery</a:t>
            </a:r>
            <a:r>
              <a:rPr lang="en-US" sz="1200" dirty="0" smtClean="0"/>
              <a:t>, 2009a.</a:t>
            </a:r>
            <a:endParaRPr lang="en-US" sz="1200" i="1"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228599" y="4709160"/>
            <a:ext cx="8686800" cy="1463040"/>
          </a:xfrm>
        </p:spPr>
        <p:txBody>
          <a:bodyPr/>
          <a:lstStyle/>
          <a:p>
            <a:r>
              <a:rPr lang="en-US" sz="4800" b="1" dirty="0"/>
              <a:t>Why Consider Revenue Enhancements to </a:t>
            </a:r>
            <a:r>
              <a:rPr lang="en-US" sz="4800" b="1" dirty="0" smtClean="0"/>
              <a:t/>
            </a:r>
            <a:br>
              <a:rPr lang="en-US" sz="4800" b="1" dirty="0" smtClean="0"/>
            </a:br>
            <a:r>
              <a:rPr lang="en-US" sz="4800" b="1" dirty="0" smtClean="0"/>
              <a:t>Balance </a:t>
            </a:r>
            <a:r>
              <a:rPr lang="en-US" sz="4800" b="1" dirty="0"/>
              <a:t>Future Social </a:t>
            </a:r>
            <a:r>
              <a:rPr lang="en-US" sz="4800" b="1" dirty="0" smtClean="0"/>
              <a:t/>
            </a:r>
            <a:br>
              <a:rPr lang="en-US" sz="4800" b="1" dirty="0" smtClean="0"/>
            </a:br>
            <a:r>
              <a:rPr lang="en-US" sz="4800" b="1" dirty="0" smtClean="0"/>
              <a:t>Security </a:t>
            </a:r>
            <a:r>
              <a:rPr lang="en-US" sz="4800" b="1" dirty="0"/>
              <a:t>Finances?</a:t>
            </a:r>
            <a:endParaRPr lang="en-US" sz="4800" b="1" dirty="0" smtClean="0">
              <a:effectLst>
                <a:outerShdw blurRad="38100" dist="38100" dir="2700000" algn="tl">
                  <a:srgbClr val="000000">
                    <a:alpha val="43137"/>
                  </a:srgbClr>
                </a:outerShdw>
              </a:effectLst>
            </a:endParaRPr>
          </a:p>
        </p:txBody>
      </p:sp>
      <p:sp>
        <p:nvSpPr>
          <p:cNvPr id="5" name="TextBox 4"/>
          <p:cNvSpPr txBox="1"/>
          <p:nvPr/>
        </p:nvSpPr>
        <p:spPr>
          <a:xfrm>
            <a:off x="76200" y="4191000"/>
            <a:ext cx="1219200" cy="584775"/>
          </a:xfrm>
          <a:prstGeom prst="rect">
            <a:avLst/>
          </a:prstGeom>
          <a:noFill/>
        </p:spPr>
        <p:txBody>
          <a:bodyPr wrap="square" rtlCol="0">
            <a:spAutoFit/>
          </a:bodyPr>
          <a:lstStyle/>
          <a:p>
            <a:pPr algn="r"/>
            <a:r>
              <a:rPr lang="en-US" sz="3200" spc="150" dirty="0" smtClean="0">
                <a:solidFill>
                  <a:srgbClr val="FFFFFF"/>
                </a:solidFill>
                <a:sym typeface="Wingdings"/>
              </a:rPr>
              <a:t></a:t>
            </a:r>
            <a:endParaRPr lang="en-US" sz="3200" spc="150" dirty="0">
              <a:solidFill>
                <a:srgbClr val="FFFFFF"/>
              </a:solidFill>
            </a:endParaRPr>
          </a:p>
        </p:txBody>
      </p:sp>
      <p:sp>
        <p:nvSpPr>
          <p:cNvPr id="6" name="TextBox 5"/>
          <p:cNvSpPr txBox="1"/>
          <p:nvPr/>
        </p:nvSpPr>
        <p:spPr>
          <a:xfrm>
            <a:off x="7696200" y="4187370"/>
            <a:ext cx="1219200" cy="584775"/>
          </a:xfrm>
          <a:prstGeom prst="rect">
            <a:avLst/>
          </a:prstGeom>
          <a:noFill/>
        </p:spPr>
        <p:txBody>
          <a:bodyPr wrap="square" rtlCol="0">
            <a:spAutoFit/>
          </a:bodyPr>
          <a:lstStyle/>
          <a:p>
            <a:r>
              <a:rPr lang="en-US" sz="3200" spc="150" dirty="0" smtClean="0">
                <a:solidFill>
                  <a:srgbClr val="FFFFFF"/>
                </a:solidFill>
                <a:sym typeface="Wingdings"/>
              </a:rPr>
              <a:t></a:t>
            </a:r>
            <a:endParaRPr lang="en-US" sz="3200" spc="150" dirty="0">
              <a:solidFill>
                <a:srgbClr val="FFFFFF"/>
              </a:solidFill>
            </a:endParaRPr>
          </a:p>
        </p:txBody>
      </p:sp>
    </p:spTree>
    <p:extLst>
      <p:ext uri="{BB962C8B-B14F-4D97-AF65-F5344CB8AC3E}">
        <p14:creationId xmlns="" xmlns:p14="http://schemas.microsoft.com/office/powerpoint/2010/main" val="33432147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76200"/>
            <a:ext cx="8763000" cy="1143000"/>
          </a:xfrm>
        </p:spPr>
        <p:txBody>
          <a:bodyPr>
            <a:noAutofit/>
          </a:bodyPr>
          <a:lstStyle/>
          <a:p>
            <a:r>
              <a:rPr lang="en-US" sz="3000" dirty="0" smtClean="0"/>
              <a:t>Across Party Lines, Americans Want to Preserve Social Security Even if We </a:t>
            </a:r>
            <a:r>
              <a:rPr lang="en-US" sz="3000" dirty="0"/>
              <a:t>H</a:t>
            </a:r>
            <a:r>
              <a:rPr lang="en-US" sz="3000" dirty="0" smtClean="0"/>
              <a:t>ave to Pay </a:t>
            </a:r>
            <a:r>
              <a:rPr lang="en-US" sz="3000" dirty="0"/>
              <a:t>M</a:t>
            </a:r>
            <a:r>
              <a:rPr lang="en-US" sz="3000" dirty="0" smtClean="0"/>
              <a:t>ore</a:t>
            </a:r>
            <a:endParaRPr lang="en-US" sz="3000" dirty="0"/>
          </a:p>
        </p:txBody>
      </p:sp>
      <p:sp>
        <p:nvSpPr>
          <p:cNvPr id="2" name="TextBox 1"/>
          <p:cNvSpPr txBox="1"/>
          <p:nvPr/>
        </p:nvSpPr>
        <p:spPr>
          <a:xfrm>
            <a:off x="533400" y="1676400"/>
            <a:ext cx="8001000" cy="923330"/>
          </a:xfrm>
          <a:prstGeom prst="rect">
            <a:avLst/>
          </a:prstGeom>
          <a:noFill/>
        </p:spPr>
        <p:txBody>
          <a:bodyPr wrap="square" rtlCol="0">
            <a:spAutoFit/>
          </a:bodyPr>
          <a:lstStyle/>
          <a:p>
            <a:r>
              <a:rPr lang="en-US" sz="1800" b="1" dirty="0" smtClean="0">
                <a:latin typeface="+mn-lt"/>
              </a:rPr>
              <a:t>Percent agreeing: </a:t>
            </a:r>
            <a:r>
              <a:rPr lang="en-US" sz="1800" dirty="0" smtClean="0">
                <a:latin typeface="+mn-lt"/>
              </a:rPr>
              <a:t>“It </a:t>
            </a:r>
            <a:r>
              <a:rPr lang="en-US" sz="1800" dirty="0">
                <a:latin typeface="+mn-lt"/>
              </a:rPr>
              <a:t>is critical that we preserve Social Security for future generations, even if it means increasing working Americans' contributions to Social Security </a:t>
            </a:r>
            <a:r>
              <a:rPr lang="en-US" sz="1800" dirty="0" smtClean="0">
                <a:latin typeface="+mn-lt"/>
              </a:rPr>
              <a:t>taxes.”</a:t>
            </a:r>
            <a:endParaRPr lang="en-US" sz="1800" dirty="0">
              <a:latin typeface="+mn-lt"/>
            </a:endParaRPr>
          </a:p>
        </p:txBody>
      </p:sp>
      <p:graphicFrame>
        <p:nvGraphicFramePr>
          <p:cNvPr id="8" name="Chart 7"/>
          <p:cNvGraphicFramePr/>
          <p:nvPr/>
        </p:nvGraphicFramePr>
        <p:xfrm>
          <a:off x="838200" y="2667000"/>
          <a:ext cx="6629400" cy="41910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Box 6"/>
          <p:cNvSpPr txBox="1">
            <a:spLocks noChangeArrowheads="1"/>
          </p:cNvSpPr>
          <p:nvPr/>
        </p:nvSpPr>
        <p:spPr bwMode="auto">
          <a:xfrm>
            <a:off x="228600" y="6400800"/>
            <a:ext cx="1905000" cy="276999"/>
          </a:xfrm>
          <a:prstGeom prst="rect">
            <a:avLst/>
          </a:prstGeom>
          <a:noFill/>
          <a:ln w="9525">
            <a:noFill/>
            <a:miter lim="800000"/>
            <a:headEnd/>
            <a:tailEnd/>
          </a:ln>
        </p:spPr>
        <p:txBody>
          <a:bodyPr wrap="square">
            <a:spAutoFit/>
          </a:bodyPr>
          <a:lstStyle/>
          <a:p>
            <a:r>
              <a:rPr lang="en-US" sz="1200" dirty="0" smtClean="0"/>
              <a:t>Gregory et al., 2010.</a:t>
            </a:r>
            <a:endParaRPr lang="en-US" sz="1200" i="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457200" y="107536"/>
            <a:ext cx="8382000" cy="1111664"/>
          </a:xfrm>
        </p:spPr>
        <p:txBody>
          <a:bodyPr>
            <a:normAutofit/>
          </a:bodyPr>
          <a:lstStyle/>
          <a:p>
            <a:pPr eaLnBrk="1" hangingPunct="1"/>
            <a:r>
              <a:rPr lang="en-US" sz="3800" dirty="0" smtClean="0"/>
              <a:t>Who Receives Social Security?</a:t>
            </a:r>
          </a:p>
        </p:txBody>
      </p:sp>
      <p:sp>
        <p:nvSpPr>
          <p:cNvPr id="8196" name="Rectangle 3"/>
          <p:cNvSpPr>
            <a:spLocks noGrp="1" noChangeArrowheads="1"/>
          </p:cNvSpPr>
          <p:nvPr>
            <p:ph idx="1"/>
          </p:nvPr>
        </p:nvSpPr>
        <p:spPr>
          <a:xfrm>
            <a:off x="1371600" y="2438400"/>
            <a:ext cx="7772400" cy="4114800"/>
          </a:xfrm>
        </p:spPr>
        <p:txBody>
          <a:bodyPr/>
          <a:lstStyle/>
          <a:p>
            <a:pPr eaLnBrk="1" hangingPunct="1">
              <a:buSzPct val="85000"/>
              <a:buFont typeface="Wingdings" pitchFamily="2" charset="2"/>
              <a:buChar char="Ø"/>
            </a:pPr>
            <a:r>
              <a:rPr lang="en-US" sz="2800" dirty="0" smtClean="0">
                <a:solidFill>
                  <a:schemeClr val="tx1"/>
                </a:solidFill>
              </a:rPr>
              <a:t>35.8 million </a:t>
            </a:r>
            <a:r>
              <a:rPr lang="en-US" sz="2800" i="1" dirty="0" smtClean="0">
                <a:solidFill>
                  <a:srgbClr val="005B4D"/>
                </a:solidFill>
              </a:rPr>
              <a:t>retired workers</a:t>
            </a:r>
          </a:p>
          <a:p>
            <a:pPr eaLnBrk="1" hangingPunct="1">
              <a:buSzPct val="85000"/>
              <a:buFont typeface="Wingdings" pitchFamily="2" charset="2"/>
              <a:buChar char="Ø"/>
            </a:pPr>
            <a:r>
              <a:rPr lang="en-US" sz="2800" dirty="0" smtClean="0"/>
              <a:t> </a:t>
            </a:r>
            <a:r>
              <a:rPr lang="en-US" sz="2800" dirty="0" smtClean="0">
                <a:solidFill>
                  <a:schemeClr val="tx1"/>
                </a:solidFill>
              </a:rPr>
              <a:t>8.6 million </a:t>
            </a:r>
            <a:r>
              <a:rPr lang="en-US" sz="2800" i="1" dirty="0" smtClean="0">
                <a:solidFill>
                  <a:srgbClr val="005B4D"/>
                </a:solidFill>
              </a:rPr>
              <a:t>disabled workers </a:t>
            </a:r>
          </a:p>
          <a:p>
            <a:pPr eaLnBrk="1" hangingPunct="1">
              <a:buSzPct val="85000"/>
              <a:buFont typeface="Wingdings" pitchFamily="2" charset="2"/>
              <a:buChar char="Ø"/>
            </a:pPr>
            <a:r>
              <a:rPr lang="en-US" sz="2800" dirty="0" smtClean="0"/>
              <a:t> </a:t>
            </a:r>
            <a:r>
              <a:rPr lang="en-US" sz="2800" dirty="0" smtClean="0">
                <a:solidFill>
                  <a:schemeClr val="tx1"/>
                </a:solidFill>
              </a:rPr>
              <a:t>4.4 million </a:t>
            </a:r>
            <a:r>
              <a:rPr lang="en-US" sz="2800" i="1" dirty="0" smtClean="0">
                <a:solidFill>
                  <a:srgbClr val="005B4D"/>
                </a:solidFill>
              </a:rPr>
              <a:t>widows and widowers</a:t>
            </a:r>
          </a:p>
          <a:p>
            <a:pPr eaLnBrk="1" hangingPunct="1">
              <a:buSzPct val="85000"/>
              <a:buFont typeface="Wingdings" pitchFamily="2" charset="2"/>
              <a:buChar char="Ø"/>
            </a:pPr>
            <a:r>
              <a:rPr lang="en-US" sz="2800" dirty="0" smtClean="0"/>
              <a:t> </a:t>
            </a:r>
            <a:r>
              <a:rPr lang="en-US" sz="2800" dirty="0" smtClean="0">
                <a:solidFill>
                  <a:schemeClr val="tx1"/>
                </a:solidFill>
              </a:rPr>
              <a:t>2.5 million </a:t>
            </a:r>
            <a:r>
              <a:rPr lang="en-US" sz="2800" i="1" dirty="0" smtClean="0">
                <a:solidFill>
                  <a:srgbClr val="005B4D"/>
                </a:solidFill>
              </a:rPr>
              <a:t>spouses </a:t>
            </a:r>
          </a:p>
          <a:p>
            <a:pPr eaLnBrk="1" hangingPunct="1">
              <a:buSzPct val="85000"/>
              <a:buFont typeface="Wingdings" pitchFamily="2" charset="2"/>
              <a:buChar char="Ø"/>
            </a:pPr>
            <a:r>
              <a:rPr lang="en-US" sz="2800" dirty="0" smtClean="0">
                <a:solidFill>
                  <a:schemeClr val="tx1"/>
                </a:solidFill>
              </a:rPr>
              <a:t> 1.0 million </a:t>
            </a:r>
            <a:r>
              <a:rPr lang="en-US" sz="2800" i="1" dirty="0" smtClean="0">
                <a:solidFill>
                  <a:srgbClr val="005B4D"/>
                </a:solidFill>
              </a:rPr>
              <a:t>adults disabled since childhood</a:t>
            </a:r>
          </a:p>
          <a:p>
            <a:pPr eaLnBrk="1" hangingPunct="1">
              <a:buSzPct val="85000"/>
              <a:buFont typeface="Wingdings" pitchFamily="2" charset="2"/>
              <a:buChar char="Ø"/>
            </a:pPr>
            <a:r>
              <a:rPr lang="en-US" sz="2800" dirty="0" smtClean="0">
                <a:solidFill>
                  <a:schemeClr val="tx1"/>
                </a:solidFill>
              </a:rPr>
              <a:t> 3.4 million </a:t>
            </a:r>
            <a:r>
              <a:rPr lang="en-US" sz="2800" i="1" dirty="0" smtClean="0">
                <a:solidFill>
                  <a:srgbClr val="005B4D"/>
                </a:solidFill>
              </a:rPr>
              <a:t>children</a:t>
            </a:r>
          </a:p>
        </p:txBody>
      </p:sp>
      <p:sp>
        <p:nvSpPr>
          <p:cNvPr id="8194" name="Slide Number Placeholder 3"/>
          <p:cNvSpPr>
            <a:spLocks noGrp="1"/>
          </p:cNvSpPr>
          <p:nvPr>
            <p:ph type="sldNum" sz="quarter" idx="4294967295"/>
          </p:nvPr>
        </p:nvSpPr>
        <p:spPr>
          <a:xfrm>
            <a:off x="6553200" y="6356350"/>
            <a:ext cx="2133600" cy="365125"/>
          </a:xfrm>
          <a:noFill/>
        </p:spPr>
        <p:txBody>
          <a:bodyPr/>
          <a:lstStyle/>
          <a:p>
            <a:fld id="{CCD9CFCD-652B-4AD5-9719-54F323FEAA3B}" type="slidenum">
              <a:rPr lang="en-US" smtClean="0"/>
              <a:pPr/>
              <a:t>4</a:t>
            </a:fld>
            <a:endParaRPr lang="en-US" dirty="0" smtClean="0"/>
          </a:p>
        </p:txBody>
      </p:sp>
      <p:sp>
        <p:nvSpPr>
          <p:cNvPr id="8197" name="Text Box 4"/>
          <p:cNvSpPr txBox="1">
            <a:spLocks noChangeArrowheads="1"/>
          </p:cNvSpPr>
          <p:nvPr/>
        </p:nvSpPr>
        <p:spPr bwMode="auto">
          <a:xfrm>
            <a:off x="304800" y="6400800"/>
            <a:ext cx="957313" cy="276999"/>
          </a:xfrm>
          <a:prstGeom prst="rect">
            <a:avLst/>
          </a:prstGeom>
          <a:noFill/>
          <a:ln w="9525">
            <a:noFill/>
            <a:miter lim="800000"/>
            <a:headEnd/>
            <a:tailEnd/>
          </a:ln>
        </p:spPr>
        <p:txBody>
          <a:bodyPr wrap="none">
            <a:spAutoFit/>
          </a:bodyPr>
          <a:lstStyle/>
          <a:p>
            <a:r>
              <a:rPr lang="en-US" sz="1200" dirty="0" smtClean="0"/>
              <a:t>SSA, 2012a.</a:t>
            </a:r>
            <a:endParaRPr lang="en-US" sz="12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76200"/>
            <a:ext cx="8763000" cy="1143000"/>
          </a:xfrm>
        </p:spPr>
        <p:txBody>
          <a:bodyPr>
            <a:noAutofit/>
          </a:bodyPr>
          <a:lstStyle/>
          <a:p>
            <a:r>
              <a:rPr lang="en-US" sz="3000" dirty="0" smtClean="0"/>
              <a:t>Across Age </a:t>
            </a:r>
            <a:r>
              <a:rPr lang="en-US" sz="3000" dirty="0"/>
              <a:t>G</a:t>
            </a:r>
            <a:r>
              <a:rPr lang="en-US" sz="3000" dirty="0" smtClean="0"/>
              <a:t>roups, Americans Want to Preserve Social Security Even if We </a:t>
            </a:r>
            <a:r>
              <a:rPr lang="en-US" sz="3000" dirty="0"/>
              <a:t>H</a:t>
            </a:r>
            <a:r>
              <a:rPr lang="en-US" sz="3000" dirty="0" smtClean="0"/>
              <a:t>ave to Pay </a:t>
            </a:r>
            <a:r>
              <a:rPr lang="en-US" sz="3000" dirty="0"/>
              <a:t>M</a:t>
            </a:r>
            <a:r>
              <a:rPr lang="en-US" sz="3000" dirty="0" smtClean="0"/>
              <a:t>ore</a:t>
            </a:r>
            <a:endParaRPr lang="en-US" sz="3000" dirty="0"/>
          </a:p>
        </p:txBody>
      </p:sp>
      <p:graphicFrame>
        <p:nvGraphicFramePr>
          <p:cNvPr id="6" name="Chart 5"/>
          <p:cNvGraphicFramePr/>
          <p:nvPr>
            <p:extLst>
              <p:ext uri="{D42A27DB-BD31-4B8C-83A1-F6EECF244321}">
                <p14:modId xmlns="" xmlns:p14="http://schemas.microsoft.com/office/powerpoint/2010/main" val="671307610"/>
              </p:ext>
            </p:extLst>
          </p:nvPr>
        </p:nvGraphicFramePr>
        <p:xfrm>
          <a:off x="1219200" y="2590800"/>
          <a:ext cx="5943600" cy="3809999"/>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457200" y="1752600"/>
            <a:ext cx="8001000" cy="923330"/>
          </a:xfrm>
          <a:prstGeom prst="rect">
            <a:avLst/>
          </a:prstGeom>
          <a:noFill/>
        </p:spPr>
        <p:txBody>
          <a:bodyPr wrap="square" rtlCol="0">
            <a:spAutoFit/>
          </a:bodyPr>
          <a:lstStyle/>
          <a:p>
            <a:r>
              <a:rPr lang="en-US" sz="1800" b="1" dirty="0" smtClean="0">
                <a:latin typeface="+mn-lt"/>
              </a:rPr>
              <a:t>Percent agreeing: </a:t>
            </a:r>
            <a:r>
              <a:rPr lang="en-US" sz="1800" dirty="0" smtClean="0">
                <a:latin typeface="+mn-lt"/>
              </a:rPr>
              <a:t>“It </a:t>
            </a:r>
            <a:r>
              <a:rPr lang="en-US" sz="1800" dirty="0">
                <a:latin typeface="+mn-lt"/>
              </a:rPr>
              <a:t>is critical that we preserve Social Security for future generations, even if it means increasing working Americans' contributions to Social Security </a:t>
            </a:r>
            <a:r>
              <a:rPr lang="en-US" sz="1800" dirty="0" smtClean="0">
                <a:latin typeface="+mn-lt"/>
              </a:rPr>
              <a:t>taxes.”</a:t>
            </a:r>
            <a:endParaRPr lang="en-US" sz="1800" dirty="0">
              <a:latin typeface="+mn-lt"/>
            </a:endParaRPr>
          </a:p>
        </p:txBody>
      </p:sp>
      <p:sp>
        <p:nvSpPr>
          <p:cNvPr id="8"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2"/>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a:lstStyle>
          <a:p>
            <a:pPr>
              <a:defRPr/>
            </a:pPr>
            <a:fld id="{6715186D-4041-48FE-8004-EE61E2D2D0C0}" type="slidenum">
              <a:rPr lang="en-US" smtClean="0"/>
              <a:pPr>
                <a:defRPr/>
              </a:pPr>
              <a:t>40</a:t>
            </a:fld>
            <a:endParaRPr lang="en-US" dirty="0"/>
          </a:p>
        </p:txBody>
      </p:sp>
      <p:sp>
        <p:nvSpPr>
          <p:cNvPr id="9" name="Text Box 6"/>
          <p:cNvSpPr txBox="1">
            <a:spLocks noChangeArrowheads="1"/>
          </p:cNvSpPr>
          <p:nvPr/>
        </p:nvSpPr>
        <p:spPr bwMode="auto">
          <a:xfrm>
            <a:off x="228600" y="6400800"/>
            <a:ext cx="1905000" cy="276999"/>
          </a:xfrm>
          <a:prstGeom prst="rect">
            <a:avLst/>
          </a:prstGeom>
          <a:noFill/>
          <a:ln w="9525">
            <a:noFill/>
            <a:miter lim="800000"/>
            <a:headEnd/>
            <a:tailEnd/>
          </a:ln>
        </p:spPr>
        <p:txBody>
          <a:bodyPr wrap="square">
            <a:spAutoFit/>
          </a:bodyPr>
          <a:lstStyle/>
          <a:p>
            <a:r>
              <a:rPr lang="en-US" sz="1200" dirty="0" smtClean="0"/>
              <a:t>Reno and </a:t>
            </a:r>
            <a:r>
              <a:rPr lang="en-US" sz="1200" dirty="0" err="1" smtClean="0"/>
              <a:t>Lavery</a:t>
            </a:r>
            <a:r>
              <a:rPr lang="en-US" sz="1200" dirty="0" smtClean="0"/>
              <a:t>, 2009b.</a:t>
            </a:r>
            <a:endParaRPr lang="en-US" sz="1200" i="1"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a:xfrm>
            <a:off x="571500" y="228600"/>
            <a:ext cx="7772400" cy="838200"/>
          </a:xfrm>
        </p:spPr>
        <p:txBody>
          <a:bodyPr>
            <a:normAutofit/>
          </a:bodyPr>
          <a:lstStyle/>
          <a:p>
            <a:pPr eaLnBrk="1" hangingPunct="1"/>
            <a:r>
              <a:rPr lang="en-US" sz="3800" dirty="0" smtClean="0"/>
              <a:t>Recap</a:t>
            </a:r>
          </a:p>
        </p:txBody>
      </p:sp>
      <p:sp>
        <p:nvSpPr>
          <p:cNvPr id="36868" name="Text Box 3"/>
          <p:cNvSpPr txBox="1">
            <a:spLocks noChangeArrowheads="1"/>
          </p:cNvSpPr>
          <p:nvPr/>
        </p:nvSpPr>
        <p:spPr bwMode="auto">
          <a:xfrm>
            <a:off x="457200" y="1600200"/>
            <a:ext cx="8686800" cy="5001369"/>
          </a:xfrm>
          <a:prstGeom prst="rect">
            <a:avLst/>
          </a:prstGeom>
          <a:noFill/>
          <a:ln w="9525">
            <a:noFill/>
            <a:miter lim="800000"/>
            <a:headEnd/>
            <a:tailEnd/>
          </a:ln>
        </p:spPr>
        <p:txBody>
          <a:bodyPr wrap="square">
            <a:spAutoFit/>
          </a:bodyPr>
          <a:lstStyle/>
          <a:p>
            <a:pPr>
              <a:spcBef>
                <a:spcPct val="50000"/>
              </a:spcBef>
              <a:buClr>
                <a:srgbClr val="005B4D"/>
              </a:buClr>
              <a:buSzPct val="85000"/>
              <a:buFont typeface="Wingdings" pitchFamily="2" charset="2"/>
              <a:buChar char="Ø"/>
            </a:pPr>
            <a:r>
              <a:rPr lang="en-US" sz="2200" dirty="0" smtClean="0">
                <a:latin typeface="+mn-lt"/>
              </a:rPr>
              <a:t>  Benefits </a:t>
            </a:r>
            <a:r>
              <a:rPr lang="en-US" sz="2200" dirty="0">
                <a:latin typeface="+mn-lt"/>
              </a:rPr>
              <a:t>are modest (dollars and replacement rates</a:t>
            </a:r>
            <a:r>
              <a:rPr lang="en-US" sz="2200" dirty="0" smtClean="0">
                <a:latin typeface="+mn-lt"/>
              </a:rPr>
              <a:t>). Yet </a:t>
            </a:r>
            <a:r>
              <a:rPr lang="en-US" sz="2200" dirty="0">
                <a:latin typeface="+mn-lt"/>
              </a:rPr>
              <a:t>they </a:t>
            </a:r>
            <a:r>
              <a:rPr lang="en-US" sz="2200" dirty="0" smtClean="0">
                <a:latin typeface="+mn-lt"/>
              </a:rPr>
              <a:t> </a:t>
            </a:r>
            <a:br>
              <a:rPr lang="en-US" sz="2200" dirty="0" smtClean="0">
                <a:latin typeface="+mn-lt"/>
              </a:rPr>
            </a:br>
            <a:r>
              <a:rPr lang="en-US" sz="2200" dirty="0" smtClean="0">
                <a:latin typeface="+mn-lt"/>
              </a:rPr>
              <a:t>     are </a:t>
            </a:r>
            <a:r>
              <a:rPr lang="en-US" sz="2200" b="1" dirty="0">
                <a:solidFill>
                  <a:srgbClr val="005B4D"/>
                </a:solidFill>
                <a:latin typeface="+mn-lt"/>
              </a:rPr>
              <a:t>most beneficiaries’ main source of income. </a:t>
            </a:r>
          </a:p>
          <a:p>
            <a:pPr>
              <a:spcBef>
                <a:spcPct val="50000"/>
              </a:spcBef>
              <a:buClr>
                <a:srgbClr val="005B4D"/>
              </a:buClr>
              <a:buSzPct val="85000"/>
              <a:buFont typeface="Wingdings" pitchFamily="2" charset="2"/>
              <a:buChar char="Ø"/>
            </a:pPr>
            <a:r>
              <a:rPr lang="en-US" sz="2200" dirty="0" smtClean="0">
                <a:latin typeface="+mn-lt"/>
              </a:rPr>
              <a:t>  Benefits </a:t>
            </a:r>
            <a:r>
              <a:rPr lang="en-US" sz="2200" dirty="0">
                <a:latin typeface="+mn-lt"/>
              </a:rPr>
              <a:t>will replace a smaller share of earnings in the future </a:t>
            </a:r>
            <a:r>
              <a:rPr lang="en-US" sz="2200" dirty="0" smtClean="0">
                <a:latin typeface="+mn-lt"/>
              </a:rPr>
              <a:t>  </a:t>
            </a:r>
            <a:br>
              <a:rPr lang="en-US" sz="2200" dirty="0" smtClean="0">
                <a:latin typeface="+mn-lt"/>
              </a:rPr>
            </a:br>
            <a:r>
              <a:rPr lang="en-US" sz="2200" dirty="0" smtClean="0">
                <a:latin typeface="+mn-lt"/>
              </a:rPr>
              <a:t>     than </a:t>
            </a:r>
            <a:r>
              <a:rPr lang="en-US" sz="2200" dirty="0">
                <a:latin typeface="+mn-lt"/>
              </a:rPr>
              <a:t>they do </a:t>
            </a:r>
            <a:r>
              <a:rPr lang="en-US" sz="2200" dirty="0" smtClean="0">
                <a:latin typeface="+mn-lt"/>
              </a:rPr>
              <a:t>today </a:t>
            </a:r>
            <a:r>
              <a:rPr lang="en-US" sz="2200" b="1" dirty="0" smtClean="0">
                <a:solidFill>
                  <a:srgbClr val="005B4D"/>
                </a:solidFill>
                <a:latin typeface="+mn-lt"/>
              </a:rPr>
              <a:t>(replacement rates are already declining </a:t>
            </a:r>
            <a:br>
              <a:rPr lang="en-US" sz="2200" b="1" dirty="0" smtClean="0">
                <a:solidFill>
                  <a:srgbClr val="005B4D"/>
                </a:solidFill>
                <a:latin typeface="+mn-lt"/>
              </a:rPr>
            </a:br>
            <a:r>
              <a:rPr lang="en-US" sz="2200" b="1" dirty="0" smtClean="0">
                <a:solidFill>
                  <a:srgbClr val="005B4D"/>
                </a:solidFill>
                <a:latin typeface="+mn-lt"/>
              </a:rPr>
              <a:t>     and are projected to decline further by 2030)</a:t>
            </a:r>
            <a:r>
              <a:rPr lang="en-US" sz="2200" dirty="0" smtClean="0">
                <a:latin typeface="+mn-lt"/>
              </a:rPr>
              <a:t>.</a:t>
            </a:r>
            <a:endParaRPr lang="en-US" sz="2200" dirty="0">
              <a:latin typeface="+mn-lt"/>
            </a:endParaRPr>
          </a:p>
          <a:p>
            <a:pPr>
              <a:spcBef>
                <a:spcPct val="50000"/>
              </a:spcBef>
              <a:buClr>
                <a:srgbClr val="005B4D"/>
              </a:buClr>
              <a:buSzPct val="85000"/>
              <a:buFont typeface="Wingdings" pitchFamily="2" charset="2"/>
              <a:buChar char="Ø"/>
            </a:pPr>
            <a:r>
              <a:rPr lang="en-US" sz="2200" dirty="0" smtClean="0">
                <a:latin typeface="+mn-lt"/>
              </a:rPr>
              <a:t>  </a:t>
            </a:r>
            <a:r>
              <a:rPr lang="en-US" sz="2200" b="1" dirty="0" smtClean="0">
                <a:solidFill>
                  <a:srgbClr val="005B4D"/>
                </a:solidFill>
                <a:latin typeface="+mn-lt"/>
              </a:rPr>
              <a:t>Revenue </a:t>
            </a:r>
            <a:r>
              <a:rPr lang="en-US" sz="2200" b="1" dirty="0">
                <a:solidFill>
                  <a:srgbClr val="005B4D"/>
                </a:solidFill>
                <a:latin typeface="+mn-lt"/>
              </a:rPr>
              <a:t>increases </a:t>
            </a:r>
            <a:r>
              <a:rPr lang="en-US" sz="2200" b="1" dirty="0" smtClean="0">
                <a:solidFill>
                  <a:srgbClr val="005B4D"/>
                </a:solidFill>
                <a:latin typeface="+mn-lt"/>
              </a:rPr>
              <a:t>or benefit cuts will </a:t>
            </a:r>
            <a:r>
              <a:rPr lang="en-US" sz="2200" b="1" dirty="0">
                <a:solidFill>
                  <a:srgbClr val="005B4D"/>
                </a:solidFill>
                <a:latin typeface="+mn-lt"/>
              </a:rPr>
              <a:t>be needed </a:t>
            </a:r>
            <a:r>
              <a:rPr lang="en-US" sz="2200" dirty="0">
                <a:latin typeface="+mn-lt"/>
              </a:rPr>
              <a:t>to balance </a:t>
            </a:r>
            <a:br>
              <a:rPr lang="en-US" sz="2200" dirty="0">
                <a:latin typeface="+mn-lt"/>
              </a:rPr>
            </a:br>
            <a:r>
              <a:rPr lang="en-US" sz="2200" dirty="0" smtClean="0">
                <a:latin typeface="+mn-lt"/>
              </a:rPr>
              <a:t>     Social </a:t>
            </a:r>
            <a:r>
              <a:rPr lang="en-US" sz="2200" dirty="0">
                <a:latin typeface="+mn-lt"/>
              </a:rPr>
              <a:t>Security. </a:t>
            </a:r>
          </a:p>
          <a:p>
            <a:pPr>
              <a:spcBef>
                <a:spcPct val="50000"/>
              </a:spcBef>
              <a:buClr>
                <a:srgbClr val="005B4D"/>
              </a:buClr>
              <a:buSzPct val="85000"/>
              <a:buFont typeface="Wingdings" pitchFamily="2" charset="2"/>
              <a:buChar char="Ø"/>
            </a:pPr>
            <a:r>
              <a:rPr lang="en-US" sz="2200" dirty="0" smtClean="0">
                <a:latin typeface="+mn-lt"/>
              </a:rPr>
              <a:t>  Lawmakers </a:t>
            </a:r>
            <a:r>
              <a:rPr lang="en-US" sz="2200" b="1" dirty="0">
                <a:solidFill>
                  <a:srgbClr val="005B4D"/>
                </a:solidFill>
                <a:latin typeface="+mn-lt"/>
              </a:rPr>
              <a:t>have many options </a:t>
            </a:r>
            <a:r>
              <a:rPr lang="en-US" sz="2200" dirty="0">
                <a:latin typeface="+mn-lt"/>
              </a:rPr>
              <a:t>to raise revenues </a:t>
            </a:r>
            <a:r>
              <a:rPr lang="en-US" sz="2200" dirty="0" smtClean="0">
                <a:latin typeface="+mn-lt"/>
              </a:rPr>
              <a:t>and</a:t>
            </a:r>
            <a:br>
              <a:rPr lang="en-US" sz="2200" dirty="0" smtClean="0">
                <a:latin typeface="+mn-lt"/>
              </a:rPr>
            </a:br>
            <a:r>
              <a:rPr lang="en-US" sz="2200" dirty="0" smtClean="0">
                <a:latin typeface="+mn-lt"/>
              </a:rPr>
              <a:t>     </a:t>
            </a:r>
            <a:r>
              <a:rPr lang="en-US" sz="2200" dirty="0">
                <a:latin typeface="+mn-lt"/>
              </a:rPr>
              <a:t>improve </a:t>
            </a:r>
            <a:r>
              <a:rPr lang="en-US" sz="2200" dirty="0" smtClean="0">
                <a:latin typeface="+mn-lt"/>
              </a:rPr>
              <a:t>adequacy.</a:t>
            </a:r>
            <a:endParaRPr lang="en-US" sz="2200" dirty="0">
              <a:latin typeface="+mn-lt"/>
            </a:endParaRPr>
          </a:p>
          <a:p>
            <a:pPr>
              <a:spcBef>
                <a:spcPct val="50000"/>
              </a:spcBef>
              <a:buClr>
                <a:srgbClr val="005B4D"/>
              </a:buClr>
              <a:buSzPct val="85000"/>
              <a:buFont typeface="Wingdings" pitchFamily="2" charset="2"/>
              <a:buChar char="Ø"/>
            </a:pPr>
            <a:r>
              <a:rPr lang="en-US" sz="2200" dirty="0" smtClean="0">
                <a:latin typeface="+mn-lt"/>
              </a:rPr>
              <a:t>  </a:t>
            </a:r>
            <a:r>
              <a:rPr lang="en-US" sz="2200" b="1" dirty="0" smtClean="0">
                <a:solidFill>
                  <a:srgbClr val="005B4D"/>
                </a:solidFill>
                <a:latin typeface="+mn-lt"/>
              </a:rPr>
              <a:t>Americans </a:t>
            </a:r>
            <a:r>
              <a:rPr lang="en-US" sz="2200" b="1" dirty="0">
                <a:solidFill>
                  <a:srgbClr val="005B4D"/>
                </a:solidFill>
                <a:latin typeface="+mn-lt"/>
              </a:rPr>
              <a:t>value Social Security </a:t>
            </a:r>
            <a:r>
              <a:rPr lang="en-US" sz="2200" dirty="0">
                <a:latin typeface="+mn-lt"/>
              </a:rPr>
              <a:t>and are willing to pay for </a:t>
            </a:r>
            <a:r>
              <a:rPr lang="en-US" sz="2200" dirty="0" smtClean="0">
                <a:latin typeface="+mn-lt"/>
              </a:rPr>
              <a:t>it.</a:t>
            </a:r>
          </a:p>
          <a:p>
            <a:pPr>
              <a:spcBef>
                <a:spcPct val="50000"/>
              </a:spcBef>
              <a:buClr>
                <a:srgbClr val="005B4D"/>
              </a:buClr>
              <a:buSzPct val="85000"/>
              <a:buFont typeface="Wingdings" pitchFamily="2" charset="2"/>
              <a:buChar char="Ø"/>
            </a:pPr>
            <a:r>
              <a:rPr lang="en-US" sz="2200" dirty="0" smtClean="0">
                <a:latin typeface="+mn-lt"/>
              </a:rPr>
              <a:t>  </a:t>
            </a:r>
            <a:r>
              <a:rPr lang="en-US" sz="2200" b="1" dirty="0" smtClean="0">
                <a:solidFill>
                  <a:srgbClr val="005B4D"/>
                </a:solidFill>
                <a:latin typeface="+mn-lt"/>
              </a:rPr>
              <a:t>Americans would rather pay more </a:t>
            </a:r>
            <a:r>
              <a:rPr lang="en-US" sz="2200" dirty="0" smtClean="0">
                <a:latin typeface="+mn-lt"/>
              </a:rPr>
              <a:t>than see</a:t>
            </a:r>
            <a:br>
              <a:rPr lang="en-US" sz="2200" dirty="0" smtClean="0">
                <a:latin typeface="+mn-lt"/>
              </a:rPr>
            </a:br>
            <a:r>
              <a:rPr lang="en-US" sz="2200" dirty="0" smtClean="0">
                <a:latin typeface="+mn-lt"/>
              </a:rPr>
              <a:t>     future benefits reduced.</a:t>
            </a:r>
            <a:endParaRPr lang="en-US" sz="2200" dirty="0">
              <a:latin typeface="+mn-lt"/>
            </a:endParaRPr>
          </a:p>
        </p:txBody>
      </p:sp>
      <p:sp>
        <p:nvSpPr>
          <p:cNvPr id="5" name="Slide Number Placeholder 3"/>
          <p:cNvSpPr>
            <a:spLocks noGrp="1"/>
          </p:cNvSpPr>
          <p:nvPr>
            <p:ph type="sldNum" sz="quarter" idx="4294967295"/>
          </p:nvPr>
        </p:nvSpPr>
        <p:spPr>
          <a:xfrm>
            <a:off x="6553200" y="6356350"/>
            <a:ext cx="2133600" cy="365125"/>
          </a:xfrm>
        </p:spPr>
        <p:txBody>
          <a:bodyPr/>
          <a:lstStyle/>
          <a:p>
            <a:pPr>
              <a:defRPr/>
            </a:pPr>
            <a:fld id="{6715186D-4041-48FE-8004-EE61E2D2D0C0}" type="slidenum">
              <a:rPr lang="en-US" smtClean="0"/>
              <a:pPr>
                <a:defRPr/>
              </a:pPr>
              <a:t>41</a:t>
            </a:fld>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391400" y="5715000"/>
            <a:ext cx="17526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3"/>
          <p:cNvSpPr>
            <a:spLocks noGrp="1"/>
          </p:cNvSpPr>
          <p:nvPr>
            <p:ph idx="1"/>
          </p:nvPr>
        </p:nvSpPr>
        <p:spPr/>
        <p:txBody>
          <a:bodyPr>
            <a:noAutofit/>
          </a:bodyPr>
          <a:lstStyle/>
          <a:p>
            <a:r>
              <a:rPr lang="en-US" sz="1400" dirty="0" smtClean="0">
                <a:solidFill>
                  <a:schemeClr val="tx1"/>
                </a:solidFill>
              </a:rPr>
              <a:t>Board of Trustees. 2012. </a:t>
            </a:r>
            <a:r>
              <a:rPr lang="en-US" sz="1400" i="1" dirty="0" smtClean="0">
                <a:solidFill>
                  <a:schemeClr val="tx1"/>
                </a:solidFill>
              </a:rPr>
              <a:t>Annual Report of the Board of Trustees of the Federal Old-Age and Survivors Insurance and Federal Disability Insurance Trust Funds</a:t>
            </a:r>
            <a:r>
              <a:rPr lang="en-US" sz="1400" dirty="0" smtClean="0">
                <a:solidFill>
                  <a:schemeClr val="tx1"/>
                </a:solidFill>
              </a:rPr>
              <a:t>. Washington, DC: Social Security Administration.</a:t>
            </a:r>
          </a:p>
          <a:p>
            <a:r>
              <a:rPr lang="en-US" sz="1400" dirty="0" smtClean="0">
                <a:solidFill>
                  <a:schemeClr val="tx1"/>
                </a:solidFill>
              </a:rPr>
              <a:t>Ekman, Lisa. 2012. “Growth in the SSDI Roles: Why has it happened, what does it mean, and what should we do about it?” Presentation at the National Academy of Social Insurance forum, “Why Are More People Claiming Disability Insurance and What Should Be Done About It?,” April 3. Washington, DC.</a:t>
            </a:r>
          </a:p>
          <a:p>
            <a:r>
              <a:rPr lang="en-US" sz="1400" dirty="0" smtClean="0">
                <a:solidFill>
                  <a:schemeClr val="tx1"/>
                </a:solidFill>
              </a:rPr>
              <a:t>Gregory, Janice M., Thomas N. Bethell, Virginia P. Reno, and Benjamin W. Veghte. 2010. “Strengthening Social Security for the Long Run.” Social Security Brief No. 35. Washington, DC: National Academy of Social Insurance.</a:t>
            </a:r>
          </a:p>
          <a:p>
            <a:r>
              <a:rPr lang="en-US" sz="1400" dirty="0" smtClean="0">
                <a:solidFill>
                  <a:schemeClr val="tx1"/>
                </a:solidFill>
              </a:rPr>
              <a:t>National Academy of Social Insurance. 2011. “What is Social Security Disability Insurance?” Washington, DC: National Academy of Social Insurance.” http://www.nasi.org/learn/socialsecurity/disability-insurance</a:t>
            </a:r>
          </a:p>
          <a:p>
            <a:r>
              <a:rPr lang="en-US" sz="1400" dirty="0" smtClean="0">
                <a:solidFill>
                  <a:schemeClr val="tx1"/>
                </a:solidFill>
              </a:rPr>
              <a:t>Reno, Virginia P., Thomas N. Bethell, and Elisa A. Walker. 2011. “Social Security Beneficiaries Face 19% Cut; New Revenue Can Restore Balance.” Social Security Brief No. 37. Washington, DC: National Academy of Social Insurance.</a:t>
            </a:r>
          </a:p>
          <a:p>
            <a:r>
              <a:rPr lang="en-US" sz="1400" dirty="0" smtClean="0">
                <a:solidFill>
                  <a:schemeClr val="tx1"/>
                </a:solidFill>
              </a:rPr>
              <a:t>Reno, Virginia P. and Joni </a:t>
            </a:r>
            <a:r>
              <a:rPr lang="en-US" sz="1400" dirty="0" err="1" smtClean="0">
                <a:solidFill>
                  <a:schemeClr val="tx1"/>
                </a:solidFill>
              </a:rPr>
              <a:t>Lavery</a:t>
            </a:r>
            <a:r>
              <a:rPr lang="en-US" sz="1400" dirty="0" smtClean="0">
                <a:solidFill>
                  <a:schemeClr val="tx1"/>
                </a:solidFill>
              </a:rPr>
              <a:t>. 2010. “When to Take Social Security Benefits: Questions to Consider.” Social Security Brief No. 31. Washington, DC: National Academy of Social Insurance.</a:t>
            </a:r>
          </a:p>
          <a:p>
            <a:r>
              <a:rPr lang="en-US" sz="1400" dirty="0" smtClean="0">
                <a:solidFill>
                  <a:schemeClr val="tx1"/>
                </a:solidFill>
              </a:rPr>
              <a:t>Reno, Virginia P. and Joni </a:t>
            </a:r>
            <a:r>
              <a:rPr lang="en-US" sz="1400" dirty="0" err="1" smtClean="0">
                <a:solidFill>
                  <a:schemeClr val="tx1"/>
                </a:solidFill>
              </a:rPr>
              <a:t>Lavery</a:t>
            </a:r>
            <a:r>
              <a:rPr lang="en-US" sz="1400" dirty="0" smtClean="0">
                <a:solidFill>
                  <a:schemeClr val="tx1"/>
                </a:solidFill>
              </a:rPr>
              <a:t>. 2009a. </a:t>
            </a:r>
            <a:r>
              <a:rPr lang="en-US" sz="1400" i="1" dirty="0" smtClean="0">
                <a:solidFill>
                  <a:schemeClr val="tx1"/>
                </a:solidFill>
              </a:rPr>
              <a:t>Fixing Social Security: Adequate Benefits, Adequate Financing.</a:t>
            </a:r>
            <a:r>
              <a:rPr lang="en-US" sz="1400" dirty="0" smtClean="0">
                <a:solidFill>
                  <a:schemeClr val="tx1"/>
                </a:solidFill>
              </a:rPr>
              <a:t> Washington, DC: National Academy of Social Insurance.</a:t>
            </a:r>
          </a:p>
          <a:p>
            <a:r>
              <a:rPr lang="en-US" sz="1400" dirty="0" smtClean="0">
                <a:solidFill>
                  <a:schemeClr val="tx1"/>
                </a:solidFill>
              </a:rPr>
              <a:t>Reno, Virginia P. and Joni </a:t>
            </a:r>
            <a:r>
              <a:rPr lang="en-US" sz="1400" dirty="0" err="1" smtClean="0">
                <a:solidFill>
                  <a:schemeClr val="tx1"/>
                </a:solidFill>
              </a:rPr>
              <a:t>Lavery</a:t>
            </a:r>
            <a:r>
              <a:rPr lang="en-US" sz="1400" dirty="0" smtClean="0">
                <a:solidFill>
                  <a:schemeClr val="tx1"/>
                </a:solidFill>
              </a:rPr>
              <a:t>. 2009b. </a:t>
            </a:r>
            <a:r>
              <a:rPr lang="en-US" sz="1400" i="1" dirty="0" smtClean="0">
                <a:solidFill>
                  <a:schemeClr val="tx1"/>
                </a:solidFill>
              </a:rPr>
              <a:t>Economic Crisis Fuels Support for Social Security: Americans’ Views on Social Security</a:t>
            </a:r>
            <a:r>
              <a:rPr lang="en-US" sz="1400" dirty="0" smtClean="0">
                <a:solidFill>
                  <a:schemeClr val="tx1"/>
                </a:solidFill>
              </a:rPr>
              <a:t>. Washington, DC: National Academy of Social Insurance. </a:t>
            </a:r>
            <a:endParaRPr lang="en-US" sz="1400" dirty="0">
              <a:solidFill>
                <a:schemeClr val="tx1"/>
              </a:solidFill>
            </a:endParaRPr>
          </a:p>
        </p:txBody>
      </p:sp>
      <p:sp>
        <p:nvSpPr>
          <p:cNvPr id="2" name="Title 1"/>
          <p:cNvSpPr>
            <a:spLocks noGrp="1"/>
          </p:cNvSpPr>
          <p:nvPr>
            <p:ph type="title"/>
          </p:nvPr>
        </p:nvSpPr>
        <p:spPr/>
        <p:txBody>
          <a:bodyPr/>
          <a:lstStyle/>
          <a:p>
            <a:r>
              <a:rPr lang="en-US" dirty="0" smtClean="0"/>
              <a:t>References</a:t>
            </a: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391400" y="5715000"/>
            <a:ext cx="17526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Content Placeholder 1"/>
          <p:cNvSpPr>
            <a:spLocks noGrp="1"/>
          </p:cNvSpPr>
          <p:nvPr>
            <p:ph idx="1"/>
          </p:nvPr>
        </p:nvSpPr>
        <p:spPr/>
        <p:txBody>
          <a:bodyPr>
            <a:noAutofit/>
          </a:bodyPr>
          <a:lstStyle/>
          <a:p>
            <a:r>
              <a:rPr lang="en-US" sz="1400" dirty="0" smtClean="0">
                <a:solidFill>
                  <a:schemeClr val="tx1"/>
                </a:solidFill>
              </a:rPr>
              <a:t>Reno, Virginia P., Elisa A. Walker, and Thomas N. Bethell. 2012. “Social Security Finances: Findings of the 2012 Trustees Report.” Social Security Brief No. 39. Washington, DC: National Academy of Social Insurance.</a:t>
            </a:r>
          </a:p>
          <a:p>
            <a:r>
              <a:rPr lang="en-US" sz="1400" dirty="0" smtClean="0">
                <a:solidFill>
                  <a:schemeClr val="tx1"/>
                </a:solidFill>
              </a:rPr>
              <a:t>Ruffing, Kathy A. and Paul N. Van de Water. 2011. “Social Security Benefits Are Modest: Policymakers Have Only Limited Room to Reduce Benefits Without Causing Hardship.” Washington, DC: Center on Budget and Policy Priorities.</a:t>
            </a:r>
          </a:p>
          <a:p>
            <a:r>
              <a:rPr lang="en-US" sz="1400" dirty="0" smtClean="0">
                <a:solidFill>
                  <a:schemeClr val="tx1"/>
                </a:solidFill>
              </a:rPr>
              <a:t>Social Security Administration. 2012a. “Beneficiary Data: Benefits Paid by Type of Beneficiary.” Baltimore, MD: Social Security Administration. www.ssa.gov/cgi-bin/currentpay.cgi</a:t>
            </a:r>
          </a:p>
          <a:p>
            <a:r>
              <a:rPr lang="en-US" sz="1400" dirty="0" smtClean="0">
                <a:solidFill>
                  <a:schemeClr val="tx1"/>
                </a:solidFill>
              </a:rPr>
              <a:t>Social Security Administration. 2012b. “Beneficiary Data: Benefits Paid by Type of Family.” Baltimore, MD: Social Security Administration. www.ssa.gov/OACT/ProgData/famben.html</a:t>
            </a:r>
          </a:p>
          <a:p>
            <a:r>
              <a:rPr lang="en-US" sz="1400" dirty="0" smtClean="0">
                <a:solidFill>
                  <a:schemeClr val="tx1"/>
                </a:solidFill>
              </a:rPr>
              <a:t>Social Security Administration. 2012c. </a:t>
            </a:r>
            <a:r>
              <a:rPr lang="en-US" sz="1400" i="1" dirty="0" smtClean="0">
                <a:solidFill>
                  <a:schemeClr val="tx1"/>
                </a:solidFill>
              </a:rPr>
              <a:t>Income of the Population 55 or Older, 2010</a:t>
            </a:r>
            <a:r>
              <a:rPr lang="en-US" sz="1400" dirty="0" smtClean="0">
                <a:solidFill>
                  <a:schemeClr val="tx1"/>
                </a:solidFill>
              </a:rPr>
              <a:t>. Washington, DC: Social Security Administration. </a:t>
            </a:r>
          </a:p>
          <a:p>
            <a:r>
              <a:rPr lang="en-US" sz="1400" dirty="0" smtClean="0">
                <a:solidFill>
                  <a:schemeClr val="tx1"/>
                </a:solidFill>
              </a:rPr>
              <a:t>Social Security Administration. 2012d. “Trust Fund Data.” Baltimore, MD: Social Security Administration, Office of the Chief Actuary. http://www.socialsecurity.gov/OACT/ProgData/funds.html</a:t>
            </a:r>
          </a:p>
          <a:p>
            <a:r>
              <a:rPr lang="en-US" sz="1400" dirty="0" smtClean="0">
                <a:solidFill>
                  <a:schemeClr val="tx1"/>
                </a:solidFill>
              </a:rPr>
              <a:t>Social Security Administration. 2011a. </a:t>
            </a:r>
            <a:r>
              <a:rPr lang="en-US" sz="1400" i="1" dirty="0" smtClean="0">
                <a:solidFill>
                  <a:schemeClr val="tx1"/>
                </a:solidFill>
              </a:rPr>
              <a:t>Annual Statistical Report on the Social Security Disability Insurance Program, 2010</a:t>
            </a:r>
            <a:r>
              <a:rPr lang="en-US" sz="1400" dirty="0" smtClean="0">
                <a:solidFill>
                  <a:schemeClr val="tx1"/>
                </a:solidFill>
              </a:rPr>
              <a:t>. Washington, DC: Social Security Administration.</a:t>
            </a:r>
          </a:p>
          <a:p>
            <a:r>
              <a:rPr lang="en-US" sz="1400" dirty="0" smtClean="0">
                <a:solidFill>
                  <a:schemeClr val="tx1"/>
                </a:solidFill>
              </a:rPr>
              <a:t>U.S. Health and Human Services. 2012. “The 2012 HHS Poverty Guidelines.” Washington, DC: U.S. Health and Human Services. http://aspe.hhs.gov/poverty/12poverty.shtml</a:t>
            </a:r>
          </a:p>
          <a:p>
            <a:r>
              <a:rPr lang="en-US" sz="1400" dirty="0" smtClean="0">
                <a:solidFill>
                  <a:schemeClr val="tx1"/>
                </a:solidFill>
              </a:rPr>
              <a:t>Walker, Elisa A., Thomas N. Bethell, and Virginia P. Reno. 2012. “Implications of the Payroll Tax Holiday for Social Security.” Social Security Fact Sheet No. 4. Washington, DC: National Academy of Social Insurance.</a:t>
            </a:r>
            <a:endParaRPr lang="en-US" sz="1400" dirty="0">
              <a:solidFill>
                <a:schemeClr val="tx1"/>
              </a:solidFill>
            </a:endParaRPr>
          </a:p>
        </p:txBody>
      </p:sp>
      <p:sp>
        <p:nvSpPr>
          <p:cNvPr id="3" name="Title 2"/>
          <p:cNvSpPr>
            <a:spLocks noGrp="1"/>
          </p:cNvSpPr>
          <p:nvPr>
            <p:ph type="title"/>
          </p:nvPr>
        </p:nvSpPr>
        <p:spPr/>
        <p:txBody>
          <a:bodyPr/>
          <a:lstStyle/>
          <a:p>
            <a:r>
              <a:rPr lang="en-US" dirty="0" smtClean="0"/>
              <a:t>References (cont.)</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010400" y="5257800"/>
            <a:ext cx="2133600"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19" name="Rectangle 2"/>
          <p:cNvSpPr>
            <a:spLocks noGrp="1" noChangeArrowheads="1"/>
          </p:cNvSpPr>
          <p:nvPr>
            <p:ph type="title"/>
          </p:nvPr>
        </p:nvSpPr>
        <p:spPr>
          <a:xfrm>
            <a:off x="0" y="228600"/>
            <a:ext cx="9144000" cy="990600"/>
          </a:xfrm>
        </p:spPr>
        <p:txBody>
          <a:bodyPr>
            <a:noAutofit/>
          </a:bodyPr>
          <a:lstStyle/>
          <a:p>
            <a:pPr eaLnBrk="1" hangingPunct="1"/>
            <a:r>
              <a:rPr lang="en-US" sz="3800" dirty="0" smtClean="0"/>
              <a:t>How Much Does Social Security Pay?</a:t>
            </a:r>
            <a:br>
              <a:rPr lang="en-US" sz="3800" dirty="0" smtClean="0"/>
            </a:br>
            <a:r>
              <a:rPr lang="en-US" sz="2000" dirty="0" smtClean="0"/>
              <a:t>(Jan. 2012)</a:t>
            </a:r>
            <a:endParaRPr lang="en-US" sz="3800" dirty="0" smtClean="0"/>
          </a:p>
        </p:txBody>
      </p:sp>
      <p:sp>
        <p:nvSpPr>
          <p:cNvPr id="9218" name="Slide Number Placeholder 3"/>
          <p:cNvSpPr>
            <a:spLocks noGrp="1"/>
          </p:cNvSpPr>
          <p:nvPr>
            <p:ph type="sldNum" sz="quarter" idx="10"/>
          </p:nvPr>
        </p:nvSpPr>
        <p:spPr>
          <a:xfrm>
            <a:off x="6553200" y="6400800"/>
            <a:ext cx="1752600" cy="331239"/>
          </a:xfrm>
          <a:noFill/>
        </p:spPr>
        <p:txBody>
          <a:bodyPr/>
          <a:lstStyle/>
          <a:p>
            <a:fld id="{DB5CFB42-CEC6-4EAD-9883-4DC7A4501D20}" type="slidenum">
              <a:rPr lang="en-US" smtClean="0"/>
              <a:pPr/>
              <a:t>5</a:t>
            </a:fld>
            <a:endParaRPr lang="en-US" dirty="0" smtClean="0"/>
          </a:p>
        </p:txBody>
      </p:sp>
      <p:sp>
        <p:nvSpPr>
          <p:cNvPr id="9220" name="Rectangle 60"/>
          <p:cNvSpPr>
            <a:spLocks noChangeArrowheads="1"/>
          </p:cNvSpPr>
          <p:nvPr/>
        </p:nvSpPr>
        <p:spPr bwMode="auto">
          <a:xfrm>
            <a:off x="304800" y="6400800"/>
            <a:ext cx="4724400" cy="276999"/>
          </a:xfrm>
          <a:prstGeom prst="rect">
            <a:avLst/>
          </a:prstGeom>
          <a:noFill/>
          <a:ln w="9525">
            <a:noFill/>
            <a:miter lim="800000"/>
            <a:headEnd/>
            <a:tailEnd/>
          </a:ln>
        </p:spPr>
        <p:txBody>
          <a:bodyPr wrap="square">
            <a:spAutoFit/>
          </a:bodyPr>
          <a:lstStyle/>
          <a:p>
            <a:r>
              <a:rPr lang="en-US" sz="1200" dirty="0" smtClean="0">
                <a:cs typeface="Times New Roman" charset="0"/>
              </a:rPr>
              <a:t>SSA, 2012a; SSA, 2012b;</a:t>
            </a:r>
            <a:r>
              <a:rPr lang="en-US" sz="1200" dirty="0" smtClean="0"/>
              <a:t> U.S. Health and Human Services, 2012.</a:t>
            </a:r>
            <a:endParaRPr lang="en-US" sz="1200" dirty="0"/>
          </a:p>
        </p:txBody>
      </p:sp>
      <p:graphicFrame>
        <p:nvGraphicFramePr>
          <p:cNvPr id="5262" name="Group 142"/>
          <p:cNvGraphicFramePr>
            <a:graphicFrameLocks noGrp="1"/>
          </p:cNvGraphicFramePr>
          <p:nvPr>
            <p:extLst>
              <p:ext uri="{D42A27DB-BD31-4B8C-83A1-F6EECF244321}">
                <p14:modId xmlns="" xmlns:p14="http://schemas.microsoft.com/office/powerpoint/2010/main" val="1630635780"/>
              </p:ext>
            </p:extLst>
          </p:nvPr>
        </p:nvGraphicFramePr>
        <p:xfrm>
          <a:off x="228600" y="1371600"/>
          <a:ext cx="8686800" cy="4924580"/>
        </p:xfrm>
        <a:graphic>
          <a:graphicData uri="http://schemas.openxmlformats.org/drawingml/2006/table">
            <a:tbl>
              <a:tblPr>
                <a:tableStyleId>{2D5ABB26-0587-4C30-8999-92F81FD0307C}</a:tableStyleId>
              </a:tblPr>
              <a:tblGrid>
                <a:gridCol w="4419600"/>
                <a:gridCol w="2286000"/>
                <a:gridCol w="1981200"/>
              </a:tblGrid>
              <a:tr h="9921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1" u="none" strike="noStrike" cap="none" normalizeH="0" baseline="0" dirty="0" smtClean="0">
                          <a:ln>
                            <a:noFill/>
                          </a:ln>
                          <a:effectLst/>
                        </a:rPr>
                        <a:t>By Beneficiary Type:</a:t>
                      </a:r>
                      <a:endParaRPr kumimoji="0" lang="en-US" sz="2100" b="1" i="0" u="none" strike="noStrike" cap="none" normalizeH="0" baseline="0" dirty="0" smtClean="0">
                        <a:ln>
                          <a:noFill/>
                        </a:ln>
                        <a:solidFill>
                          <a:schemeClr val="tx1"/>
                        </a:solidFill>
                        <a:effectLst/>
                        <a:latin typeface="Times New Roman" charset="0"/>
                        <a:cs typeface="Times New Roman" charset="0"/>
                      </a:endParaRPr>
                    </a:p>
                  </a:txBody>
                  <a:tcPr marL="89725" marR="89725" marT="44863" marB="44863"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u="none" strike="noStrike" cap="none" normalizeH="0" baseline="0" dirty="0" smtClean="0">
                          <a:ln>
                            <a:noFill/>
                          </a:ln>
                          <a:effectLst/>
                        </a:rPr>
                        <a:t>Average Monthly Benefit  </a:t>
                      </a:r>
                      <a:endParaRPr kumimoji="0" lang="en-US" sz="2000" b="1" i="0" u="none" strike="noStrike" cap="none" normalizeH="0" baseline="0" dirty="0" smtClean="0">
                        <a:ln>
                          <a:noFill/>
                        </a:ln>
                        <a:solidFill>
                          <a:schemeClr val="tx1"/>
                        </a:solidFill>
                        <a:effectLst/>
                        <a:latin typeface="Times New Roman" charset="0"/>
                      </a:endParaRPr>
                    </a:p>
                  </a:txBody>
                  <a:tcPr marL="89725" marR="89725" marT="44863" marB="44863"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u="none" strike="noStrike" cap="none" normalizeH="0" baseline="0" dirty="0" smtClean="0">
                          <a:ln>
                            <a:noFill/>
                          </a:ln>
                          <a:effectLst/>
                        </a:rPr>
                        <a:t>Average Yearly Benefit</a:t>
                      </a:r>
                      <a:endParaRPr kumimoji="0" lang="en-US" sz="2000" b="1" i="0" u="none" strike="noStrike" cap="none" normalizeH="0" baseline="0" dirty="0" smtClean="0">
                        <a:ln>
                          <a:noFill/>
                        </a:ln>
                        <a:solidFill>
                          <a:schemeClr val="tx1"/>
                        </a:solidFill>
                        <a:effectLst/>
                        <a:latin typeface="Times New Roman" charset="0"/>
                      </a:endParaRPr>
                    </a:p>
                  </a:txBody>
                  <a:tcPr marL="89725" marR="89725" marT="44863" marB="44863" anchor="ctr" horzOverflow="overflow"/>
                </a:tc>
              </a:tr>
              <a:tr h="5198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Retired workers</a:t>
                      </a:r>
                      <a:endParaRPr kumimoji="0" lang="en-US" sz="2100" b="0" i="0" u="none" strike="noStrike" cap="none" normalizeH="0" baseline="0" dirty="0" smtClean="0">
                        <a:ln>
                          <a:noFill/>
                        </a:ln>
                        <a:solidFill>
                          <a:schemeClr val="tx1"/>
                        </a:solidFill>
                        <a:effectLst/>
                        <a:latin typeface="Times New Roman" charset="0"/>
                        <a:cs typeface="Times New Roman" charset="0"/>
                      </a:endParaRPr>
                    </a:p>
                  </a:txBody>
                  <a:tcPr marL="89725" marR="89725" marT="44863" marB="44863" anchor="ctr" horzOverflow="overflow">
                    <a:solidFill>
                      <a:srgbClr val="ABB19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$1,230</a:t>
                      </a:r>
                      <a:endParaRPr kumimoji="0" lang="en-US" sz="2100" b="0" i="0" u="none" strike="noStrike" cap="none" normalizeH="0" baseline="0" dirty="0" smtClean="0">
                        <a:ln>
                          <a:noFill/>
                        </a:ln>
                        <a:solidFill>
                          <a:schemeClr val="tx1"/>
                        </a:solidFill>
                        <a:effectLst/>
                        <a:latin typeface="Times New Roman" charset="0"/>
                        <a:cs typeface="Times New Roman" charset="0"/>
                      </a:endParaRPr>
                    </a:p>
                  </a:txBody>
                  <a:tcPr marL="89725" marR="89725" marT="44863" marB="44863" horzOverflow="overflow">
                    <a:solidFill>
                      <a:srgbClr val="ABB19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$14,760</a:t>
                      </a:r>
                      <a:endParaRPr kumimoji="0" lang="en-US" sz="2100" b="0" i="0" u="none" strike="noStrike" cap="none" normalizeH="0" baseline="0" dirty="0" smtClean="0">
                        <a:ln>
                          <a:noFill/>
                        </a:ln>
                        <a:solidFill>
                          <a:schemeClr val="tx1"/>
                        </a:solidFill>
                        <a:effectLst/>
                        <a:latin typeface="Times New Roman" charset="0"/>
                        <a:cs typeface="Times New Roman" charset="0"/>
                      </a:endParaRPr>
                    </a:p>
                  </a:txBody>
                  <a:tcPr marL="89725" marR="89725" marT="44863" marB="44863" horzOverflow="overflow">
                    <a:solidFill>
                      <a:srgbClr val="ABB19F"/>
                    </a:solid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Disabled workers</a:t>
                      </a:r>
                      <a:endParaRPr kumimoji="0" lang="en-US" sz="2100" b="0" i="0" u="none" strike="noStrike" cap="none" normalizeH="0" baseline="0" dirty="0" smtClean="0">
                        <a:ln>
                          <a:noFill/>
                        </a:ln>
                        <a:solidFill>
                          <a:schemeClr val="tx1"/>
                        </a:solidFill>
                        <a:effectLst/>
                        <a:latin typeface="Times New Roman" charset="0"/>
                        <a:cs typeface="Times New Roman" charset="0"/>
                      </a:endParaRPr>
                    </a:p>
                  </a:txBody>
                  <a:tcPr marL="89725" marR="89725" marT="44863" marB="44863"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$1,110</a:t>
                      </a:r>
                      <a:endParaRPr kumimoji="0" lang="en-US" sz="2100" b="0" i="0" u="none" strike="noStrike" cap="none" normalizeH="0" baseline="0" dirty="0" smtClean="0">
                        <a:ln>
                          <a:noFill/>
                        </a:ln>
                        <a:solidFill>
                          <a:schemeClr val="tx1"/>
                        </a:solidFill>
                        <a:effectLst/>
                        <a:latin typeface="Times New Roman" charset="0"/>
                        <a:cs typeface="Times New Roman" charset="0"/>
                      </a:endParaRPr>
                    </a:p>
                  </a:txBody>
                  <a:tcPr marL="89725" marR="89725" marT="44863" marB="4486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$13,320</a:t>
                      </a:r>
                      <a:endParaRPr kumimoji="0" lang="en-US" sz="2100" b="0" i="0" u="none" strike="noStrike" cap="none" normalizeH="0" baseline="0" dirty="0" smtClean="0">
                        <a:ln>
                          <a:noFill/>
                        </a:ln>
                        <a:solidFill>
                          <a:schemeClr val="tx1"/>
                        </a:solidFill>
                        <a:effectLst/>
                        <a:latin typeface="Times New Roman" charset="0"/>
                        <a:cs typeface="Times New Roman" charset="0"/>
                      </a:endParaRPr>
                    </a:p>
                  </a:txBody>
                  <a:tcPr marL="89725" marR="89725" marT="44863" marB="44863" horzOverflow="overflow"/>
                </a:tc>
              </a:tr>
              <a:tr h="53118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Aged widow or widowers</a:t>
                      </a:r>
                      <a:endParaRPr kumimoji="0" lang="en-US" sz="2100" b="0" i="0" u="none" strike="noStrike" cap="none" normalizeH="0" baseline="0" dirty="0" smtClean="0">
                        <a:ln>
                          <a:noFill/>
                        </a:ln>
                        <a:solidFill>
                          <a:schemeClr val="tx1"/>
                        </a:solidFill>
                        <a:effectLst/>
                        <a:latin typeface="Times New Roman" charset="0"/>
                        <a:cs typeface="Times New Roman" charset="0"/>
                      </a:endParaRPr>
                    </a:p>
                  </a:txBody>
                  <a:tcPr marL="89725" marR="89725" marT="44863" marB="44863" anchor="ctr" horzOverflow="overflow">
                    <a:solidFill>
                      <a:srgbClr val="ABB19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$1,185</a:t>
                      </a:r>
                      <a:endParaRPr kumimoji="0" lang="en-US" sz="2100" b="0" i="0" u="none" strike="noStrike" cap="none" normalizeH="0" baseline="0" dirty="0" smtClean="0">
                        <a:ln>
                          <a:noFill/>
                        </a:ln>
                        <a:solidFill>
                          <a:schemeClr val="tx1"/>
                        </a:solidFill>
                        <a:effectLst/>
                        <a:latin typeface="Times New Roman" charset="0"/>
                        <a:cs typeface="Times New Roman" charset="0"/>
                      </a:endParaRPr>
                    </a:p>
                  </a:txBody>
                  <a:tcPr marL="89725" marR="89725" marT="44863" marB="44863" horzOverflow="overflow">
                    <a:solidFill>
                      <a:srgbClr val="ABB19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$14,220</a:t>
                      </a:r>
                      <a:endParaRPr kumimoji="0" lang="en-US" sz="2100" b="0" i="0" u="none" strike="noStrike" cap="none" normalizeH="0" baseline="0" dirty="0" smtClean="0">
                        <a:ln>
                          <a:noFill/>
                        </a:ln>
                        <a:solidFill>
                          <a:schemeClr val="tx1"/>
                        </a:solidFill>
                        <a:effectLst/>
                        <a:latin typeface="Times New Roman" charset="0"/>
                        <a:cs typeface="Times New Roman" charset="0"/>
                      </a:endParaRPr>
                    </a:p>
                  </a:txBody>
                  <a:tcPr marL="89725" marR="89725" marT="44863" marB="44863" horzOverflow="overflow">
                    <a:solidFill>
                      <a:srgbClr val="ABB19F"/>
                    </a:solidFill>
                  </a:tcPr>
                </a:tc>
              </a:tr>
              <a:tr h="15461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Times New Roman" charset="0"/>
                        <a:cs typeface="Times New Roman" charset="0"/>
                      </a:endParaRPr>
                    </a:p>
                  </a:txBody>
                  <a:tcPr marL="89725" marR="89725" marT="44863" marB="44863"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Times New Roman" charset="0"/>
                        <a:cs typeface="Times New Roman" charset="0"/>
                      </a:endParaRPr>
                    </a:p>
                  </a:txBody>
                  <a:tcPr marL="89725" marR="89725" marT="44863" marB="4486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Times New Roman" charset="0"/>
                        <a:cs typeface="Times New Roman" charset="0"/>
                      </a:endParaRPr>
                    </a:p>
                  </a:txBody>
                  <a:tcPr marL="89725" marR="89725" marT="44863" marB="44863" horzOverflow="overflow"/>
                </a:tc>
              </a:tr>
              <a:tr h="45941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1" u="none" strike="noStrike" cap="none" normalizeH="0" baseline="0" dirty="0" smtClean="0">
                          <a:ln>
                            <a:noFill/>
                          </a:ln>
                          <a:effectLst/>
                        </a:rPr>
                        <a:t>By Family Type:</a:t>
                      </a:r>
                      <a:endParaRPr kumimoji="0" lang="en-US" sz="2100" b="1" i="0" u="none" strike="noStrike" cap="none" normalizeH="0" baseline="0" dirty="0" smtClean="0">
                        <a:ln>
                          <a:noFill/>
                        </a:ln>
                        <a:solidFill>
                          <a:schemeClr val="tx1"/>
                        </a:solidFill>
                        <a:effectLst/>
                        <a:latin typeface="Times New Roman" charset="0"/>
                        <a:cs typeface="Times New Roman" charset="0"/>
                      </a:endParaRPr>
                    </a:p>
                  </a:txBody>
                  <a:tcPr marL="89725" marR="89725" marT="44863" marB="44863"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smtClean="0">
                        <a:ln>
                          <a:noFill/>
                        </a:ln>
                        <a:solidFill>
                          <a:schemeClr val="tx1"/>
                        </a:solidFill>
                        <a:effectLst/>
                        <a:latin typeface="Times New Roman" charset="0"/>
                        <a:cs typeface="Times New Roman" charset="0"/>
                      </a:endParaRPr>
                    </a:p>
                  </a:txBody>
                  <a:tcPr marL="89725" marR="89725" marT="44863" marB="4486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smtClean="0">
                        <a:ln>
                          <a:noFill/>
                        </a:ln>
                        <a:solidFill>
                          <a:schemeClr val="tx1"/>
                        </a:solidFill>
                        <a:effectLst/>
                        <a:latin typeface="Times New Roman" charset="0"/>
                        <a:cs typeface="Times New Roman" charset="0"/>
                      </a:endParaRPr>
                    </a:p>
                  </a:txBody>
                  <a:tcPr marL="89725" marR="89725" marT="44863" marB="44863" horzOverflow="overflow"/>
                </a:tc>
              </a:tr>
              <a:tr h="45941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Retired worker and aged spouse</a:t>
                      </a:r>
                      <a:endParaRPr kumimoji="0" lang="en-US" sz="2100" b="0" i="0" u="none" strike="noStrike" cap="none" normalizeH="0" baseline="0" dirty="0" smtClean="0">
                        <a:ln>
                          <a:noFill/>
                        </a:ln>
                        <a:solidFill>
                          <a:schemeClr val="tx1"/>
                        </a:solidFill>
                        <a:effectLst/>
                        <a:latin typeface="Times New Roman" charset="0"/>
                        <a:cs typeface="Times New Roman" charset="0"/>
                      </a:endParaRPr>
                    </a:p>
                  </a:txBody>
                  <a:tcPr marL="89725" marR="89725" marT="44863" marB="44863" anchor="ctr" horzOverflow="overflow">
                    <a:solidFill>
                      <a:srgbClr val="ABB19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$1,997</a:t>
                      </a:r>
                      <a:endParaRPr kumimoji="0" lang="en-US" sz="2100" b="0" i="0" u="none" strike="noStrike" cap="none" normalizeH="0" baseline="0" dirty="0" smtClean="0">
                        <a:ln>
                          <a:noFill/>
                        </a:ln>
                        <a:solidFill>
                          <a:schemeClr val="tx1"/>
                        </a:solidFill>
                        <a:effectLst/>
                        <a:latin typeface="Times New Roman" charset="0"/>
                        <a:cs typeface="Times New Roman" charset="0"/>
                      </a:endParaRPr>
                    </a:p>
                  </a:txBody>
                  <a:tcPr marL="89725" marR="89725" marT="44863" marB="44863" horzOverflow="overflow">
                    <a:solidFill>
                      <a:srgbClr val="ABB19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$23,964</a:t>
                      </a:r>
                      <a:endParaRPr kumimoji="0" lang="en-US" sz="2100" b="0" i="0" u="none" strike="noStrike" cap="none" normalizeH="0" baseline="0" dirty="0" smtClean="0">
                        <a:ln>
                          <a:noFill/>
                        </a:ln>
                        <a:solidFill>
                          <a:schemeClr val="tx1"/>
                        </a:solidFill>
                        <a:effectLst/>
                        <a:latin typeface="Times New Roman" charset="0"/>
                        <a:cs typeface="Times New Roman" charset="0"/>
                      </a:endParaRPr>
                    </a:p>
                  </a:txBody>
                  <a:tcPr marL="89725" marR="89725" marT="44863" marB="44863" horzOverflow="overflow">
                    <a:solidFill>
                      <a:srgbClr val="ABB19F"/>
                    </a:solidFill>
                  </a:tcPr>
                </a:tc>
              </a:tr>
              <a:tr h="533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Widowed mother and two children</a:t>
                      </a:r>
                      <a:endParaRPr kumimoji="0" lang="en-US" sz="2100" b="0" i="0" u="none" strike="noStrike" cap="none" normalizeH="0" baseline="0" dirty="0" smtClean="0">
                        <a:ln>
                          <a:noFill/>
                        </a:ln>
                        <a:solidFill>
                          <a:schemeClr val="tx1"/>
                        </a:solidFill>
                        <a:effectLst/>
                        <a:latin typeface="Times New Roman" charset="0"/>
                        <a:cs typeface="Times New Roman" charset="0"/>
                      </a:endParaRPr>
                    </a:p>
                  </a:txBody>
                  <a:tcPr marL="89725" marR="89725" marT="44863" marB="44863" anchor="ctr" horzOverflow="overflow">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$2,487</a:t>
                      </a:r>
                      <a:endParaRPr kumimoji="0" lang="en-US" sz="2100" b="0" i="0" u="none" strike="noStrike" cap="none" normalizeH="0" baseline="0" dirty="0" smtClean="0">
                        <a:ln>
                          <a:noFill/>
                        </a:ln>
                        <a:solidFill>
                          <a:schemeClr val="tx1"/>
                        </a:solidFill>
                        <a:effectLst/>
                        <a:latin typeface="Times New Roman" charset="0"/>
                        <a:cs typeface="Times New Roman" charset="0"/>
                      </a:endParaRPr>
                    </a:p>
                  </a:txBody>
                  <a:tcPr marL="89725" marR="89725" marT="44863" marB="44863" horzOverflow="overflow">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$29,844</a:t>
                      </a:r>
                      <a:endParaRPr kumimoji="0" lang="en-US" sz="2100" b="0" i="0" u="none" strike="noStrike" cap="none" normalizeH="0" baseline="0" dirty="0" smtClean="0">
                        <a:ln>
                          <a:noFill/>
                        </a:ln>
                        <a:solidFill>
                          <a:schemeClr val="tx1"/>
                        </a:solidFill>
                        <a:effectLst/>
                        <a:latin typeface="Times New Roman" charset="0"/>
                        <a:cs typeface="Times New Roman" charset="0"/>
                      </a:endParaRPr>
                    </a:p>
                  </a:txBody>
                  <a:tcPr marL="89725" marR="89725" marT="44863" marB="44863" horzOverflow="overflow">
                    <a:noFill/>
                  </a:tcPr>
                </a:tc>
              </a:tr>
              <a:tr h="68789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Disabled worker, young spouse and one or more children</a:t>
                      </a:r>
                      <a:endParaRPr kumimoji="0" lang="en-US" sz="2100" b="0" i="0" u="none" strike="noStrike" cap="none" normalizeH="0" baseline="0" dirty="0" smtClean="0">
                        <a:ln>
                          <a:noFill/>
                        </a:ln>
                        <a:solidFill>
                          <a:schemeClr val="tx1"/>
                        </a:solidFill>
                        <a:effectLst/>
                        <a:latin typeface="Times New Roman" charset="0"/>
                        <a:cs typeface="Times New Roman" charset="0"/>
                      </a:endParaRPr>
                    </a:p>
                  </a:txBody>
                  <a:tcPr marL="89725" marR="89725" marT="44863" marB="44863" anchor="ctr" horzOverflow="overflow">
                    <a:solidFill>
                      <a:srgbClr val="ABB19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$1,878</a:t>
                      </a:r>
                      <a:endParaRPr kumimoji="0" lang="en-US" sz="2100" b="0" i="0" u="none" strike="noStrike" cap="none" normalizeH="0" baseline="0" dirty="0" smtClean="0">
                        <a:ln>
                          <a:noFill/>
                        </a:ln>
                        <a:solidFill>
                          <a:schemeClr val="tx1"/>
                        </a:solidFill>
                        <a:effectLst/>
                        <a:latin typeface="Times New Roman" charset="0"/>
                        <a:cs typeface="Times New Roman" charset="0"/>
                      </a:endParaRPr>
                    </a:p>
                  </a:txBody>
                  <a:tcPr marL="89725" marR="89725" marT="44863" marB="44863" horzOverflow="overflow">
                    <a:solidFill>
                      <a:srgbClr val="ABB19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$22,536</a:t>
                      </a:r>
                      <a:endParaRPr kumimoji="0" lang="en-US" sz="2100" b="0" i="0" u="none" strike="noStrike" cap="none" normalizeH="0" baseline="0" dirty="0" smtClean="0">
                        <a:ln>
                          <a:noFill/>
                        </a:ln>
                        <a:solidFill>
                          <a:schemeClr val="tx1"/>
                        </a:solidFill>
                        <a:effectLst/>
                        <a:latin typeface="Times New Roman" charset="0"/>
                        <a:cs typeface="Times New Roman" charset="0"/>
                      </a:endParaRPr>
                    </a:p>
                  </a:txBody>
                  <a:tcPr marL="89725" marR="89725" marT="44863" marB="44863" horzOverflow="overflow">
                    <a:solidFill>
                      <a:srgbClr val="ABB19F"/>
                    </a:solidFill>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a:xfrm>
            <a:off x="0" y="366486"/>
            <a:ext cx="9144000" cy="1143000"/>
          </a:xfrm>
        </p:spPr>
        <p:txBody>
          <a:bodyPr>
            <a:noAutofit/>
          </a:bodyPr>
          <a:lstStyle/>
          <a:p>
            <a:pPr eaLnBrk="1" hangingPunct="1"/>
            <a:r>
              <a:rPr lang="en-US" sz="3400" smtClean="0">
                <a:solidFill>
                  <a:schemeClr val="bg1"/>
                </a:solidFill>
              </a:rPr>
              <a:t>How Do Benefits </a:t>
            </a:r>
            <a:br>
              <a:rPr lang="en-US" sz="3400" smtClean="0">
                <a:solidFill>
                  <a:schemeClr val="bg1"/>
                </a:solidFill>
              </a:rPr>
            </a:br>
            <a:r>
              <a:rPr lang="en-US" sz="3400" smtClean="0">
                <a:solidFill>
                  <a:schemeClr val="bg1"/>
                </a:solidFill>
              </a:rPr>
              <a:t>Compare to Earnings?</a:t>
            </a:r>
            <a:br>
              <a:rPr lang="en-US" sz="3400" smtClean="0">
                <a:solidFill>
                  <a:schemeClr val="bg1"/>
                </a:solidFill>
              </a:rPr>
            </a:br>
            <a:endParaRPr lang="en-US" sz="3400" dirty="0" smtClean="0">
              <a:solidFill>
                <a:schemeClr val="bg1"/>
              </a:solidFill>
            </a:endParaRPr>
          </a:p>
        </p:txBody>
      </p:sp>
      <p:sp>
        <p:nvSpPr>
          <p:cNvPr id="1029" name="Rectangle 6"/>
          <p:cNvSpPr>
            <a:spLocks noChangeArrowheads="1"/>
          </p:cNvSpPr>
          <p:nvPr/>
        </p:nvSpPr>
        <p:spPr bwMode="auto">
          <a:xfrm>
            <a:off x="304800" y="6400800"/>
            <a:ext cx="3429000" cy="274638"/>
          </a:xfrm>
          <a:prstGeom prst="rect">
            <a:avLst/>
          </a:prstGeom>
          <a:noFill/>
          <a:ln w="9525">
            <a:noFill/>
            <a:miter lim="800000"/>
            <a:headEnd/>
            <a:tailEnd/>
          </a:ln>
        </p:spPr>
        <p:txBody>
          <a:bodyPr wrap="square">
            <a:spAutoFit/>
          </a:bodyPr>
          <a:lstStyle/>
          <a:p>
            <a:r>
              <a:rPr lang="en-US" sz="1200" dirty="0" smtClean="0">
                <a:cs typeface="Arial" charset="0"/>
              </a:rPr>
              <a:t>Board of Trustees, 2012: Table V.C7.</a:t>
            </a:r>
            <a:endParaRPr lang="en-US" sz="1200" dirty="0"/>
          </a:p>
        </p:txBody>
      </p:sp>
      <p:sp>
        <p:nvSpPr>
          <p:cNvPr id="1030" name="Rectangle 8"/>
          <p:cNvSpPr>
            <a:spLocks noChangeArrowheads="1"/>
          </p:cNvSpPr>
          <p:nvPr/>
        </p:nvSpPr>
        <p:spPr bwMode="auto">
          <a:xfrm>
            <a:off x="671513" y="1304925"/>
            <a:ext cx="9144000" cy="0"/>
          </a:xfrm>
          <a:prstGeom prst="rect">
            <a:avLst/>
          </a:prstGeom>
          <a:noFill/>
          <a:ln w="9525">
            <a:noFill/>
            <a:miter lim="800000"/>
            <a:headEnd/>
            <a:tailEnd/>
          </a:ln>
        </p:spPr>
        <p:txBody>
          <a:bodyPr>
            <a:spAutoFit/>
          </a:bodyPr>
          <a:lstStyle/>
          <a:p>
            <a:endParaRPr lang="en-US" dirty="0"/>
          </a:p>
        </p:txBody>
      </p:sp>
      <p:sp>
        <p:nvSpPr>
          <p:cNvPr id="2" name="TextBox 1"/>
          <p:cNvSpPr txBox="1"/>
          <p:nvPr/>
        </p:nvSpPr>
        <p:spPr>
          <a:xfrm>
            <a:off x="1600200" y="1676400"/>
            <a:ext cx="6019800" cy="369332"/>
          </a:xfrm>
          <a:prstGeom prst="rect">
            <a:avLst/>
          </a:prstGeom>
          <a:noFill/>
        </p:spPr>
        <p:txBody>
          <a:bodyPr wrap="square" rtlCol="0">
            <a:spAutoFit/>
          </a:bodyPr>
          <a:lstStyle/>
          <a:p>
            <a:r>
              <a:rPr lang="en-US" sz="1800" b="1" dirty="0">
                <a:latin typeface="+mn-lt"/>
              </a:rPr>
              <a:t>Replacement Rates for Retired Worker Age 65, </a:t>
            </a:r>
            <a:r>
              <a:rPr lang="en-US" sz="1800" b="1" dirty="0" smtClean="0">
                <a:latin typeface="+mn-lt"/>
              </a:rPr>
              <a:t>2012</a:t>
            </a:r>
            <a:endParaRPr lang="en-US" sz="1800" b="1" dirty="0">
              <a:latin typeface="+mn-lt"/>
            </a:endParaRPr>
          </a:p>
        </p:txBody>
      </p:sp>
      <p:sp>
        <p:nvSpPr>
          <p:cNvPr id="3" name="Rectangle 2"/>
          <p:cNvSpPr/>
          <p:nvPr/>
        </p:nvSpPr>
        <p:spPr>
          <a:xfrm>
            <a:off x="7010400" y="5257800"/>
            <a:ext cx="2133600"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3"/>
          <p:cNvSpPr>
            <a:spLocks noGrp="1"/>
          </p:cNvSpPr>
          <p:nvPr>
            <p:ph type="sldNum" sz="quarter" idx="4294967295"/>
          </p:nvPr>
        </p:nvSpPr>
        <p:spPr>
          <a:xfrm>
            <a:off x="6553200" y="6356350"/>
            <a:ext cx="2133600" cy="365125"/>
          </a:xfrm>
          <a:noFill/>
        </p:spPr>
        <p:txBody>
          <a:bodyPr/>
          <a:lstStyle/>
          <a:p>
            <a:fld id="{C16BE70D-EA59-40F4-90E5-ED56E20B0A81}" type="slidenum">
              <a:rPr lang="en-US" smtClean="0"/>
              <a:pPr/>
              <a:t>6</a:t>
            </a:fld>
            <a:endParaRPr lang="en-US" dirty="0" smtClean="0"/>
          </a:p>
        </p:txBody>
      </p:sp>
      <p:graphicFrame>
        <p:nvGraphicFramePr>
          <p:cNvPr id="11" name="Chart 10"/>
          <p:cNvGraphicFramePr/>
          <p:nvPr/>
        </p:nvGraphicFramePr>
        <p:xfrm>
          <a:off x="990600" y="1371600"/>
          <a:ext cx="7239000" cy="5105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533400" y="108858"/>
            <a:ext cx="8077200" cy="1143000"/>
          </a:xfrm>
        </p:spPr>
        <p:txBody>
          <a:bodyPr>
            <a:noAutofit/>
          </a:bodyPr>
          <a:lstStyle/>
          <a:p>
            <a:pPr eaLnBrk="1" hangingPunct="1"/>
            <a:r>
              <a:rPr lang="en-US" sz="3400" dirty="0" smtClean="0"/>
              <a:t>How Many People Rely on</a:t>
            </a:r>
            <a:r>
              <a:rPr lang="en-US" sz="3400" dirty="0"/>
              <a:t> </a:t>
            </a:r>
            <a:r>
              <a:rPr lang="en-US" sz="3400" dirty="0" smtClean="0"/>
              <a:t>Social Security for Most of Their Income?</a:t>
            </a:r>
          </a:p>
        </p:txBody>
      </p:sp>
      <p:sp>
        <p:nvSpPr>
          <p:cNvPr id="10244" name="Rectangle 3"/>
          <p:cNvSpPr>
            <a:spLocks noGrp="1" noChangeArrowheads="1"/>
          </p:cNvSpPr>
          <p:nvPr>
            <p:ph idx="1"/>
          </p:nvPr>
        </p:nvSpPr>
        <p:spPr>
          <a:xfrm>
            <a:off x="762000" y="2209800"/>
            <a:ext cx="7772400" cy="4191000"/>
          </a:xfrm>
        </p:spPr>
        <p:txBody>
          <a:bodyPr/>
          <a:lstStyle/>
          <a:p>
            <a:pPr eaLnBrk="1" hangingPunct="1">
              <a:buSzPct val="85000"/>
              <a:buFont typeface="Wingdings" pitchFamily="2" charset="2"/>
              <a:buChar char="Ø"/>
            </a:pPr>
            <a:r>
              <a:rPr lang="en-US" sz="2800" dirty="0" smtClean="0">
                <a:solidFill>
                  <a:srgbClr val="005B4D"/>
                </a:solidFill>
              </a:rPr>
              <a:t>Nearly 90% </a:t>
            </a:r>
            <a:r>
              <a:rPr lang="en-US" sz="2800" dirty="0" smtClean="0">
                <a:solidFill>
                  <a:schemeClr val="tx1"/>
                </a:solidFill>
              </a:rPr>
              <a:t>of people 65 and older get Social Security.</a:t>
            </a:r>
          </a:p>
          <a:p>
            <a:pPr eaLnBrk="1" hangingPunct="1"/>
            <a:endParaRPr lang="en-US" sz="1600" dirty="0" smtClean="0">
              <a:solidFill>
                <a:schemeClr val="tx1"/>
              </a:solidFill>
            </a:endParaRPr>
          </a:p>
          <a:p>
            <a:pPr eaLnBrk="1" hangingPunct="1">
              <a:buSzPct val="85000"/>
              <a:buFont typeface="Wingdings" pitchFamily="2" charset="2"/>
              <a:buChar char="Ø"/>
            </a:pPr>
            <a:r>
              <a:rPr lang="en-US" sz="2800" dirty="0" smtClean="0">
                <a:solidFill>
                  <a:srgbClr val="005B4D"/>
                </a:solidFill>
              </a:rPr>
              <a:t>Nearly 2 in 3 (65%) </a:t>
            </a:r>
            <a:r>
              <a:rPr lang="en-US" sz="2800" dirty="0" smtClean="0">
                <a:solidFill>
                  <a:schemeClr val="tx1"/>
                </a:solidFill>
              </a:rPr>
              <a:t>get </a:t>
            </a:r>
            <a:r>
              <a:rPr lang="en-US" sz="2800" i="1" dirty="0" smtClean="0">
                <a:solidFill>
                  <a:schemeClr val="tx1"/>
                </a:solidFill>
              </a:rPr>
              <a:t>half or more </a:t>
            </a:r>
            <a:r>
              <a:rPr lang="en-US" sz="2800" dirty="0" smtClean="0">
                <a:solidFill>
                  <a:schemeClr val="tx1"/>
                </a:solidFill>
              </a:rPr>
              <a:t>of their income from Social Security.</a:t>
            </a:r>
          </a:p>
          <a:p>
            <a:pPr eaLnBrk="1" hangingPunct="1"/>
            <a:endParaRPr lang="en-US" sz="1400" dirty="0" smtClean="0">
              <a:solidFill>
                <a:schemeClr val="tx1"/>
              </a:solidFill>
            </a:endParaRPr>
          </a:p>
          <a:p>
            <a:pPr eaLnBrk="1" hangingPunct="1">
              <a:buSzPct val="85000"/>
              <a:buFont typeface="Wingdings" pitchFamily="2" charset="2"/>
              <a:buChar char="Ø"/>
            </a:pPr>
            <a:r>
              <a:rPr lang="en-US" sz="2800" dirty="0" smtClean="0">
                <a:solidFill>
                  <a:srgbClr val="005B4D"/>
                </a:solidFill>
              </a:rPr>
              <a:t>About 1 in 3 (36%) </a:t>
            </a:r>
            <a:r>
              <a:rPr lang="en-US" sz="2800" dirty="0" smtClean="0">
                <a:solidFill>
                  <a:schemeClr val="tx1"/>
                </a:solidFill>
              </a:rPr>
              <a:t>get </a:t>
            </a:r>
            <a:r>
              <a:rPr lang="en-US" sz="2800" i="1" dirty="0" smtClean="0">
                <a:solidFill>
                  <a:schemeClr val="tx1"/>
                </a:solidFill>
              </a:rPr>
              <a:t>almost all (90% or more) </a:t>
            </a:r>
            <a:r>
              <a:rPr lang="en-US" sz="2800" dirty="0" smtClean="0">
                <a:solidFill>
                  <a:schemeClr val="tx1"/>
                </a:solidFill>
              </a:rPr>
              <a:t>of their income from Social Security.</a:t>
            </a:r>
          </a:p>
        </p:txBody>
      </p:sp>
      <p:sp>
        <p:nvSpPr>
          <p:cNvPr id="10242" name="Slide Number Placeholder 3"/>
          <p:cNvSpPr>
            <a:spLocks noGrp="1"/>
          </p:cNvSpPr>
          <p:nvPr>
            <p:ph type="sldNum" sz="quarter" idx="4294967295"/>
          </p:nvPr>
        </p:nvSpPr>
        <p:spPr>
          <a:xfrm>
            <a:off x="6553200" y="6356350"/>
            <a:ext cx="2133600" cy="365125"/>
          </a:xfrm>
          <a:noFill/>
        </p:spPr>
        <p:txBody>
          <a:bodyPr/>
          <a:lstStyle/>
          <a:p>
            <a:fld id="{C16BE70D-EA59-40F4-90E5-ED56E20B0A81}" type="slidenum">
              <a:rPr lang="en-US" smtClean="0"/>
              <a:pPr/>
              <a:t>7</a:t>
            </a:fld>
            <a:endParaRPr lang="en-US" dirty="0" smtClean="0"/>
          </a:p>
        </p:txBody>
      </p:sp>
      <p:sp>
        <p:nvSpPr>
          <p:cNvPr id="10245" name="Text Box 4"/>
          <p:cNvSpPr txBox="1">
            <a:spLocks noChangeArrowheads="1"/>
          </p:cNvSpPr>
          <p:nvPr/>
        </p:nvSpPr>
        <p:spPr bwMode="auto">
          <a:xfrm>
            <a:off x="4572000" y="6096000"/>
            <a:ext cx="184150" cy="457200"/>
          </a:xfrm>
          <a:prstGeom prst="rect">
            <a:avLst/>
          </a:prstGeom>
          <a:noFill/>
          <a:ln w="9525">
            <a:noFill/>
            <a:miter lim="800000"/>
            <a:headEnd/>
            <a:tailEnd/>
          </a:ln>
        </p:spPr>
        <p:txBody>
          <a:bodyPr wrap="none">
            <a:spAutoFit/>
          </a:bodyPr>
          <a:lstStyle/>
          <a:p>
            <a:endParaRPr lang="en-US" dirty="0"/>
          </a:p>
        </p:txBody>
      </p:sp>
      <p:sp>
        <p:nvSpPr>
          <p:cNvPr id="10246" name="Text Box 5"/>
          <p:cNvSpPr txBox="1">
            <a:spLocks noChangeArrowheads="1"/>
          </p:cNvSpPr>
          <p:nvPr/>
        </p:nvSpPr>
        <p:spPr bwMode="auto">
          <a:xfrm>
            <a:off x="304800" y="6400800"/>
            <a:ext cx="2381678" cy="276999"/>
          </a:xfrm>
          <a:prstGeom prst="rect">
            <a:avLst/>
          </a:prstGeom>
          <a:noFill/>
          <a:ln w="9525">
            <a:noFill/>
            <a:miter lim="800000"/>
            <a:headEnd/>
            <a:tailEnd/>
          </a:ln>
        </p:spPr>
        <p:txBody>
          <a:bodyPr wrap="none">
            <a:spAutoFit/>
          </a:bodyPr>
          <a:lstStyle/>
          <a:p>
            <a:r>
              <a:rPr lang="en-US" sz="1200" dirty="0" smtClean="0"/>
              <a:t>SSA, 2012c: Tables 2.A1 and 9.A1.</a:t>
            </a:r>
            <a:endParaRPr lang="en-US" sz="1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609600" y="76200"/>
            <a:ext cx="7772400" cy="1143000"/>
          </a:xfrm>
        </p:spPr>
        <p:txBody>
          <a:bodyPr>
            <a:noAutofit/>
          </a:bodyPr>
          <a:lstStyle/>
          <a:p>
            <a:pPr eaLnBrk="1" hangingPunct="1"/>
            <a:r>
              <a:rPr lang="en-US" sz="3400" dirty="0" smtClean="0"/>
              <a:t>Reliance on Social Security </a:t>
            </a:r>
            <a:br>
              <a:rPr lang="en-US" sz="3400" dirty="0" smtClean="0"/>
            </a:br>
            <a:r>
              <a:rPr lang="en-US" sz="3400" dirty="0" smtClean="0"/>
              <a:t>Benefits by Race</a:t>
            </a:r>
          </a:p>
        </p:txBody>
      </p:sp>
      <p:sp>
        <p:nvSpPr>
          <p:cNvPr id="11268" name="Rectangle 3"/>
          <p:cNvSpPr>
            <a:spLocks noGrp="1" noChangeArrowheads="1"/>
          </p:cNvSpPr>
          <p:nvPr>
            <p:ph idx="1"/>
          </p:nvPr>
        </p:nvSpPr>
        <p:spPr>
          <a:xfrm>
            <a:off x="152400" y="1828800"/>
            <a:ext cx="4114800" cy="4648200"/>
          </a:xfrm>
        </p:spPr>
        <p:txBody>
          <a:bodyPr>
            <a:normAutofit/>
          </a:bodyPr>
          <a:lstStyle/>
          <a:p>
            <a:pPr eaLnBrk="1" hangingPunct="1">
              <a:spcAft>
                <a:spcPts val="0"/>
              </a:spcAft>
              <a:buSzPct val="85000"/>
              <a:buFont typeface="Wingdings" pitchFamily="2" charset="2"/>
              <a:buChar char="Ø"/>
            </a:pPr>
            <a:r>
              <a:rPr lang="en-US" sz="2800" dirty="0" smtClean="0">
                <a:solidFill>
                  <a:schemeClr val="tx1"/>
                </a:solidFill>
              </a:rPr>
              <a:t>Percent of beneficiaries age 65 and older who receive </a:t>
            </a:r>
            <a:r>
              <a:rPr lang="en-US" sz="2800" b="1" i="1" dirty="0" smtClean="0">
                <a:solidFill>
                  <a:srgbClr val="005B4D"/>
                </a:solidFill>
              </a:rPr>
              <a:t>half or more </a:t>
            </a:r>
            <a:r>
              <a:rPr lang="en-US" sz="2800" dirty="0" smtClean="0">
                <a:solidFill>
                  <a:schemeClr val="tx1"/>
                </a:solidFill>
              </a:rPr>
              <a:t>of their income from Social Security:</a:t>
            </a:r>
            <a:endParaRPr lang="en-US" sz="2200" dirty="0" smtClean="0">
              <a:solidFill>
                <a:schemeClr val="tx1"/>
              </a:solidFill>
            </a:endParaRPr>
          </a:p>
          <a:p>
            <a:pPr lvl="2">
              <a:spcBef>
                <a:spcPts val="900"/>
              </a:spcBef>
              <a:buClr>
                <a:srgbClr val="005B4D"/>
              </a:buClr>
              <a:buNone/>
            </a:pPr>
            <a:endParaRPr lang="en-US" sz="1000" b="1" dirty="0" smtClean="0">
              <a:solidFill>
                <a:schemeClr val="tx1"/>
              </a:solidFill>
            </a:endParaRPr>
          </a:p>
          <a:p>
            <a:pPr lvl="2">
              <a:spcBef>
                <a:spcPts val="900"/>
              </a:spcBef>
              <a:buClr>
                <a:srgbClr val="005B4D"/>
              </a:buClr>
              <a:buFont typeface="Wingdings" pitchFamily="2" charset="2"/>
              <a:buChar char="§"/>
            </a:pPr>
            <a:r>
              <a:rPr lang="en-US" sz="2400" b="1" dirty="0" smtClean="0">
                <a:solidFill>
                  <a:schemeClr val="tx1"/>
                </a:solidFill>
              </a:rPr>
              <a:t>65% of Whites</a:t>
            </a:r>
          </a:p>
          <a:p>
            <a:pPr lvl="2">
              <a:spcBef>
                <a:spcPts val="0"/>
              </a:spcBef>
              <a:buClr>
                <a:srgbClr val="005B4D"/>
              </a:buClr>
              <a:buFont typeface="Wingdings" pitchFamily="2" charset="2"/>
              <a:buChar char="§"/>
            </a:pPr>
            <a:r>
              <a:rPr lang="en-US" sz="2400" b="1" dirty="0" smtClean="0">
                <a:solidFill>
                  <a:schemeClr val="tx1"/>
                </a:solidFill>
              </a:rPr>
              <a:t>74% of Blacks</a:t>
            </a:r>
          </a:p>
          <a:p>
            <a:pPr lvl="2">
              <a:spcBef>
                <a:spcPts val="0"/>
              </a:spcBef>
              <a:buClr>
                <a:srgbClr val="005B4D"/>
              </a:buClr>
              <a:buFont typeface="Wingdings" pitchFamily="2" charset="2"/>
              <a:buChar char="§"/>
            </a:pPr>
            <a:r>
              <a:rPr lang="en-US" sz="2400" b="1" dirty="0" smtClean="0">
                <a:solidFill>
                  <a:schemeClr val="tx1"/>
                </a:solidFill>
              </a:rPr>
              <a:t>65% of Asians</a:t>
            </a:r>
          </a:p>
          <a:p>
            <a:pPr lvl="2">
              <a:spcBef>
                <a:spcPts val="0"/>
              </a:spcBef>
              <a:buClr>
                <a:srgbClr val="005B4D"/>
              </a:buClr>
              <a:buFont typeface="Wingdings" pitchFamily="2" charset="2"/>
              <a:buChar char="§"/>
            </a:pPr>
            <a:r>
              <a:rPr lang="en-US" sz="2400" b="1" dirty="0" smtClean="0">
                <a:solidFill>
                  <a:schemeClr val="tx1"/>
                </a:solidFill>
              </a:rPr>
              <a:t>77% of Hispanics</a:t>
            </a:r>
          </a:p>
        </p:txBody>
      </p:sp>
      <p:sp>
        <p:nvSpPr>
          <p:cNvPr id="11266" name="Slide Number Placeholder 3"/>
          <p:cNvSpPr>
            <a:spLocks noGrp="1"/>
          </p:cNvSpPr>
          <p:nvPr>
            <p:ph type="sldNum" sz="quarter" idx="4294967295"/>
          </p:nvPr>
        </p:nvSpPr>
        <p:spPr>
          <a:xfrm>
            <a:off x="6553200" y="6356350"/>
            <a:ext cx="2133600" cy="365125"/>
          </a:xfrm>
          <a:noFill/>
        </p:spPr>
        <p:txBody>
          <a:bodyPr/>
          <a:lstStyle/>
          <a:p>
            <a:fld id="{66EE0EA5-1009-4E3D-A538-CC37ABA407D7}" type="slidenum">
              <a:rPr lang="en-US" smtClean="0"/>
              <a:pPr/>
              <a:t>8</a:t>
            </a:fld>
            <a:endParaRPr lang="en-US" dirty="0" smtClean="0"/>
          </a:p>
        </p:txBody>
      </p:sp>
      <p:sp>
        <p:nvSpPr>
          <p:cNvPr id="11269" name="Text Box 5"/>
          <p:cNvSpPr txBox="1">
            <a:spLocks noChangeArrowheads="1"/>
          </p:cNvSpPr>
          <p:nvPr/>
        </p:nvSpPr>
        <p:spPr bwMode="auto">
          <a:xfrm>
            <a:off x="304800" y="6400800"/>
            <a:ext cx="4648200" cy="276225"/>
          </a:xfrm>
          <a:prstGeom prst="rect">
            <a:avLst/>
          </a:prstGeom>
          <a:noFill/>
          <a:ln w="9525">
            <a:noFill/>
            <a:miter lim="800000"/>
            <a:headEnd/>
            <a:tailEnd/>
          </a:ln>
        </p:spPr>
        <p:txBody>
          <a:bodyPr>
            <a:spAutoFit/>
          </a:bodyPr>
          <a:lstStyle/>
          <a:p>
            <a:pPr>
              <a:spcBef>
                <a:spcPct val="50000"/>
              </a:spcBef>
            </a:pPr>
            <a:r>
              <a:rPr lang="en-US" sz="1200" dirty="0" smtClean="0"/>
              <a:t>SSA, 2012c: Table 9.A3.</a:t>
            </a:r>
            <a:endParaRPr lang="en-US" sz="1200" dirty="0"/>
          </a:p>
        </p:txBody>
      </p:sp>
      <p:sp>
        <p:nvSpPr>
          <p:cNvPr id="2" name="TextBox 1"/>
          <p:cNvSpPr txBox="1"/>
          <p:nvPr/>
        </p:nvSpPr>
        <p:spPr>
          <a:xfrm>
            <a:off x="4648200" y="1752600"/>
            <a:ext cx="4267200" cy="4903907"/>
          </a:xfrm>
          <a:prstGeom prst="rect">
            <a:avLst/>
          </a:prstGeom>
          <a:noFill/>
        </p:spPr>
        <p:txBody>
          <a:bodyPr wrap="square" rtlCol="0">
            <a:spAutoFit/>
          </a:bodyPr>
          <a:lstStyle/>
          <a:p>
            <a:pPr marL="457200" indent="-457200" eaLnBrk="1" hangingPunct="1">
              <a:spcAft>
                <a:spcPts val="800"/>
              </a:spcAft>
              <a:buClr>
                <a:srgbClr val="005B4D"/>
              </a:buClr>
              <a:buSzPct val="85000"/>
              <a:buFont typeface="Wingdings" pitchFamily="2" charset="2"/>
              <a:buChar char="Ø"/>
            </a:pPr>
            <a:r>
              <a:rPr lang="en-US" sz="2800" dirty="0">
                <a:latin typeface="+mn-lt"/>
              </a:rPr>
              <a:t>Percent of beneficiaries </a:t>
            </a:r>
            <a:r>
              <a:rPr lang="en-US" sz="2800" dirty="0" smtClean="0">
                <a:latin typeface="+mn-lt"/>
              </a:rPr>
              <a:t>age </a:t>
            </a:r>
            <a:r>
              <a:rPr lang="en-US" sz="2800" dirty="0">
                <a:latin typeface="+mn-lt"/>
              </a:rPr>
              <a:t>65 and older who receive </a:t>
            </a:r>
            <a:r>
              <a:rPr lang="en-US" sz="2800" b="1" i="1" dirty="0">
                <a:solidFill>
                  <a:srgbClr val="005B4D"/>
                </a:solidFill>
                <a:latin typeface="+mn-lt"/>
              </a:rPr>
              <a:t>90% or more</a:t>
            </a:r>
            <a:r>
              <a:rPr lang="en-US" sz="2800" i="1" dirty="0">
                <a:solidFill>
                  <a:srgbClr val="005B4D"/>
                </a:solidFill>
                <a:latin typeface="+mn-lt"/>
              </a:rPr>
              <a:t> </a:t>
            </a:r>
            <a:r>
              <a:rPr lang="en-US" sz="2800" dirty="0">
                <a:latin typeface="+mn-lt"/>
              </a:rPr>
              <a:t>of their income from Social </a:t>
            </a:r>
            <a:r>
              <a:rPr lang="en-US" sz="2800" dirty="0" smtClean="0">
                <a:latin typeface="+mn-lt"/>
              </a:rPr>
              <a:t>Security:</a:t>
            </a:r>
            <a:endParaRPr lang="en-US" b="1" dirty="0">
              <a:latin typeface="+mn-lt"/>
            </a:endParaRPr>
          </a:p>
          <a:p>
            <a:pPr marL="1143000" lvl="2" indent="-228600" fontAlgn="auto">
              <a:spcBef>
                <a:spcPts val="900"/>
              </a:spcBef>
              <a:spcAft>
                <a:spcPts val="0"/>
              </a:spcAft>
              <a:buClr>
                <a:srgbClr val="005B4D"/>
              </a:buClr>
              <a:buFont typeface="Wingdings" pitchFamily="2" charset="2"/>
              <a:buChar char="§"/>
            </a:pPr>
            <a:r>
              <a:rPr lang="en-US" b="1" dirty="0" smtClean="0">
                <a:solidFill>
                  <a:prstClr val="black"/>
                </a:solidFill>
                <a:latin typeface="Franklin Gothic Book"/>
              </a:rPr>
              <a:t>35% of Whites</a:t>
            </a:r>
          </a:p>
          <a:p>
            <a:pPr marL="1143000" lvl="2" indent="-228600" fontAlgn="auto">
              <a:spcBef>
                <a:spcPts val="0"/>
              </a:spcBef>
              <a:spcAft>
                <a:spcPts val="0"/>
              </a:spcAft>
              <a:buClr>
                <a:srgbClr val="005B4D"/>
              </a:buClr>
              <a:buFont typeface="Wingdings" pitchFamily="2" charset="2"/>
              <a:buChar char="§"/>
            </a:pPr>
            <a:r>
              <a:rPr lang="en-US" b="1" dirty="0" smtClean="0">
                <a:solidFill>
                  <a:prstClr val="black"/>
                </a:solidFill>
                <a:latin typeface="Franklin Gothic Book"/>
              </a:rPr>
              <a:t>49% of Blacks</a:t>
            </a:r>
          </a:p>
          <a:p>
            <a:pPr marL="1143000" lvl="2" indent="-228600" fontAlgn="auto">
              <a:spcBef>
                <a:spcPts val="0"/>
              </a:spcBef>
              <a:spcAft>
                <a:spcPts val="0"/>
              </a:spcAft>
              <a:buClr>
                <a:srgbClr val="005B4D"/>
              </a:buClr>
              <a:buFont typeface="Wingdings" pitchFamily="2" charset="2"/>
              <a:buChar char="§"/>
            </a:pPr>
            <a:r>
              <a:rPr lang="en-US" b="1" dirty="0" smtClean="0">
                <a:solidFill>
                  <a:prstClr val="black"/>
                </a:solidFill>
                <a:latin typeface="Franklin Gothic Book"/>
              </a:rPr>
              <a:t>42% of Asians</a:t>
            </a:r>
          </a:p>
          <a:p>
            <a:pPr marL="1143000" lvl="2" indent="-228600" fontAlgn="auto">
              <a:spcBef>
                <a:spcPts val="0"/>
              </a:spcBef>
              <a:spcAft>
                <a:spcPts val="0"/>
              </a:spcAft>
              <a:buClr>
                <a:srgbClr val="005B4D"/>
              </a:buClr>
              <a:buFont typeface="Wingdings" pitchFamily="2" charset="2"/>
              <a:buChar char="§"/>
            </a:pPr>
            <a:r>
              <a:rPr lang="en-US" b="1" dirty="0" smtClean="0">
                <a:solidFill>
                  <a:prstClr val="black"/>
                </a:solidFill>
                <a:latin typeface="Franklin Gothic Book"/>
              </a:rPr>
              <a:t>55% of Hispanics</a:t>
            </a:r>
            <a:endParaRPr lang="en-US" sz="1800" dirty="0"/>
          </a:p>
          <a:p>
            <a:endParaRPr lang="en-US" dirty="0"/>
          </a:p>
        </p:txBody>
      </p:sp>
      <p:cxnSp>
        <p:nvCxnSpPr>
          <p:cNvPr id="5" name="Straight Connector 4"/>
          <p:cNvCxnSpPr/>
          <p:nvPr/>
        </p:nvCxnSpPr>
        <p:spPr>
          <a:xfrm rot="5400000">
            <a:off x="2400300" y="4000500"/>
            <a:ext cx="4191000" cy="0"/>
          </a:xfrm>
          <a:prstGeom prst="line">
            <a:avLst/>
          </a:prstGeom>
          <a:ln>
            <a:solidFill>
              <a:srgbClr val="005B4D"/>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76200" y="76200"/>
            <a:ext cx="8991600" cy="1143000"/>
          </a:xfrm>
        </p:spPr>
        <p:txBody>
          <a:bodyPr>
            <a:noAutofit/>
          </a:bodyPr>
          <a:lstStyle/>
          <a:p>
            <a:pPr eaLnBrk="1" hangingPunct="1"/>
            <a:r>
              <a:rPr lang="en-US" sz="3800" dirty="0" smtClean="0"/>
              <a:t>Most Elderly Don’t Receive Pensions</a:t>
            </a:r>
          </a:p>
        </p:txBody>
      </p:sp>
      <p:sp>
        <p:nvSpPr>
          <p:cNvPr id="12292" name="Rectangle 3"/>
          <p:cNvSpPr>
            <a:spLocks noGrp="1" noChangeArrowheads="1"/>
          </p:cNvSpPr>
          <p:nvPr>
            <p:ph idx="1"/>
          </p:nvPr>
        </p:nvSpPr>
        <p:spPr>
          <a:xfrm>
            <a:off x="0" y="1600200"/>
            <a:ext cx="9144000" cy="609600"/>
          </a:xfrm>
        </p:spPr>
        <p:txBody>
          <a:bodyPr/>
          <a:lstStyle/>
          <a:p>
            <a:pPr algn="ctr" eaLnBrk="1" hangingPunct="1">
              <a:buFontTx/>
              <a:buNone/>
            </a:pPr>
            <a:r>
              <a:rPr lang="en-US" sz="2800" dirty="0" smtClean="0">
                <a:solidFill>
                  <a:schemeClr val="tx1"/>
                </a:solidFill>
              </a:rPr>
              <a:t>Percent with Income from Pensions, 2010</a:t>
            </a:r>
          </a:p>
          <a:p>
            <a:pPr eaLnBrk="1" hangingPunct="1">
              <a:buFontTx/>
              <a:buNone/>
            </a:pPr>
            <a:endParaRPr lang="en-US" sz="2800" dirty="0" smtClean="0"/>
          </a:p>
        </p:txBody>
      </p:sp>
      <p:sp>
        <p:nvSpPr>
          <p:cNvPr id="12293" name="Text Box 4"/>
          <p:cNvSpPr txBox="1">
            <a:spLocks noChangeArrowheads="1"/>
          </p:cNvSpPr>
          <p:nvPr/>
        </p:nvSpPr>
        <p:spPr bwMode="auto">
          <a:xfrm>
            <a:off x="304800" y="6400800"/>
            <a:ext cx="2373663" cy="276999"/>
          </a:xfrm>
          <a:prstGeom prst="rect">
            <a:avLst/>
          </a:prstGeom>
          <a:noFill/>
          <a:ln w="9525">
            <a:noFill/>
            <a:miter lim="800000"/>
            <a:headEnd/>
            <a:tailEnd/>
          </a:ln>
        </p:spPr>
        <p:txBody>
          <a:bodyPr wrap="none">
            <a:spAutoFit/>
          </a:bodyPr>
          <a:lstStyle/>
          <a:p>
            <a:r>
              <a:rPr lang="en-US" sz="1200" dirty="0" smtClean="0"/>
              <a:t>SSA, 2012c: Tables 2.A1 and 2.B1.</a:t>
            </a:r>
            <a:endParaRPr lang="en-US" sz="1200" dirty="0"/>
          </a:p>
        </p:txBody>
      </p:sp>
      <p:graphicFrame>
        <p:nvGraphicFramePr>
          <p:cNvPr id="2" name="Chart 1"/>
          <p:cNvGraphicFramePr/>
          <p:nvPr>
            <p:extLst>
              <p:ext uri="{D42A27DB-BD31-4B8C-83A1-F6EECF244321}">
                <p14:modId xmlns="" xmlns:p14="http://schemas.microsoft.com/office/powerpoint/2010/main" val="3481151272"/>
              </p:ext>
            </p:extLst>
          </p:nvPr>
        </p:nvGraphicFramePr>
        <p:xfrm>
          <a:off x="609600" y="2133600"/>
          <a:ext cx="4648200" cy="228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p:nvPr>
            <p:extLst>
              <p:ext uri="{D42A27DB-BD31-4B8C-83A1-F6EECF244321}">
                <p14:modId xmlns="" xmlns:p14="http://schemas.microsoft.com/office/powerpoint/2010/main" val="1299174284"/>
              </p:ext>
            </p:extLst>
          </p:nvPr>
        </p:nvGraphicFramePr>
        <p:xfrm>
          <a:off x="322942" y="4267200"/>
          <a:ext cx="3410857" cy="228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p:cNvGraphicFramePr/>
          <p:nvPr>
            <p:extLst>
              <p:ext uri="{D42A27DB-BD31-4B8C-83A1-F6EECF244321}">
                <p14:modId xmlns="" xmlns:p14="http://schemas.microsoft.com/office/powerpoint/2010/main" val="4228046815"/>
              </p:ext>
            </p:extLst>
          </p:nvPr>
        </p:nvGraphicFramePr>
        <p:xfrm>
          <a:off x="4876800" y="2133600"/>
          <a:ext cx="3429000" cy="2286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Chart 6"/>
          <p:cNvGraphicFramePr/>
          <p:nvPr>
            <p:extLst>
              <p:ext uri="{D42A27DB-BD31-4B8C-83A1-F6EECF244321}">
                <p14:modId xmlns="" xmlns:p14="http://schemas.microsoft.com/office/powerpoint/2010/main" val="954634883"/>
              </p:ext>
            </p:extLst>
          </p:nvPr>
        </p:nvGraphicFramePr>
        <p:xfrm>
          <a:off x="4495800" y="4210304"/>
          <a:ext cx="4419600" cy="2342896"/>
        </p:xfrm>
        <a:graphic>
          <a:graphicData uri="http://schemas.openxmlformats.org/drawingml/2006/chart">
            <c:chart xmlns:c="http://schemas.openxmlformats.org/drawingml/2006/chart" xmlns:r="http://schemas.openxmlformats.org/officeDocument/2006/relationships" r:id="rId6"/>
          </a:graphicData>
        </a:graphic>
      </p:graphicFrame>
      <p:sp>
        <p:nvSpPr>
          <p:cNvPr id="10" name="Slide Number Placeholder 3"/>
          <p:cNvSpPr txBox="1">
            <a:spLocks/>
          </p:cNvSpPr>
          <p:nvPr/>
        </p:nvSpPr>
        <p:spPr>
          <a:xfrm>
            <a:off x="6553200" y="6356350"/>
            <a:ext cx="2133600" cy="365125"/>
          </a:xfrm>
          <a:prstGeom prst="rect">
            <a:avLst/>
          </a:prstGeom>
          <a:noFill/>
        </p:spPr>
        <p:txBody>
          <a:bodyPr vert="horz" lIns="91440" tIns="45720" rIns="91440" bIns="4572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fld id="{66EE0EA5-1009-4E3D-A538-CC37ABA407D7}" type="slidenum">
              <a:rPr kumimoji="0" lang="en-US" sz="1200" b="0" i="0" u="none" strike="noStrike" kern="1200" cap="none" spc="0" normalizeH="0" baseline="0" noProof="0" smtClean="0">
                <a:ln>
                  <a:noFill/>
                </a:ln>
                <a:solidFill>
                  <a:schemeClr val="tx2"/>
                </a:solidFill>
                <a:effectLst/>
                <a:uLnTx/>
                <a:uFillTx/>
                <a:latin typeface="+mn-lt"/>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smtClean="0">
              <a:ln>
                <a:noFill/>
              </a:ln>
              <a:solidFill>
                <a:schemeClr val="tx2"/>
              </a:solidFill>
              <a:effectLst/>
              <a:uLnTx/>
              <a:uFillTx/>
              <a:latin typeface="+mn-lt"/>
              <a:ea typeface="+mn-ea"/>
              <a:cs typeface="+mn-cs"/>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S102264331">
  <a:themeElements>
    <a:clrScheme name="Custom 8">
      <a:dk1>
        <a:sysClr val="windowText" lastClr="000000"/>
      </a:dk1>
      <a:lt1>
        <a:sysClr val="window" lastClr="FFFFFF"/>
      </a:lt1>
      <a:dk2>
        <a:srgbClr val="55554A"/>
      </a:dk2>
      <a:lt2>
        <a:srgbClr val="D7DAE1"/>
      </a:lt2>
      <a:accent1>
        <a:srgbClr val="F4680B"/>
      </a:accent1>
      <a:accent2>
        <a:srgbClr val="005B4D"/>
      </a:accent2>
      <a:accent3>
        <a:srgbClr val="948774"/>
      </a:accent3>
      <a:accent4>
        <a:srgbClr val="7EB8E7"/>
      </a:accent4>
      <a:accent5>
        <a:srgbClr val="E3B651"/>
      </a:accent5>
      <a:accent6>
        <a:srgbClr val="96756C"/>
      </a:accent6>
      <a:hlink>
        <a:srgbClr val="66AACD"/>
      </a:hlink>
      <a:folHlink>
        <a:srgbClr val="809DB3"/>
      </a:folHlink>
    </a:clrScheme>
    <a:fontScheme name="Decatur">
      <a:majorFont>
        <a:latin typeface="Bodoni MT Condensed"/>
        <a:ea typeface=""/>
        <a:cs typeface=""/>
        <a:font script="Grek" typeface="Times New Roman"/>
        <a:font script="Cyrl"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Professional</Template>
  <TotalTime>13824</TotalTime>
  <Words>6845</Words>
  <Application>Microsoft Office PowerPoint</Application>
  <PresentationFormat>On-screen Show (4:3)</PresentationFormat>
  <Paragraphs>584</Paragraphs>
  <Slides>43</Slides>
  <Notes>43</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TS102264331</vt:lpstr>
      <vt:lpstr>Social Security Benefits, Finances, and Policy Options A Primer</vt:lpstr>
      <vt:lpstr>What is  Social Security?</vt:lpstr>
      <vt:lpstr>How Many People Receive  Social Security?</vt:lpstr>
      <vt:lpstr>Who Receives Social Security?</vt:lpstr>
      <vt:lpstr>How Much Does Social Security Pay? (Jan. 2012)</vt:lpstr>
      <vt:lpstr>How Do Benefits  Compare to Earnings? </vt:lpstr>
      <vt:lpstr>How Many People Rely on Social Security for Most of Their Income?</vt:lpstr>
      <vt:lpstr>Reliance on Social Security  Benefits by Race</vt:lpstr>
      <vt:lpstr>Most Elderly Don’t Receive Pensions</vt:lpstr>
      <vt:lpstr>How Are Benefits Projected to  Change in the Future?</vt:lpstr>
      <vt:lpstr>Increase in Full-Benefit Age (FBA) Lowers Benefits at Any Age They Are Claimed</vt:lpstr>
      <vt:lpstr>Net Social Security  Replacement Rates Will Fall</vt:lpstr>
      <vt:lpstr>What is Social Security  Disability Insurance? </vt:lpstr>
      <vt:lpstr>What are the Most Common  Disabilities for DI Recipients?</vt:lpstr>
      <vt:lpstr>Attributes of Disabled- Worker Beneficiaries  </vt:lpstr>
      <vt:lpstr>Who Pays for Social Security?</vt:lpstr>
      <vt:lpstr>How Much Do Workers Pay?</vt:lpstr>
      <vt:lpstr>Where Does the Money Go?</vt:lpstr>
      <vt:lpstr>The Financial  Outlook</vt:lpstr>
      <vt:lpstr>2011 Finances</vt:lpstr>
      <vt:lpstr>Where is Social Security Income From? Shares of Income to the Trust Funds, 2011</vt:lpstr>
      <vt:lpstr>What are Social Security  Reserves, or Assets?</vt:lpstr>
      <vt:lpstr>How Big are Social Security  Trust Fund Assets?</vt:lpstr>
      <vt:lpstr>What is the So-Called “Cash Flow” Balance for Social Security?</vt:lpstr>
      <vt:lpstr>How Do Actuaries Estimate the Future?</vt:lpstr>
      <vt:lpstr>The Long-Range Projection (Best Estimate) </vt:lpstr>
      <vt:lpstr>Other Scenarios</vt:lpstr>
      <vt:lpstr>The Actuarial Deficit (Best Estimate)</vt:lpstr>
      <vt:lpstr>Why Will Social Security Cost More in the Future?</vt:lpstr>
      <vt:lpstr>Percent  of the Population Receiving Social Security and Percent Age 65+, 2010-2090</vt:lpstr>
      <vt:lpstr>Can We Afford  Social Security  in the Future?  </vt:lpstr>
      <vt:lpstr>Social Security is Affordable</vt:lpstr>
      <vt:lpstr>Taxable Payroll and Social Security Outgo  as a Percent of the Economy (GDP)</vt:lpstr>
      <vt:lpstr>Strengthening  Social Security</vt:lpstr>
      <vt:lpstr>Low-Cost Options to Improve Adequacy</vt:lpstr>
      <vt:lpstr>Options for Raising Revenues</vt:lpstr>
      <vt:lpstr>Other Options for Solvency</vt:lpstr>
      <vt:lpstr>Why Consider Revenue Enhancements to  Balance Future Social  Security Finances?</vt:lpstr>
      <vt:lpstr>Across Party Lines, Americans Want to Preserve Social Security Even if We Have to Pay More</vt:lpstr>
      <vt:lpstr>Across Age Groups, Americans Want to Preserve Social Security Even if We Have to Pay More</vt:lpstr>
      <vt:lpstr>Recap</vt:lpstr>
      <vt:lpstr>References</vt:lpstr>
      <vt:lpstr>References (cont.)</vt:lpstr>
    </vt:vector>
  </TitlesOfParts>
  <Company>National Academy of Social In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National Academy of Social Insurance</dc:creator>
  <cp:lastModifiedBy>Elisa Walker</cp:lastModifiedBy>
  <cp:revision>911</cp:revision>
  <cp:lastPrinted>2011-04-14T19:43:39Z</cp:lastPrinted>
  <dcterms:created xsi:type="dcterms:W3CDTF">2003-02-07T15:03:12Z</dcterms:created>
  <dcterms:modified xsi:type="dcterms:W3CDTF">2012-05-02T18:55:58Z</dcterms:modified>
</cp:coreProperties>
</file>