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handoutMasterIdLst>
    <p:handoutMasterId r:id="rId48"/>
  </p:handoutMasterIdLst>
  <p:sldIdLst>
    <p:sldId id="362" r:id="rId2"/>
    <p:sldId id="263" r:id="rId3"/>
    <p:sldId id="258" r:id="rId4"/>
    <p:sldId id="278" r:id="rId5"/>
    <p:sldId id="259" r:id="rId6"/>
    <p:sldId id="260" r:id="rId7"/>
    <p:sldId id="261" r:id="rId8"/>
    <p:sldId id="347" r:id="rId9"/>
    <p:sldId id="262" r:id="rId10"/>
    <p:sldId id="295" r:id="rId11"/>
    <p:sldId id="332" r:id="rId12"/>
    <p:sldId id="313" r:id="rId13"/>
    <p:sldId id="310" r:id="rId14"/>
    <p:sldId id="311" r:id="rId15"/>
    <p:sldId id="312" r:id="rId16"/>
    <p:sldId id="265" r:id="rId17"/>
    <p:sldId id="266" r:id="rId18"/>
    <p:sldId id="267" r:id="rId19"/>
    <p:sldId id="326" r:id="rId20"/>
    <p:sldId id="268" r:id="rId21"/>
    <p:sldId id="348" r:id="rId22"/>
    <p:sldId id="325" r:id="rId23"/>
    <p:sldId id="356" r:id="rId24"/>
    <p:sldId id="321" r:id="rId25"/>
    <p:sldId id="357" r:id="rId26"/>
    <p:sldId id="270" r:id="rId27"/>
    <p:sldId id="279" r:id="rId28"/>
    <p:sldId id="280" r:id="rId29"/>
    <p:sldId id="271" r:id="rId30"/>
    <p:sldId id="272" r:id="rId31"/>
    <p:sldId id="308" r:id="rId32"/>
    <p:sldId id="330" r:id="rId33"/>
    <p:sldId id="335" r:id="rId34"/>
    <p:sldId id="334" r:id="rId35"/>
    <p:sldId id="327" r:id="rId36"/>
    <p:sldId id="318" r:id="rId37"/>
    <p:sldId id="319" r:id="rId38"/>
    <p:sldId id="349" r:id="rId39"/>
    <p:sldId id="350" r:id="rId40"/>
    <p:sldId id="352" r:id="rId41"/>
    <p:sldId id="361" r:id="rId42"/>
    <p:sldId id="353" r:id="rId43"/>
    <p:sldId id="291" r:id="rId44"/>
    <p:sldId id="363" r:id="rId45"/>
    <p:sldId id="364"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4D"/>
    <a:srgbClr val="ABB19F"/>
    <a:srgbClr val="7EB8E7"/>
    <a:srgbClr val="0682BA"/>
    <a:srgbClr val="00B097"/>
    <a:srgbClr val="00D2B4"/>
    <a:srgbClr val="F4680B"/>
    <a:srgbClr val="009681"/>
    <a:srgbClr val="FFFFFF"/>
    <a:srgbClr val="55554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2230" autoAdjust="0"/>
  </p:normalViewPr>
  <p:slideViewPr>
    <p:cSldViewPr>
      <p:cViewPr>
        <p:scale>
          <a:sx n="66" d="100"/>
          <a:sy n="66" d="100"/>
        </p:scale>
        <p:origin x="-16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64" y="354"/>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CSBS02\DISAB\13%20Projects\Primer\Chart%20-%20benefits%20compared%20to%20earning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CSBS02\DISAB\13%20Projects\Primer\Chart%20-%20trust%20fund%20asse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3%20Projects\Trustees%20Report\Chart%20-%20SS%20cash%20flow%20-2013%20TR%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CSBS02\DISAB\13%20Projects\Primer\Chart%20-%20beneficiaries%20and%20pop%2065+.xlsx" TargetMode="External"/><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CSBS02\DISAB\13%20Projects\Trustees%20Report\Chart%20-%20SS%20as%20%25%20of%20GDP.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CSBS02\DISAB\13%20Projects\Trustees%20Report\Chart%20-%20SS%20as%20%25%20of%20GDP.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CSBS02\DISAB\13%20Projects\Primer\Charts%20-%20WDAW%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DCSBS02\DISAB\11%20Projects\Retirement%20Age\Chart%20-%20increase%20in%20FBA%20-%20edited.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CSBS02\DISAB\13%20Projects\Primer\Chart%20-%20replacement%20rates%20are%20declining.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file:///\\DCSBS02\DISAB\13%20Projects\Primer\Chart%20-%20DI%20diagnoses.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oleObject" Target="file:///\\DCSBS02\DISAB\13%20Projects\Trustees%20Report\Chart%20-%20shares%20of%20income%20to%20trust%20fu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sz="1800" b="1" dirty="0" smtClean="0"/>
              <a:t>Replacement Rates for Retired Worker Age 65, 2013</a:t>
            </a:r>
            <a:endParaRPr lang="en-US" sz="1800" b="1" dirty="0"/>
          </a:p>
        </c:rich>
      </c:tx>
      <c:layout>
        <c:manualLayout>
          <c:xMode val="edge"/>
          <c:yMode val="edge"/>
          <c:x val="0.10687719298245614"/>
          <c:y val="4.47761194029851E-2"/>
        </c:manualLayout>
      </c:layout>
      <c:overlay val="1"/>
    </c:title>
    <c:plotArea>
      <c:layout>
        <c:manualLayout>
          <c:layoutTarget val="inner"/>
          <c:xMode val="edge"/>
          <c:yMode val="edge"/>
          <c:x val="0.12986664973329948"/>
          <c:y val="0.19871556357722711"/>
          <c:w val="0.84471453165128563"/>
          <c:h val="0.63392123888705565"/>
        </c:manualLayout>
      </c:layout>
      <c:barChart>
        <c:barDir val="col"/>
        <c:grouping val="clustered"/>
        <c:ser>
          <c:idx val="0"/>
          <c:order val="0"/>
          <c:tx>
            <c:v>Past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dLbls>
            <c:dLbl>
              <c:idx val="0"/>
              <c:layout>
                <c:manualLayout>
                  <c:x val="0"/>
                  <c:y val="7.4056737869984427E-3"/>
                </c:manualLayout>
              </c:layout>
              <c:tx>
                <c:rich>
                  <a:bodyPr/>
                  <a:lstStyle/>
                  <a:p>
                    <a:r>
                      <a:rPr lang="en-US" sz="1600" b="0" dirty="0"/>
                      <a:t>$19,670</a:t>
                    </a:r>
                  </a:p>
                </c:rich>
              </c:tx>
              <c:dLblPos val="outEnd"/>
              <c:showVal val="1"/>
            </c:dLbl>
            <c:dLbl>
              <c:idx val="1"/>
              <c:layout>
                <c:manualLayout>
                  <c:x val="0"/>
                  <c:y val="1.0764196037208325E-2"/>
                </c:manualLayout>
              </c:layout>
              <c:tx>
                <c:rich>
                  <a:bodyPr/>
                  <a:lstStyle/>
                  <a:p>
                    <a:r>
                      <a:rPr lang="en-US" sz="1600" b="0" dirty="0"/>
                      <a:t>$43,720</a:t>
                    </a:r>
                  </a:p>
                </c:rich>
              </c:tx>
              <c:dLblPos val="outEnd"/>
              <c:showVal val="1"/>
            </c:dLbl>
            <c:dLbl>
              <c:idx val="2"/>
              <c:layout>
                <c:manualLayout>
                  <c:x val="-8.4728464691161169E-17"/>
                  <c:y val="1.4122718287418325E-2"/>
                </c:manualLayout>
              </c:layout>
              <c:tx>
                <c:rich>
                  <a:bodyPr/>
                  <a:lstStyle/>
                  <a:p>
                    <a:r>
                      <a:rPr lang="en-US" sz="1600" b="0" dirty="0"/>
                      <a:t>$69,950</a:t>
                    </a:r>
                  </a:p>
                </c:rich>
              </c:tx>
              <c:dLblPos val="outEnd"/>
              <c:showVal val="1"/>
            </c:dLbl>
            <c:dLbl>
              <c:idx val="3"/>
              <c:layout/>
              <c:dLblPos val="outEnd"/>
              <c:showVal val="1"/>
            </c:dLbl>
            <c:txPr>
              <a:bodyPr/>
              <a:lstStyle/>
              <a:p>
                <a:pPr>
                  <a:defRPr sz="1600" b="0"/>
                </a:pPr>
                <a:endParaRPr lang="en-US"/>
              </a:p>
            </c:txPr>
            <c:dLblPos val="inEnd"/>
            <c:showVal val="1"/>
          </c:dLbls>
          <c:cat>
            <c:strRef>
              <c:f>Sheet1!$A$6:$A$9</c:f>
              <c:strCache>
                <c:ptCount val="4"/>
                <c:pt idx="0">
                  <c:v>"Low"</c:v>
                </c:pt>
                <c:pt idx="1">
                  <c:v>"Medium"</c:v>
                </c:pt>
                <c:pt idx="2">
                  <c:v>"High"</c:v>
                </c:pt>
                <c:pt idx="3">
                  <c:v>"Maximum taxable"</c:v>
                </c:pt>
              </c:strCache>
            </c:strRef>
          </c:cat>
          <c:val>
            <c:numRef>
              <c:f>Sheet1!$B$6:$B$9</c:f>
              <c:numCache>
                <c:formatCode>"$"#,##0</c:formatCode>
                <c:ptCount val="4"/>
                <c:pt idx="0">
                  <c:v>19672.099999999991</c:v>
                </c:pt>
                <c:pt idx="1">
                  <c:v>43715.77</c:v>
                </c:pt>
                <c:pt idx="2">
                  <c:v>69945.23</c:v>
                </c:pt>
                <c:pt idx="3">
                  <c:v>110100</c:v>
                </c:pt>
              </c:numCache>
            </c:numRef>
          </c:val>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dLbls>
            <c:dLbl>
              <c:idx val="1"/>
              <c:layout/>
              <c:tx>
                <c:rich>
                  <a:bodyPr/>
                  <a:lstStyle/>
                  <a:p>
                    <a:r>
                      <a:rPr lang="en-US"/>
                      <a:t>$18,230</a:t>
                    </a:r>
                  </a:p>
                </c:rich>
              </c:tx>
              <c:dLblPos val="inEnd"/>
              <c:showVal val="1"/>
            </c:dLbl>
            <c:dLbl>
              <c:idx val="2"/>
              <c:layout/>
              <c:tx>
                <c:rich>
                  <a:bodyPr/>
                  <a:lstStyle/>
                  <a:p>
                    <a:r>
                      <a:rPr lang="en-US"/>
                      <a:t>$24,200</a:t>
                    </a:r>
                  </a:p>
                </c:rich>
              </c:tx>
              <c:dLblPos val="inEnd"/>
              <c:showVal val="1"/>
            </c:dLbl>
            <c:dLbl>
              <c:idx val="3"/>
              <c:layout/>
              <c:tx>
                <c:rich>
                  <a:bodyPr/>
                  <a:lstStyle/>
                  <a:p>
                    <a:r>
                      <a:rPr lang="en-US"/>
                      <a:t>$29,020</a:t>
                    </a:r>
                  </a:p>
                </c:rich>
              </c:tx>
              <c:dLblPos val="inEnd"/>
              <c:showVal val="1"/>
            </c:dLbl>
            <c:numFmt formatCode="&quot;$&quot;#,##0" sourceLinked="0"/>
            <c:txPr>
              <a:bodyPr/>
              <a:lstStyle/>
              <a:p>
                <a:pPr>
                  <a:defRPr sz="1600" b="0">
                    <a:solidFill>
                      <a:schemeClr val="tx1"/>
                    </a:solidFill>
                  </a:defRPr>
                </a:pPr>
                <a:endParaRPr lang="en-US"/>
              </a:p>
            </c:txPr>
            <c:dLblPos val="inEnd"/>
            <c:showVal val="1"/>
          </c:dLbls>
          <c:cat>
            <c:strRef>
              <c:f>Sheet1!$A$6:$A$9</c:f>
              <c:strCache>
                <c:ptCount val="4"/>
                <c:pt idx="0">
                  <c:v>"Low"</c:v>
                </c:pt>
                <c:pt idx="1">
                  <c:v>"Medium"</c:v>
                </c:pt>
                <c:pt idx="2">
                  <c:v>"High"</c:v>
                </c:pt>
                <c:pt idx="3">
                  <c:v>"Maximum taxable"</c:v>
                </c:pt>
              </c:strCache>
            </c:strRef>
          </c:cat>
          <c:val>
            <c:numRef>
              <c:f>Sheet1!$C$6:$C$9</c:f>
              <c:numCache>
                <c:formatCode>"$"#,##0</c:formatCode>
                <c:ptCount val="4"/>
                <c:pt idx="0">
                  <c:v>11070</c:v>
                </c:pt>
                <c:pt idx="1">
                  <c:v>18234</c:v>
                </c:pt>
                <c:pt idx="2">
                  <c:v>24196</c:v>
                </c:pt>
                <c:pt idx="3">
                  <c:v>29016</c:v>
                </c:pt>
              </c:numCache>
            </c:numRef>
          </c:val>
        </c:ser>
        <c:dLbls>
          <c:showVal val="1"/>
        </c:dLbls>
        <c:gapWidth val="35"/>
        <c:overlap val="40"/>
        <c:axId val="84998016"/>
        <c:axId val="66626304"/>
      </c:barChart>
      <c:catAx>
        <c:axId val="84998016"/>
        <c:scaling>
          <c:orientation val="minMax"/>
        </c:scaling>
        <c:axPos val="b"/>
        <c:title>
          <c:tx>
            <c:rich>
              <a:bodyPr/>
              <a:lstStyle/>
              <a:p>
                <a:pPr>
                  <a:defRPr/>
                </a:pPr>
                <a:r>
                  <a:rPr lang="en-US" sz="1800" dirty="0"/>
                  <a:t>Earnings Level</a:t>
                </a:r>
              </a:p>
            </c:rich>
          </c:tx>
          <c:layout/>
        </c:title>
        <c:numFmt formatCode="General" sourceLinked="1"/>
        <c:tickLblPos val="nextTo"/>
        <c:txPr>
          <a:bodyPr/>
          <a:lstStyle/>
          <a:p>
            <a:pPr>
              <a:defRPr sz="1800">
                <a:solidFill>
                  <a:schemeClr val="tx1"/>
                </a:solidFill>
              </a:defRPr>
            </a:pPr>
            <a:endParaRPr lang="en-US"/>
          </a:p>
        </c:txPr>
        <c:crossAx val="66626304"/>
        <c:crosses val="autoZero"/>
        <c:auto val="1"/>
        <c:lblAlgn val="ctr"/>
        <c:lblOffset val="100"/>
      </c:catAx>
      <c:valAx>
        <c:axId val="66626304"/>
        <c:scaling>
          <c:orientation val="minMax"/>
        </c:scaling>
        <c:axPos val="l"/>
        <c:numFmt formatCode="&quot;$&quot;#,##0" sourceLinked="1"/>
        <c:tickLblPos val="nextTo"/>
        <c:txPr>
          <a:bodyPr/>
          <a:lstStyle/>
          <a:p>
            <a:pPr>
              <a:defRPr sz="1800">
                <a:solidFill>
                  <a:schemeClr val="tx1"/>
                </a:solidFill>
              </a:defRPr>
            </a:pPr>
            <a:endParaRPr lang="en-US"/>
          </a:p>
        </c:txPr>
        <c:crossAx val="84998016"/>
        <c:crosses val="autoZero"/>
        <c:crossBetween val="between"/>
      </c:valAx>
    </c:plotArea>
    <c:legend>
      <c:legendPos val="l"/>
      <c:layout>
        <c:manualLayout>
          <c:xMode val="edge"/>
          <c:yMode val="edge"/>
          <c:x val="0.21952628538417343"/>
          <c:y val="0.28301288535407576"/>
          <c:w val="0.19924914627607321"/>
          <c:h val="0.16404524284764152"/>
        </c:manualLayout>
      </c:layout>
      <c:overlay val="1"/>
      <c:txPr>
        <a:bodyPr/>
        <a:lstStyle/>
        <a:p>
          <a:pPr>
            <a:defRPr sz="1600">
              <a:solidFill>
                <a:schemeClr val="tx1"/>
              </a:solidFill>
            </a:defRPr>
          </a:pPr>
          <a:endParaRPr lang="en-US"/>
        </a:p>
      </c:txPr>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areaChart>
        <c:grouping val="standard"/>
        <c:ser>
          <c:idx val="0"/>
          <c:order val="0"/>
          <c:tx>
            <c:strRef>
              <c:f>Sheet1!$C$5</c:f>
              <c:strCache>
                <c:ptCount val="1"/>
                <c:pt idx="0">
                  <c:v>Assets at end of year (TRILLIONS)</c:v>
                </c:pt>
              </c:strCache>
            </c:strRef>
          </c:tx>
          <c:spPr>
            <a:solidFill>
              <a:srgbClr val="005B4D"/>
            </a:solidFill>
            <a:ln w="25400">
              <a:noFill/>
            </a:ln>
            <a:scene3d>
              <a:camera prst="orthographicFront"/>
              <a:lightRig rig="harsh" dir="t"/>
            </a:scene3d>
            <a:sp3d prstMaterial="flat">
              <a:bevelT w="38100" h="50800" prst="softRound"/>
            </a:sp3d>
          </c:spPr>
          <c:cat>
            <c:numRef>
              <c:f>Sheet1!$A$8:$A$43</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Sheet1!$C$8:$C$43</c:f>
              <c:numCache>
                <c:formatCode>#,##0.00</c:formatCode>
                <c:ptCount val="36"/>
                <c:pt idx="0">
                  <c:v>4.2200000000000001E-2</c:v>
                </c:pt>
                <c:pt idx="1">
                  <c:v>4.6899999999999997E-2</c:v>
                </c:pt>
                <c:pt idx="2">
                  <c:v>6.88E-2</c:v>
                </c:pt>
                <c:pt idx="3">
                  <c:v>0.10979999999999999</c:v>
                </c:pt>
                <c:pt idx="4">
                  <c:v>0.16300000000000001</c:v>
                </c:pt>
                <c:pt idx="5">
                  <c:v>0.2253</c:v>
                </c:pt>
                <c:pt idx="6">
                  <c:v>0.28070000000000001</c:v>
                </c:pt>
                <c:pt idx="7">
                  <c:v>0.33150000000000013</c:v>
                </c:pt>
                <c:pt idx="8">
                  <c:v>0.37830000000000025</c:v>
                </c:pt>
                <c:pt idx="9">
                  <c:v>0.43640000000000012</c:v>
                </c:pt>
                <c:pt idx="10">
                  <c:v>0.49610000000000015</c:v>
                </c:pt>
                <c:pt idx="11">
                  <c:v>0.56699999999999995</c:v>
                </c:pt>
                <c:pt idx="12">
                  <c:v>0.65550000000000019</c:v>
                </c:pt>
                <c:pt idx="13">
                  <c:v>0.76250000000000018</c:v>
                </c:pt>
                <c:pt idx="14">
                  <c:v>0.89610000000000001</c:v>
                </c:pt>
                <c:pt idx="15">
                  <c:v>1.0493999999999997</c:v>
                </c:pt>
                <c:pt idx="16">
                  <c:v>1.2124999999999995</c:v>
                </c:pt>
                <c:pt idx="17">
                  <c:v>1.3779999999999994</c:v>
                </c:pt>
                <c:pt idx="18">
                  <c:v>1.5307999999999995</c:v>
                </c:pt>
                <c:pt idx="19">
                  <c:v>1.6867999999999999</c:v>
                </c:pt>
                <c:pt idx="20">
                  <c:v>1.8587</c:v>
                </c:pt>
                <c:pt idx="21">
                  <c:v>2.0480999999999998</c:v>
                </c:pt>
                <c:pt idx="22">
                  <c:v>2.2385000000000002</c:v>
                </c:pt>
                <c:pt idx="23">
                  <c:v>2.418699999999999</c:v>
                </c:pt>
                <c:pt idx="24">
                  <c:v>2.5403000000000002</c:v>
                </c:pt>
                <c:pt idx="25">
                  <c:v>2.609</c:v>
                </c:pt>
                <c:pt idx="26">
                  <c:v>2.6779000000000002</c:v>
                </c:pt>
                <c:pt idx="27">
                  <c:v>2.7323000000000004</c:v>
                </c:pt>
                <c:pt idx="28">
                  <c:v>2.7603000000000009</c:v>
                </c:pt>
                <c:pt idx="29">
                  <c:v>2.783500000000001</c:v>
                </c:pt>
                <c:pt idx="30">
                  <c:v>2.8079999999999998</c:v>
                </c:pt>
                <c:pt idx="31">
                  <c:v>2.8356999999999983</c:v>
                </c:pt>
                <c:pt idx="32">
                  <c:v>2.8665999999999991</c:v>
                </c:pt>
                <c:pt idx="33">
                  <c:v>2.897899999999999</c:v>
                </c:pt>
                <c:pt idx="34">
                  <c:v>2.9189000000000003</c:v>
                </c:pt>
                <c:pt idx="35">
                  <c:v>2.9223999999999997</c:v>
                </c:pt>
              </c:numCache>
            </c:numRef>
          </c:val>
        </c:ser>
        <c:axId val="69724800"/>
        <c:axId val="69484928"/>
      </c:areaChart>
      <c:catAx>
        <c:axId val="69724800"/>
        <c:scaling>
          <c:orientation val="minMax"/>
        </c:scaling>
        <c:axPos val="b"/>
        <c:numFmt formatCode="General" sourceLinked="1"/>
        <c:tickLblPos val="nextTo"/>
        <c:txPr>
          <a:bodyPr/>
          <a:lstStyle/>
          <a:p>
            <a:pPr>
              <a:defRPr sz="1400"/>
            </a:pPr>
            <a:endParaRPr lang="en-US"/>
          </a:p>
        </c:txPr>
        <c:crossAx val="69484928"/>
        <c:crosses val="autoZero"/>
        <c:auto val="1"/>
        <c:lblAlgn val="ctr"/>
        <c:lblOffset val="100"/>
        <c:tickLblSkip val="5"/>
      </c:catAx>
      <c:valAx>
        <c:axId val="69484928"/>
        <c:scaling>
          <c:orientation val="minMax"/>
        </c:scaling>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6.944444444444497E-3"/>
              <c:y val="0.22829011675264729"/>
            </c:manualLayout>
          </c:layout>
        </c:title>
        <c:numFmt formatCode="#,##0.0" sourceLinked="0"/>
        <c:tickLblPos val="nextTo"/>
        <c:txPr>
          <a:bodyPr/>
          <a:lstStyle/>
          <a:p>
            <a:pPr>
              <a:defRPr sz="1400"/>
            </a:pPr>
            <a:endParaRPr lang="en-US"/>
          </a:p>
        </c:txPr>
        <c:crossAx val="69724800"/>
        <c:crosses val="autoZero"/>
        <c:crossBetween val="midCat"/>
      </c:valAx>
    </c:plotArea>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389948852547372"/>
          <c:y val="9.6405469477605643E-2"/>
          <c:w val="0.42679854042634913"/>
          <c:h val="0.81855918211836431"/>
        </c:manualLayout>
      </c:layout>
      <c:barChart>
        <c:barDir val="col"/>
        <c:grouping val="stacked"/>
        <c:ser>
          <c:idx val="2"/>
          <c:order val="0"/>
          <c:tx>
            <c:strRef>
              <c:f>'2013 TR data'!$A$6:$B$6</c:f>
              <c:strCache>
                <c:ptCount val="1"/>
                <c:pt idx="0">
                  <c:v>Outgo</c:v>
                </c:pt>
              </c:strCache>
            </c:strRef>
          </c:tx>
          <c:spPr>
            <a:solidFill>
              <a:srgbClr val="F4680B"/>
            </a:solidFill>
          </c:spPr>
          <c:cat>
            <c:numRef>
              <c:f>'2013 TR data'!$D$3:$J$3</c:f>
              <c:numCache>
                <c:formatCode>General</c:formatCode>
                <c:ptCount val="7"/>
                <c:pt idx="0">
                  <c:v>2012</c:v>
                </c:pt>
                <c:pt idx="3">
                  <c:v>2013</c:v>
                </c:pt>
                <c:pt idx="6">
                  <c:v>2014</c:v>
                </c:pt>
              </c:numCache>
            </c:numRef>
          </c:cat>
          <c:val>
            <c:numRef>
              <c:f>'2013 TR data'!$C$6:$J$6</c:f>
              <c:numCache>
                <c:formatCode>0.0</c:formatCode>
                <c:ptCount val="8"/>
                <c:pt idx="1">
                  <c:v>785.8</c:v>
                </c:pt>
                <c:pt idx="4">
                  <c:v>826.8</c:v>
                </c:pt>
                <c:pt idx="7">
                  <c:v>875</c:v>
                </c:pt>
              </c:numCache>
            </c:numRef>
          </c:val>
        </c:ser>
        <c:ser>
          <c:idx val="0"/>
          <c:order val="1"/>
          <c:tx>
            <c:strRef>
              <c:f>'2013 TR data'!$A$4:$B$4</c:f>
              <c:strCache>
                <c:ptCount val="1"/>
                <c:pt idx="0">
                  <c:v>Revenue income</c:v>
                </c:pt>
              </c:strCache>
            </c:strRef>
          </c:tx>
          <c:spPr>
            <a:solidFill>
              <a:srgbClr val="0682BA"/>
            </a:solidFill>
          </c:spPr>
          <c:cat>
            <c:numRef>
              <c:f>'2013 TR data'!$D$3:$J$3</c:f>
              <c:numCache>
                <c:formatCode>General</c:formatCode>
                <c:ptCount val="7"/>
                <c:pt idx="0">
                  <c:v>2012</c:v>
                </c:pt>
                <c:pt idx="3">
                  <c:v>2013</c:v>
                </c:pt>
                <c:pt idx="6">
                  <c:v>2014</c:v>
                </c:pt>
              </c:numCache>
            </c:numRef>
          </c:cat>
          <c:val>
            <c:numRef>
              <c:f>'2013 TR data'!$C$4:$J$4</c:f>
              <c:numCache>
                <c:formatCode>General</c:formatCode>
                <c:ptCount val="8"/>
                <c:pt idx="0" formatCode="0.0">
                  <c:v>731.1</c:v>
                </c:pt>
                <c:pt idx="3" formatCode="0.0">
                  <c:v>752.2</c:v>
                </c:pt>
                <c:pt idx="6" formatCode="0.0">
                  <c:v>800</c:v>
                </c:pt>
              </c:numCache>
            </c:numRef>
          </c:val>
        </c:ser>
        <c:ser>
          <c:idx val="1"/>
          <c:order val="2"/>
          <c:tx>
            <c:strRef>
              <c:f>'2013 TR data'!$A$5:$B$5</c:f>
              <c:strCache>
                <c:ptCount val="1"/>
                <c:pt idx="0">
                  <c:v>Interest income</c:v>
                </c:pt>
              </c:strCache>
            </c:strRef>
          </c:tx>
          <c:spPr>
            <a:solidFill>
              <a:srgbClr val="005B4D"/>
            </a:solidFill>
          </c:spPr>
          <c:cat>
            <c:numRef>
              <c:f>'2013 TR data'!$D$3:$J$3</c:f>
              <c:numCache>
                <c:formatCode>General</c:formatCode>
                <c:ptCount val="7"/>
                <c:pt idx="0">
                  <c:v>2012</c:v>
                </c:pt>
                <c:pt idx="3">
                  <c:v>2013</c:v>
                </c:pt>
                <c:pt idx="6">
                  <c:v>2014</c:v>
                </c:pt>
              </c:numCache>
            </c:numRef>
          </c:cat>
          <c:val>
            <c:numRef>
              <c:f>'2013 TR data'!$C$5:$J$5</c:f>
              <c:numCache>
                <c:formatCode>General</c:formatCode>
                <c:ptCount val="8"/>
                <c:pt idx="0" formatCode="0.0">
                  <c:v>109.1</c:v>
                </c:pt>
                <c:pt idx="3" formatCode="0.0">
                  <c:v>102.6</c:v>
                </c:pt>
                <c:pt idx="6" formatCode="0.0">
                  <c:v>98.2</c:v>
                </c:pt>
              </c:numCache>
            </c:numRef>
          </c:val>
        </c:ser>
        <c:gapWidth val="0"/>
        <c:overlap val="100"/>
        <c:axId val="69416064"/>
        <c:axId val="69417600"/>
      </c:barChart>
      <c:catAx>
        <c:axId val="69416064"/>
        <c:scaling>
          <c:orientation val="minMax"/>
        </c:scaling>
        <c:axPos val="b"/>
        <c:numFmt formatCode="General" sourceLinked="1"/>
        <c:tickLblPos val="nextTo"/>
        <c:txPr>
          <a:bodyPr/>
          <a:lstStyle/>
          <a:p>
            <a:pPr>
              <a:defRPr sz="1600"/>
            </a:pPr>
            <a:endParaRPr lang="en-US"/>
          </a:p>
        </c:txPr>
        <c:crossAx val="69417600"/>
        <c:crosses val="autoZero"/>
        <c:auto val="1"/>
        <c:lblAlgn val="ctr"/>
        <c:lblOffset val="100"/>
        <c:tickMarkSkip val="3"/>
      </c:catAx>
      <c:valAx>
        <c:axId val="69417600"/>
        <c:scaling>
          <c:orientation val="minMax"/>
        </c:scaling>
        <c:axPos val="l"/>
        <c:title>
          <c:tx>
            <c:rich>
              <a:bodyPr rot="-5400000" vert="horz"/>
              <a:lstStyle/>
              <a:p>
                <a:pPr>
                  <a:defRPr/>
                </a:pPr>
                <a:r>
                  <a:rPr lang="en-US" sz="1600" dirty="0" smtClean="0"/>
                  <a:t>Amount (in billons of current dollars)</a:t>
                </a:r>
                <a:endParaRPr lang="en-US" sz="1600" dirty="0"/>
              </a:p>
            </c:rich>
          </c:tx>
          <c:layout>
            <c:manualLayout>
              <c:xMode val="edge"/>
              <c:yMode val="edge"/>
              <c:x val="3.0104986876640417E-2"/>
              <c:y val="0.1242333418000172"/>
            </c:manualLayout>
          </c:layout>
        </c:title>
        <c:numFmt formatCode="&quot;$&quot;#,##0_);[Red]\(&quot;$&quot;#,##0\)" sourceLinked="0"/>
        <c:tickLblPos val="nextTo"/>
        <c:txPr>
          <a:bodyPr/>
          <a:lstStyle/>
          <a:p>
            <a:pPr>
              <a:defRPr sz="1600"/>
            </a:pPr>
            <a:endParaRPr lang="en-US"/>
          </a:p>
        </c:txPr>
        <c:crossAx val="69416064"/>
        <c:crosses val="autoZero"/>
        <c:crossBetween val="between"/>
      </c:valAx>
    </c:plotArea>
    <c:legend>
      <c:legendPos val="r"/>
      <c:layout>
        <c:manualLayout>
          <c:xMode val="edge"/>
          <c:yMode val="edge"/>
          <c:x val="0.7402066087892859"/>
          <c:y val="0.21041211582423208"/>
          <c:w val="0.25231481481481605"/>
          <c:h val="0.47433705867411724"/>
        </c:manualLayout>
      </c:layout>
      <c:spPr>
        <a:ln>
          <a:noFill/>
        </a:ln>
      </c:spPr>
      <c:txPr>
        <a:bodyPr/>
        <a:lstStyle/>
        <a:p>
          <a:pPr>
            <a:defRPr sz="1800"/>
          </a:pPr>
          <a:endParaRPr lang="en-US"/>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1"/>
          <c:order val="0"/>
          <c:tx>
            <c:v>Beneficiaries</c:v>
          </c:tx>
          <c:spPr>
            <a:ln w="50800">
              <a:solidFill>
                <a:srgbClr val="005B4D"/>
              </a:solidFill>
            </a:ln>
          </c:spPr>
          <c:marker>
            <c:symbol val="none"/>
          </c:marker>
          <c:cat>
            <c:numRef>
              <c:f>Sheet1!$A$5:$A$85</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Sheet1!$F$5:$F$85</c:f>
              <c:numCache>
                <c:formatCode>0.00</c:formatCode>
                <c:ptCount val="81"/>
                <c:pt idx="0">
                  <c:v>16.951100275545048</c:v>
                </c:pt>
                <c:pt idx="1">
                  <c:v>17.27658099185275</c:v>
                </c:pt>
                <c:pt idx="2">
                  <c:v>17.574221805099327</c:v>
                </c:pt>
                <c:pt idx="3">
                  <c:v>17.912411930848251</c:v>
                </c:pt>
                <c:pt idx="4">
                  <c:v>18.260288689752407</c:v>
                </c:pt>
                <c:pt idx="5">
                  <c:v>18.62234229284002</c:v>
                </c:pt>
                <c:pt idx="6">
                  <c:v>18.992019320688929</c:v>
                </c:pt>
                <c:pt idx="7">
                  <c:v>19.359318942657275</c:v>
                </c:pt>
                <c:pt idx="8">
                  <c:v>19.714328180737219</c:v>
                </c:pt>
                <c:pt idx="9">
                  <c:v>20.062205649757452</c:v>
                </c:pt>
                <c:pt idx="10">
                  <c:v>20.408693418640762</c:v>
                </c:pt>
                <c:pt idx="11">
                  <c:v>20.70199599008226</c:v>
                </c:pt>
                <c:pt idx="12">
                  <c:v>21.016775096669075</c:v>
                </c:pt>
                <c:pt idx="13">
                  <c:v>21.305790108564526</c:v>
                </c:pt>
                <c:pt idx="14">
                  <c:v>21.616183281076705</c:v>
                </c:pt>
                <c:pt idx="15">
                  <c:v>21.913972593534226</c:v>
                </c:pt>
                <c:pt idx="16">
                  <c:v>22.194251101015588</c:v>
                </c:pt>
                <c:pt idx="17">
                  <c:v>22.458114425185123</c:v>
                </c:pt>
                <c:pt idx="18">
                  <c:v>22.704435749937712</c:v>
                </c:pt>
                <c:pt idx="19">
                  <c:v>22.93006791476126</c:v>
                </c:pt>
                <c:pt idx="20">
                  <c:v>23.133048716930897</c:v>
                </c:pt>
                <c:pt idx="21">
                  <c:v>23.310977572700928</c:v>
                </c:pt>
                <c:pt idx="22">
                  <c:v>23.468977007664112</c:v>
                </c:pt>
                <c:pt idx="23">
                  <c:v>23.606187304262118</c:v>
                </c:pt>
                <c:pt idx="24">
                  <c:v>23.714571699504795</c:v>
                </c:pt>
                <c:pt idx="25">
                  <c:v>23.791825456069358</c:v>
                </c:pt>
                <c:pt idx="26">
                  <c:v>23.847121679035759</c:v>
                </c:pt>
                <c:pt idx="27">
                  <c:v>23.884348488539011</c:v>
                </c:pt>
                <c:pt idx="28">
                  <c:v>23.899581848836547</c:v>
                </c:pt>
                <c:pt idx="29">
                  <c:v>23.897423795073326</c:v>
                </c:pt>
                <c:pt idx="30">
                  <c:v>23.88586248972527</c:v>
                </c:pt>
                <c:pt idx="31">
                  <c:v>23.869615477445663</c:v>
                </c:pt>
                <c:pt idx="32">
                  <c:v>23.852995248367019</c:v>
                </c:pt>
                <c:pt idx="33">
                  <c:v>23.838160590850286</c:v>
                </c:pt>
                <c:pt idx="34">
                  <c:v>23.826981676757146</c:v>
                </c:pt>
                <c:pt idx="35">
                  <c:v>23.819241400644646</c:v>
                </c:pt>
                <c:pt idx="36">
                  <c:v>23.814526704816416</c:v>
                </c:pt>
                <c:pt idx="37">
                  <c:v>23.811772851473144</c:v>
                </c:pt>
                <c:pt idx="38">
                  <c:v>23.810356160741321</c:v>
                </c:pt>
                <c:pt idx="39">
                  <c:v>23.81161302973112</c:v>
                </c:pt>
                <c:pt idx="40">
                  <c:v>23.817785618943738</c:v>
                </c:pt>
                <c:pt idx="41">
                  <c:v>23.83257942735537</c:v>
                </c:pt>
                <c:pt idx="42">
                  <c:v>23.857939223913807</c:v>
                </c:pt>
                <c:pt idx="43">
                  <c:v>23.891071755313526</c:v>
                </c:pt>
                <c:pt idx="44">
                  <c:v>23.929653347649353</c:v>
                </c:pt>
                <c:pt idx="45">
                  <c:v>23.973423036549274</c:v>
                </c:pt>
                <c:pt idx="46">
                  <c:v>24.020936092198596</c:v>
                </c:pt>
                <c:pt idx="47">
                  <c:v>24.069591527987889</c:v>
                </c:pt>
                <c:pt idx="48">
                  <c:v>24.117014543289883</c:v>
                </c:pt>
                <c:pt idx="49">
                  <c:v>24.164088536238641</c:v>
                </c:pt>
                <c:pt idx="50">
                  <c:v>24.211569169085173</c:v>
                </c:pt>
                <c:pt idx="51">
                  <c:v>24.260198517844792</c:v>
                </c:pt>
                <c:pt idx="52">
                  <c:v>24.310586518187677</c:v>
                </c:pt>
                <c:pt idx="53">
                  <c:v>24.362127620448696</c:v>
                </c:pt>
                <c:pt idx="54">
                  <c:v>24.414228286807923</c:v>
                </c:pt>
                <c:pt idx="55">
                  <c:v>24.469267381749443</c:v>
                </c:pt>
                <c:pt idx="56">
                  <c:v>24.52872958734935</c:v>
                </c:pt>
                <c:pt idx="57">
                  <c:v>24.59125513892587</c:v>
                </c:pt>
                <c:pt idx="58">
                  <c:v>24.655958923954977</c:v>
                </c:pt>
                <c:pt idx="59">
                  <c:v>24.723537644938709</c:v>
                </c:pt>
                <c:pt idx="60">
                  <c:v>24.791560016915586</c:v>
                </c:pt>
                <c:pt idx="61">
                  <c:v>24.854925230269497</c:v>
                </c:pt>
                <c:pt idx="62">
                  <c:v>24.909506005360143</c:v>
                </c:pt>
                <c:pt idx="63">
                  <c:v>24.955749880316034</c:v>
                </c:pt>
                <c:pt idx="64">
                  <c:v>24.995681955822583</c:v>
                </c:pt>
                <c:pt idx="65">
                  <c:v>25.028515703227708</c:v>
                </c:pt>
                <c:pt idx="66">
                  <c:v>25.054995069407585</c:v>
                </c:pt>
                <c:pt idx="67">
                  <c:v>25.078008674823586</c:v>
                </c:pt>
                <c:pt idx="68">
                  <c:v>25.101146723447783</c:v>
                </c:pt>
                <c:pt idx="69">
                  <c:v>25.128205128205131</c:v>
                </c:pt>
                <c:pt idx="70">
                  <c:v>25.16190330112309</c:v>
                </c:pt>
                <c:pt idx="71">
                  <c:v>25.203057152978566</c:v>
                </c:pt>
                <c:pt idx="72">
                  <c:v>25.252734346946269</c:v>
                </c:pt>
                <c:pt idx="73">
                  <c:v>25.310300003996414</c:v>
                </c:pt>
                <c:pt idx="74">
                  <c:v>25.37465989992312</c:v>
                </c:pt>
                <c:pt idx="75">
                  <c:v>25.443745020252713</c:v>
                </c:pt>
                <c:pt idx="76">
                  <c:v>25.516093990482975</c:v>
                </c:pt>
                <c:pt idx="77">
                  <c:v>25.590630985426063</c:v>
                </c:pt>
                <c:pt idx="78">
                  <c:v>25.6660919788828</c:v>
                </c:pt>
                <c:pt idx="79">
                  <c:v>25.740876354110899</c:v>
                </c:pt>
                <c:pt idx="80">
                  <c:v>25.814174875488757</c:v>
                </c:pt>
              </c:numCache>
            </c:numRef>
          </c:val>
        </c:ser>
        <c:ser>
          <c:idx val="0"/>
          <c:order val="1"/>
          <c:tx>
            <c:v>Age 65+</c:v>
          </c:tx>
          <c:spPr>
            <a:ln w="50800">
              <a:solidFill>
                <a:srgbClr val="F4680B"/>
              </a:solidFill>
            </a:ln>
          </c:spPr>
          <c:marker>
            <c:symbol val="none"/>
          </c:marker>
          <c:cat>
            <c:numRef>
              <c:f>Sheet1!$A$5:$A$85</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Sheet1!$D$5:$D$85</c:f>
              <c:numCache>
                <c:formatCode>0.00</c:formatCode>
                <c:ptCount val="81"/>
                <c:pt idx="0">
                  <c:v>13.045217325054285</c:v>
                </c:pt>
                <c:pt idx="1">
                  <c:v>13.281434672297776</c:v>
                </c:pt>
                <c:pt idx="2">
                  <c:v>13.631784764586266</c:v>
                </c:pt>
                <c:pt idx="3">
                  <c:v>14.004469412458487</c:v>
                </c:pt>
                <c:pt idx="4">
                  <c:v>14.346754010349494</c:v>
                </c:pt>
                <c:pt idx="5">
                  <c:v>14.685348840758888</c:v>
                </c:pt>
                <c:pt idx="6">
                  <c:v>15.02922012087536</c:v>
                </c:pt>
                <c:pt idx="7">
                  <c:v>15.382284829795665</c:v>
                </c:pt>
                <c:pt idx="8">
                  <c:v>15.745838287752672</c:v>
                </c:pt>
                <c:pt idx="9">
                  <c:v>16.121630895472713</c:v>
                </c:pt>
                <c:pt idx="10">
                  <c:v>16.508271940782937</c:v>
                </c:pt>
                <c:pt idx="11">
                  <c:v>16.90183223730843</c:v>
                </c:pt>
                <c:pt idx="12">
                  <c:v>17.304338347503812</c:v>
                </c:pt>
                <c:pt idx="13">
                  <c:v>17.704895646038654</c:v>
                </c:pt>
                <c:pt idx="14">
                  <c:v>18.094998885254604</c:v>
                </c:pt>
                <c:pt idx="15">
                  <c:v>18.478644348746425</c:v>
                </c:pt>
                <c:pt idx="16">
                  <c:v>18.846608038455663</c:v>
                </c:pt>
                <c:pt idx="17">
                  <c:v>19.190005377900967</c:v>
                </c:pt>
                <c:pt idx="18">
                  <c:v>19.509250158116526</c:v>
                </c:pt>
                <c:pt idx="19">
                  <c:v>19.798865731048853</c:v>
                </c:pt>
                <c:pt idx="20">
                  <c:v>20.040073125352734</c:v>
                </c:pt>
                <c:pt idx="21">
                  <c:v>20.22588260542976</c:v>
                </c:pt>
                <c:pt idx="22">
                  <c:v>20.371876041319567</c:v>
                </c:pt>
                <c:pt idx="23">
                  <c:v>20.500082137046988</c:v>
                </c:pt>
                <c:pt idx="24">
                  <c:v>20.631124222948063</c:v>
                </c:pt>
                <c:pt idx="25">
                  <c:v>20.77030867350279</c:v>
                </c:pt>
                <c:pt idx="26">
                  <c:v>20.891043458100953</c:v>
                </c:pt>
                <c:pt idx="27">
                  <c:v>20.957301810229112</c:v>
                </c:pt>
                <c:pt idx="28">
                  <c:v>20.968141109260682</c:v>
                </c:pt>
                <c:pt idx="29">
                  <c:v>20.95234675005193</c:v>
                </c:pt>
                <c:pt idx="30">
                  <c:v>20.926231307659712</c:v>
                </c:pt>
                <c:pt idx="31">
                  <c:v>20.895821953481285</c:v>
                </c:pt>
                <c:pt idx="32">
                  <c:v>20.870517369127789</c:v>
                </c:pt>
                <c:pt idx="33">
                  <c:v>20.855715932718788</c:v>
                </c:pt>
                <c:pt idx="34">
                  <c:v>20.858476003367933</c:v>
                </c:pt>
                <c:pt idx="35">
                  <c:v>20.878695951542237</c:v>
                </c:pt>
                <c:pt idx="36">
                  <c:v>20.904615720871085</c:v>
                </c:pt>
                <c:pt idx="37">
                  <c:v>20.930008283774921</c:v>
                </c:pt>
                <c:pt idx="38">
                  <c:v>20.948416147004004</c:v>
                </c:pt>
                <c:pt idx="39">
                  <c:v>20.960562758891143</c:v>
                </c:pt>
                <c:pt idx="40">
                  <c:v>20.976664397283574</c:v>
                </c:pt>
                <c:pt idx="41">
                  <c:v>20.998265449404091</c:v>
                </c:pt>
                <c:pt idx="42">
                  <c:v>21.024946491408393</c:v>
                </c:pt>
                <c:pt idx="43">
                  <c:v>21.065543774497044</c:v>
                </c:pt>
                <c:pt idx="44">
                  <c:v>21.130838254467367</c:v>
                </c:pt>
                <c:pt idx="45">
                  <c:v>21.22005916595095</c:v>
                </c:pt>
                <c:pt idx="46">
                  <c:v>21.316770009332899</c:v>
                </c:pt>
                <c:pt idx="47">
                  <c:v>21.405540847201195</c:v>
                </c:pt>
                <c:pt idx="48">
                  <c:v>21.482704990741315</c:v>
                </c:pt>
                <c:pt idx="49">
                  <c:v>21.54856448292578</c:v>
                </c:pt>
                <c:pt idx="50">
                  <c:v>21.604951222070714</c:v>
                </c:pt>
                <c:pt idx="51">
                  <c:v>21.655985930198572</c:v>
                </c:pt>
                <c:pt idx="52">
                  <c:v>21.707893296506107</c:v>
                </c:pt>
                <c:pt idx="53">
                  <c:v>21.764435454211107</c:v>
                </c:pt>
                <c:pt idx="54">
                  <c:v>21.829991786269115</c:v>
                </c:pt>
                <c:pt idx="55">
                  <c:v>21.902256837694427</c:v>
                </c:pt>
                <c:pt idx="56">
                  <c:v>21.969724446217587</c:v>
                </c:pt>
                <c:pt idx="57">
                  <c:v>22.030028024350951</c:v>
                </c:pt>
                <c:pt idx="58">
                  <c:v>22.092749026892136</c:v>
                </c:pt>
                <c:pt idx="59">
                  <c:v>22.160587401455093</c:v>
                </c:pt>
                <c:pt idx="60">
                  <c:v>22.230853123817592</c:v>
                </c:pt>
                <c:pt idx="61">
                  <c:v>22.306616827565417</c:v>
                </c:pt>
                <c:pt idx="62">
                  <c:v>22.389570856632357</c:v>
                </c:pt>
                <c:pt idx="63">
                  <c:v>22.465884585146885</c:v>
                </c:pt>
                <c:pt idx="64">
                  <c:v>22.520294807633856</c:v>
                </c:pt>
                <c:pt idx="65">
                  <c:v>22.544166688434377</c:v>
                </c:pt>
                <c:pt idx="66">
                  <c:v>22.544835881709126</c:v>
                </c:pt>
                <c:pt idx="67">
                  <c:v>22.541593836990991</c:v>
                </c:pt>
                <c:pt idx="68">
                  <c:v>22.543418426214995</c:v>
                </c:pt>
                <c:pt idx="69">
                  <c:v>22.55276360407774</c:v>
                </c:pt>
                <c:pt idx="70">
                  <c:v>22.57230260579102</c:v>
                </c:pt>
                <c:pt idx="71">
                  <c:v>22.604095295268124</c:v>
                </c:pt>
                <c:pt idx="72">
                  <c:v>22.649560011997753</c:v>
                </c:pt>
                <c:pt idx="73">
                  <c:v>22.708007748823686</c:v>
                </c:pt>
                <c:pt idx="74">
                  <c:v>22.777436834068851</c:v>
                </c:pt>
                <c:pt idx="75">
                  <c:v>22.85573646030176</c:v>
                </c:pt>
                <c:pt idx="76">
                  <c:v>22.940141612992324</c:v>
                </c:pt>
                <c:pt idx="77">
                  <c:v>23.026231420616966</c:v>
                </c:pt>
                <c:pt idx="78">
                  <c:v>23.111100125442615</c:v>
                </c:pt>
                <c:pt idx="79">
                  <c:v>23.194194015552924</c:v>
                </c:pt>
                <c:pt idx="80">
                  <c:v>23.275330225488947</c:v>
                </c:pt>
              </c:numCache>
            </c:numRef>
          </c:val>
        </c:ser>
        <c:marker val="1"/>
        <c:axId val="69747840"/>
        <c:axId val="69749376"/>
      </c:lineChart>
      <c:catAx>
        <c:axId val="69747840"/>
        <c:scaling>
          <c:orientation val="minMax"/>
        </c:scaling>
        <c:axPos val="b"/>
        <c:numFmt formatCode="General" sourceLinked="1"/>
        <c:majorTickMark val="none"/>
        <c:tickLblPos val="nextTo"/>
        <c:txPr>
          <a:bodyPr rot="-2700000"/>
          <a:lstStyle/>
          <a:p>
            <a:pPr>
              <a:defRPr sz="1600" baseline="0">
                <a:latin typeface="+mn-lt"/>
              </a:defRPr>
            </a:pPr>
            <a:endParaRPr lang="en-US"/>
          </a:p>
        </c:txPr>
        <c:crossAx val="69749376"/>
        <c:crosses val="autoZero"/>
        <c:auto val="1"/>
        <c:lblAlgn val="ctr"/>
        <c:lblOffset val="100"/>
        <c:tickLblSkip val="5"/>
      </c:catAx>
      <c:valAx>
        <c:axId val="69749376"/>
        <c:scaling>
          <c:orientation val="minMax"/>
          <c:max val="50"/>
          <c:min val="0"/>
        </c:scaling>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layout/>
        </c:title>
        <c:numFmt formatCode="#,##0" sourceLinked="0"/>
        <c:majorTickMark val="none"/>
        <c:tickLblPos val="nextTo"/>
        <c:txPr>
          <a:bodyPr/>
          <a:lstStyle/>
          <a:p>
            <a:pPr>
              <a:defRPr sz="1600"/>
            </a:pPr>
            <a:endParaRPr lang="en-US"/>
          </a:p>
        </c:txPr>
        <c:crossAx val="69747840"/>
        <c:crosses val="autoZero"/>
        <c:crossBetween val="midCat"/>
      </c:valAx>
    </c:plotArea>
    <c:plotVisOnly val="1"/>
    <c:dispBlanksAs val="gap"/>
  </c:chart>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manualLayout>
          <c:layoutTarget val="inner"/>
          <c:xMode val="edge"/>
          <c:yMode val="edge"/>
          <c:x val="0.14515862701628315"/>
          <c:y val="0.21952411011755954"/>
          <c:w val="0.73886068853043863"/>
          <c:h val="0.64684046246070692"/>
        </c:manualLayout>
      </c:layout>
      <c:lineChart>
        <c:grouping val="standard"/>
        <c:ser>
          <c:idx val="0"/>
          <c:order val="0"/>
          <c:tx>
            <c:strRef>
              <c:f>Sheet1!$B$5</c:f>
              <c:strCache>
                <c:ptCount val="1"/>
                <c:pt idx="0">
                  <c:v>Social Security outgo as % of GDP</c:v>
                </c:pt>
              </c:strCache>
            </c:strRef>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Sheet1!$B$6:$B$86</c:f>
              <c:numCache>
                <c:formatCode>General</c:formatCode>
                <c:ptCount val="81"/>
                <c:pt idx="0">
                  <c:v>4.91</c:v>
                </c:pt>
                <c:pt idx="1">
                  <c:v>4.88</c:v>
                </c:pt>
                <c:pt idx="2">
                  <c:v>5.01</c:v>
                </c:pt>
                <c:pt idx="3">
                  <c:v>5.0599999999999996</c:v>
                </c:pt>
                <c:pt idx="4">
                  <c:v>5.09</c:v>
                </c:pt>
                <c:pt idx="5">
                  <c:v>5.07</c:v>
                </c:pt>
                <c:pt idx="6">
                  <c:v>5.08</c:v>
                </c:pt>
                <c:pt idx="7">
                  <c:v>5.1099999999999985</c:v>
                </c:pt>
                <c:pt idx="8">
                  <c:v>5.1599999999999984</c:v>
                </c:pt>
                <c:pt idx="9">
                  <c:v>5.23</c:v>
                </c:pt>
                <c:pt idx="10">
                  <c:v>5.3199999999999985</c:v>
                </c:pt>
                <c:pt idx="11">
                  <c:v>5.4</c:v>
                </c:pt>
                <c:pt idx="12">
                  <c:v>5.5</c:v>
                </c:pt>
                <c:pt idx="13">
                  <c:v>5.58</c:v>
                </c:pt>
                <c:pt idx="14">
                  <c:v>5.67</c:v>
                </c:pt>
                <c:pt idx="15">
                  <c:v>5.75</c:v>
                </c:pt>
                <c:pt idx="16">
                  <c:v>5.83</c:v>
                </c:pt>
                <c:pt idx="17">
                  <c:v>5.9</c:v>
                </c:pt>
                <c:pt idx="18">
                  <c:v>5.9700000000000015</c:v>
                </c:pt>
                <c:pt idx="19">
                  <c:v>6.03</c:v>
                </c:pt>
                <c:pt idx="20">
                  <c:v>6.08</c:v>
                </c:pt>
                <c:pt idx="21">
                  <c:v>6.13</c:v>
                </c:pt>
                <c:pt idx="22">
                  <c:v>6.1599999999999984</c:v>
                </c:pt>
                <c:pt idx="23">
                  <c:v>6.2</c:v>
                </c:pt>
                <c:pt idx="24">
                  <c:v>6.22</c:v>
                </c:pt>
                <c:pt idx="25">
                  <c:v>6.23</c:v>
                </c:pt>
                <c:pt idx="26">
                  <c:v>6.23</c:v>
                </c:pt>
                <c:pt idx="27">
                  <c:v>6.23</c:v>
                </c:pt>
                <c:pt idx="28">
                  <c:v>6.22</c:v>
                </c:pt>
                <c:pt idx="29">
                  <c:v>6.21</c:v>
                </c:pt>
                <c:pt idx="30">
                  <c:v>6.1899999999999995</c:v>
                </c:pt>
                <c:pt idx="31">
                  <c:v>6.17</c:v>
                </c:pt>
                <c:pt idx="32">
                  <c:v>6.1499999999999995</c:v>
                </c:pt>
                <c:pt idx="33">
                  <c:v>6.13</c:v>
                </c:pt>
                <c:pt idx="34">
                  <c:v>6.1199999999999983</c:v>
                </c:pt>
                <c:pt idx="35">
                  <c:v>6.1</c:v>
                </c:pt>
                <c:pt idx="36">
                  <c:v>6.09</c:v>
                </c:pt>
                <c:pt idx="37">
                  <c:v>6.08</c:v>
                </c:pt>
                <c:pt idx="38">
                  <c:v>6.07</c:v>
                </c:pt>
                <c:pt idx="39">
                  <c:v>6.05</c:v>
                </c:pt>
                <c:pt idx="40">
                  <c:v>6.05</c:v>
                </c:pt>
                <c:pt idx="41">
                  <c:v>6.04</c:v>
                </c:pt>
                <c:pt idx="42">
                  <c:v>6.04</c:v>
                </c:pt>
                <c:pt idx="43">
                  <c:v>6.04</c:v>
                </c:pt>
                <c:pt idx="44">
                  <c:v>6.04</c:v>
                </c:pt>
                <c:pt idx="45">
                  <c:v>6.05</c:v>
                </c:pt>
                <c:pt idx="46">
                  <c:v>6.06</c:v>
                </c:pt>
                <c:pt idx="47">
                  <c:v>6.07</c:v>
                </c:pt>
                <c:pt idx="48">
                  <c:v>6.07</c:v>
                </c:pt>
                <c:pt idx="49">
                  <c:v>6.08</c:v>
                </c:pt>
                <c:pt idx="50">
                  <c:v>6.09</c:v>
                </c:pt>
                <c:pt idx="51">
                  <c:v>6.1</c:v>
                </c:pt>
                <c:pt idx="52">
                  <c:v>6.1</c:v>
                </c:pt>
                <c:pt idx="53">
                  <c:v>6.1099999999999985</c:v>
                </c:pt>
                <c:pt idx="54">
                  <c:v>6.1199999999999983</c:v>
                </c:pt>
                <c:pt idx="55">
                  <c:v>6.1199999999999983</c:v>
                </c:pt>
                <c:pt idx="56">
                  <c:v>6.13</c:v>
                </c:pt>
                <c:pt idx="57">
                  <c:v>6.14</c:v>
                </c:pt>
                <c:pt idx="58">
                  <c:v>6.1499999999999995</c:v>
                </c:pt>
                <c:pt idx="59">
                  <c:v>6.1499999999999995</c:v>
                </c:pt>
                <c:pt idx="60">
                  <c:v>6.1599999999999984</c:v>
                </c:pt>
                <c:pt idx="61">
                  <c:v>6.17</c:v>
                </c:pt>
                <c:pt idx="62">
                  <c:v>6.17</c:v>
                </c:pt>
                <c:pt idx="63">
                  <c:v>6.17</c:v>
                </c:pt>
                <c:pt idx="64">
                  <c:v>6.17</c:v>
                </c:pt>
                <c:pt idx="65">
                  <c:v>6.17</c:v>
                </c:pt>
                <c:pt idx="66">
                  <c:v>6.17</c:v>
                </c:pt>
                <c:pt idx="67">
                  <c:v>6.1599999999999984</c:v>
                </c:pt>
                <c:pt idx="68">
                  <c:v>6.1599999999999984</c:v>
                </c:pt>
                <c:pt idx="69">
                  <c:v>6.1499999999999995</c:v>
                </c:pt>
                <c:pt idx="70">
                  <c:v>6.1499999999999995</c:v>
                </c:pt>
                <c:pt idx="71">
                  <c:v>6.1499999999999995</c:v>
                </c:pt>
                <c:pt idx="72">
                  <c:v>6.1499999999999995</c:v>
                </c:pt>
                <c:pt idx="73">
                  <c:v>6.1599999999999984</c:v>
                </c:pt>
                <c:pt idx="74">
                  <c:v>6.1599999999999984</c:v>
                </c:pt>
                <c:pt idx="75">
                  <c:v>6.17</c:v>
                </c:pt>
                <c:pt idx="76">
                  <c:v>6.18</c:v>
                </c:pt>
                <c:pt idx="77">
                  <c:v>6.2</c:v>
                </c:pt>
                <c:pt idx="78">
                  <c:v>6.21</c:v>
                </c:pt>
                <c:pt idx="79">
                  <c:v>6.22</c:v>
                </c:pt>
                <c:pt idx="80">
                  <c:v>6.23</c:v>
                </c:pt>
              </c:numCache>
            </c:numRef>
          </c:val>
        </c:ser>
        <c:marker val="1"/>
        <c:axId val="76319744"/>
        <c:axId val="76333824"/>
      </c:lineChart>
      <c:catAx>
        <c:axId val="76319744"/>
        <c:scaling>
          <c:orientation val="minMax"/>
        </c:scaling>
        <c:axPos val="b"/>
        <c:numFmt formatCode="General" sourceLinked="1"/>
        <c:tickLblPos val="nextTo"/>
        <c:txPr>
          <a:bodyPr rot="0" vert="horz"/>
          <a:lstStyle/>
          <a:p>
            <a:pPr>
              <a:defRPr sz="1600"/>
            </a:pPr>
            <a:endParaRPr lang="en-US"/>
          </a:p>
        </c:txPr>
        <c:crossAx val="76333824"/>
        <c:crosses val="autoZero"/>
        <c:auto val="1"/>
        <c:lblAlgn val="ctr"/>
        <c:lblOffset val="100"/>
        <c:tickLblSkip val="10"/>
      </c:catAx>
      <c:valAx>
        <c:axId val="76333824"/>
        <c:scaling>
          <c:orientation val="minMax"/>
          <c:max val="50"/>
          <c:min val="0"/>
        </c:scaling>
        <c:axPos val="l"/>
        <c:majorGridlines/>
        <c:title>
          <c:tx>
            <c:rich>
              <a:bodyPr rot="-5400000" vert="horz"/>
              <a:lstStyle/>
              <a:p>
                <a:pPr>
                  <a:defRPr sz="1200" baseline="0"/>
                </a:pPr>
                <a:r>
                  <a:rPr lang="en-US" sz="1600" baseline="0" dirty="0"/>
                  <a:t>Percent of GDP</a:t>
                </a:r>
              </a:p>
            </c:rich>
          </c:tx>
          <c:layout>
            <c:manualLayout>
              <c:xMode val="edge"/>
              <c:yMode val="edge"/>
              <c:x val="4.4197691308004737E-2"/>
              <c:y val="0.36335383210158811"/>
            </c:manualLayout>
          </c:layout>
        </c:title>
        <c:numFmt formatCode="#,##0" sourceLinked="0"/>
        <c:tickLblPos val="nextTo"/>
        <c:txPr>
          <a:bodyPr/>
          <a:lstStyle/>
          <a:p>
            <a:pPr>
              <a:defRPr sz="1600"/>
            </a:pPr>
            <a:endParaRPr lang="en-US"/>
          </a:p>
        </c:txPr>
        <c:crossAx val="76319744"/>
        <c:crossesAt val="1"/>
        <c:crossBetween val="midCat"/>
      </c:valAx>
    </c:plotArea>
    <c:plotVisOnly val="1"/>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1"/>
  <c:chart>
    <c:autoTitleDeleted val="1"/>
    <c:plotArea>
      <c:layout>
        <c:manualLayout>
          <c:layoutTarget val="inner"/>
          <c:xMode val="edge"/>
          <c:yMode val="edge"/>
          <c:x val="0.10654848772175728"/>
          <c:y val="0.15217927824381317"/>
          <c:w val="0.8065971334735057"/>
          <c:h val="0.71418523664934919"/>
        </c:manualLayout>
      </c:layout>
      <c:lineChart>
        <c:grouping val="standard"/>
        <c:ser>
          <c:idx val="1"/>
          <c:order val="0"/>
          <c:tx>
            <c:strRef>
              <c:f>Sheet1!$D$5</c:f>
              <c:strCache>
                <c:ptCount val="1"/>
                <c:pt idx="0">
                  <c:v>Taxable payroll as % of GDP</c:v>
                </c:pt>
              </c:strCache>
            </c:strRef>
          </c:tx>
          <c:spPr>
            <a:ln w="50800">
              <a:solidFill>
                <a:srgbClr val="005B4D"/>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Sheet1!$D$6:$D$86</c:f>
              <c:numCache>
                <c:formatCode>General</c:formatCode>
                <c:ptCount val="81"/>
                <c:pt idx="0">
                  <c:v>36.5</c:v>
                </c:pt>
                <c:pt idx="1">
                  <c:v>36.300000000000004</c:v>
                </c:pt>
                <c:pt idx="2">
                  <c:v>36.300000000000004</c:v>
                </c:pt>
                <c:pt idx="3">
                  <c:v>36.300000000000004</c:v>
                </c:pt>
                <c:pt idx="4">
                  <c:v>36.300000000000004</c:v>
                </c:pt>
                <c:pt idx="5">
                  <c:v>36.300000000000004</c:v>
                </c:pt>
                <c:pt idx="6">
                  <c:v>36.5</c:v>
                </c:pt>
                <c:pt idx="7">
                  <c:v>36.800000000000004</c:v>
                </c:pt>
                <c:pt idx="8">
                  <c:v>37.1</c:v>
                </c:pt>
                <c:pt idx="9">
                  <c:v>37.200000000000003</c:v>
                </c:pt>
                <c:pt idx="10">
                  <c:v>37.300000000000004</c:v>
                </c:pt>
                <c:pt idx="11">
                  <c:v>37.4</c:v>
                </c:pt>
                <c:pt idx="12">
                  <c:v>37.4</c:v>
                </c:pt>
                <c:pt idx="13">
                  <c:v>37.300000000000004</c:v>
                </c:pt>
                <c:pt idx="14">
                  <c:v>37.200000000000003</c:v>
                </c:pt>
                <c:pt idx="15">
                  <c:v>37.200000000000003</c:v>
                </c:pt>
                <c:pt idx="16">
                  <c:v>37.1</c:v>
                </c:pt>
                <c:pt idx="17">
                  <c:v>37</c:v>
                </c:pt>
                <c:pt idx="18">
                  <c:v>37</c:v>
                </c:pt>
                <c:pt idx="19">
                  <c:v>36.9</c:v>
                </c:pt>
                <c:pt idx="20">
                  <c:v>36.9</c:v>
                </c:pt>
                <c:pt idx="21">
                  <c:v>36.800000000000004</c:v>
                </c:pt>
                <c:pt idx="22">
                  <c:v>36.800000000000004</c:v>
                </c:pt>
                <c:pt idx="23">
                  <c:v>36.800000000000004</c:v>
                </c:pt>
                <c:pt idx="24">
                  <c:v>36.700000000000003</c:v>
                </c:pt>
                <c:pt idx="25">
                  <c:v>36.700000000000003</c:v>
                </c:pt>
                <c:pt idx="26">
                  <c:v>36.6</c:v>
                </c:pt>
                <c:pt idx="27">
                  <c:v>36.6</c:v>
                </c:pt>
                <c:pt idx="28">
                  <c:v>36.6</c:v>
                </c:pt>
                <c:pt idx="29">
                  <c:v>36.5</c:v>
                </c:pt>
                <c:pt idx="30">
                  <c:v>36.5</c:v>
                </c:pt>
                <c:pt idx="31">
                  <c:v>36.4</c:v>
                </c:pt>
                <c:pt idx="32">
                  <c:v>36.4</c:v>
                </c:pt>
                <c:pt idx="33">
                  <c:v>36.4</c:v>
                </c:pt>
                <c:pt idx="34">
                  <c:v>36.300000000000004</c:v>
                </c:pt>
                <c:pt idx="35">
                  <c:v>36.300000000000004</c:v>
                </c:pt>
                <c:pt idx="36">
                  <c:v>36.20000000000001</c:v>
                </c:pt>
                <c:pt idx="37">
                  <c:v>36.20000000000001</c:v>
                </c:pt>
                <c:pt idx="38">
                  <c:v>36.1</c:v>
                </c:pt>
                <c:pt idx="39">
                  <c:v>36.1</c:v>
                </c:pt>
                <c:pt idx="40">
                  <c:v>36</c:v>
                </c:pt>
                <c:pt idx="41">
                  <c:v>36</c:v>
                </c:pt>
                <c:pt idx="42">
                  <c:v>35.9</c:v>
                </c:pt>
                <c:pt idx="43">
                  <c:v>35.9</c:v>
                </c:pt>
                <c:pt idx="44">
                  <c:v>35.800000000000004</c:v>
                </c:pt>
                <c:pt idx="45">
                  <c:v>35.800000000000004</c:v>
                </c:pt>
                <c:pt idx="46">
                  <c:v>35.70000000000001</c:v>
                </c:pt>
                <c:pt idx="47">
                  <c:v>35.70000000000001</c:v>
                </c:pt>
                <c:pt idx="48">
                  <c:v>35.6</c:v>
                </c:pt>
                <c:pt idx="49">
                  <c:v>35.6</c:v>
                </c:pt>
                <c:pt idx="50">
                  <c:v>35.5</c:v>
                </c:pt>
                <c:pt idx="51">
                  <c:v>35.5</c:v>
                </c:pt>
                <c:pt idx="52">
                  <c:v>35.4</c:v>
                </c:pt>
                <c:pt idx="53">
                  <c:v>35.4</c:v>
                </c:pt>
                <c:pt idx="54">
                  <c:v>35.300000000000004</c:v>
                </c:pt>
                <c:pt idx="55">
                  <c:v>35.300000000000004</c:v>
                </c:pt>
                <c:pt idx="56">
                  <c:v>35.20000000000001</c:v>
                </c:pt>
                <c:pt idx="57">
                  <c:v>35.20000000000001</c:v>
                </c:pt>
                <c:pt idx="58">
                  <c:v>35.100000000000009</c:v>
                </c:pt>
                <c:pt idx="59">
                  <c:v>35.100000000000009</c:v>
                </c:pt>
                <c:pt idx="60">
                  <c:v>35</c:v>
                </c:pt>
                <c:pt idx="61">
                  <c:v>35</c:v>
                </c:pt>
                <c:pt idx="62">
                  <c:v>34.9</c:v>
                </c:pt>
                <c:pt idx="63">
                  <c:v>34.9</c:v>
                </c:pt>
                <c:pt idx="64">
                  <c:v>34.9</c:v>
                </c:pt>
                <c:pt idx="65">
                  <c:v>34.800000000000004</c:v>
                </c:pt>
                <c:pt idx="66">
                  <c:v>34.800000000000004</c:v>
                </c:pt>
                <c:pt idx="67">
                  <c:v>34.70000000000001</c:v>
                </c:pt>
                <c:pt idx="68">
                  <c:v>34.70000000000001</c:v>
                </c:pt>
                <c:pt idx="69">
                  <c:v>34.70000000000001</c:v>
                </c:pt>
                <c:pt idx="70">
                  <c:v>34.600000000000009</c:v>
                </c:pt>
                <c:pt idx="71">
                  <c:v>34.600000000000009</c:v>
                </c:pt>
                <c:pt idx="72">
                  <c:v>34.600000000000009</c:v>
                </c:pt>
                <c:pt idx="73">
                  <c:v>34.5</c:v>
                </c:pt>
                <c:pt idx="74">
                  <c:v>34.5</c:v>
                </c:pt>
                <c:pt idx="75">
                  <c:v>34.5</c:v>
                </c:pt>
                <c:pt idx="76">
                  <c:v>34.4</c:v>
                </c:pt>
                <c:pt idx="77">
                  <c:v>34.4</c:v>
                </c:pt>
                <c:pt idx="78">
                  <c:v>34.4</c:v>
                </c:pt>
                <c:pt idx="79">
                  <c:v>34.300000000000004</c:v>
                </c:pt>
                <c:pt idx="80">
                  <c:v>34.300000000000004</c:v>
                </c:pt>
              </c:numCache>
            </c:numRef>
          </c:val>
        </c:ser>
        <c:ser>
          <c:idx val="0"/>
          <c:order val="1"/>
          <c:tx>
            <c:strRef>
              <c:f>Sheet1!$B$5</c:f>
              <c:strCache>
                <c:ptCount val="1"/>
                <c:pt idx="0">
                  <c:v>Social Security outgo as % of GDP</c:v>
                </c:pt>
              </c:strCache>
            </c:strRef>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Sheet1!$B$6:$B$86</c:f>
              <c:numCache>
                <c:formatCode>General</c:formatCode>
                <c:ptCount val="81"/>
                <c:pt idx="0">
                  <c:v>4.91</c:v>
                </c:pt>
                <c:pt idx="1">
                  <c:v>4.88</c:v>
                </c:pt>
                <c:pt idx="2">
                  <c:v>5.01</c:v>
                </c:pt>
                <c:pt idx="3">
                  <c:v>5.0599999999999996</c:v>
                </c:pt>
                <c:pt idx="4">
                  <c:v>5.09</c:v>
                </c:pt>
                <c:pt idx="5">
                  <c:v>5.07</c:v>
                </c:pt>
                <c:pt idx="6">
                  <c:v>5.08</c:v>
                </c:pt>
                <c:pt idx="7">
                  <c:v>5.1099999999999985</c:v>
                </c:pt>
                <c:pt idx="8">
                  <c:v>5.1599999999999984</c:v>
                </c:pt>
                <c:pt idx="9">
                  <c:v>5.23</c:v>
                </c:pt>
                <c:pt idx="10">
                  <c:v>5.3199999999999985</c:v>
                </c:pt>
                <c:pt idx="11">
                  <c:v>5.4</c:v>
                </c:pt>
                <c:pt idx="12">
                  <c:v>5.5</c:v>
                </c:pt>
                <c:pt idx="13">
                  <c:v>5.58</c:v>
                </c:pt>
                <c:pt idx="14">
                  <c:v>5.67</c:v>
                </c:pt>
                <c:pt idx="15">
                  <c:v>5.75</c:v>
                </c:pt>
                <c:pt idx="16">
                  <c:v>5.83</c:v>
                </c:pt>
                <c:pt idx="17">
                  <c:v>5.9</c:v>
                </c:pt>
                <c:pt idx="18">
                  <c:v>5.9700000000000015</c:v>
                </c:pt>
                <c:pt idx="19">
                  <c:v>6.03</c:v>
                </c:pt>
                <c:pt idx="20">
                  <c:v>6.08</c:v>
                </c:pt>
                <c:pt idx="21">
                  <c:v>6.13</c:v>
                </c:pt>
                <c:pt idx="22">
                  <c:v>6.1599999999999984</c:v>
                </c:pt>
                <c:pt idx="23">
                  <c:v>6.2</c:v>
                </c:pt>
                <c:pt idx="24">
                  <c:v>6.22</c:v>
                </c:pt>
                <c:pt idx="25">
                  <c:v>6.23</c:v>
                </c:pt>
                <c:pt idx="26">
                  <c:v>6.23</c:v>
                </c:pt>
                <c:pt idx="27">
                  <c:v>6.23</c:v>
                </c:pt>
                <c:pt idx="28">
                  <c:v>6.22</c:v>
                </c:pt>
                <c:pt idx="29">
                  <c:v>6.21</c:v>
                </c:pt>
                <c:pt idx="30">
                  <c:v>6.1899999999999995</c:v>
                </c:pt>
                <c:pt idx="31">
                  <c:v>6.17</c:v>
                </c:pt>
                <c:pt idx="32">
                  <c:v>6.1499999999999995</c:v>
                </c:pt>
                <c:pt idx="33">
                  <c:v>6.13</c:v>
                </c:pt>
                <c:pt idx="34">
                  <c:v>6.1199999999999983</c:v>
                </c:pt>
                <c:pt idx="35">
                  <c:v>6.1</c:v>
                </c:pt>
                <c:pt idx="36">
                  <c:v>6.09</c:v>
                </c:pt>
                <c:pt idx="37">
                  <c:v>6.08</c:v>
                </c:pt>
                <c:pt idx="38">
                  <c:v>6.07</c:v>
                </c:pt>
                <c:pt idx="39">
                  <c:v>6.05</c:v>
                </c:pt>
                <c:pt idx="40">
                  <c:v>6.05</c:v>
                </c:pt>
                <c:pt idx="41">
                  <c:v>6.04</c:v>
                </c:pt>
                <c:pt idx="42">
                  <c:v>6.04</c:v>
                </c:pt>
                <c:pt idx="43">
                  <c:v>6.04</c:v>
                </c:pt>
                <c:pt idx="44">
                  <c:v>6.04</c:v>
                </c:pt>
                <c:pt idx="45">
                  <c:v>6.05</c:v>
                </c:pt>
                <c:pt idx="46">
                  <c:v>6.06</c:v>
                </c:pt>
                <c:pt idx="47">
                  <c:v>6.07</c:v>
                </c:pt>
                <c:pt idx="48">
                  <c:v>6.07</c:v>
                </c:pt>
                <c:pt idx="49">
                  <c:v>6.08</c:v>
                </c:pt>
                <c:pt idx="50">
                  <c:v>6.09</c:v>
                </c:pt>
                <c:pt idx="51">
                  <c:v>6.1</c:v>
                </c:pt>
                <c:pt idx="52">
                  <c:v>6.1</c:v>
                </c:pt>
                <c:pt idx="53">
                  <c:v>6.1099999999999985</c:v>
                </c:pt>
                <c:pt idx="54">
                  <c:v>6.1199999999999983</c:v>
                </c:pt>
                <c:pt idx="55">
                  <c:v>6.1199999999999983</c:v>
                </c:pt>
                <c:pt idx="56">
                  <c:v>6.13</c:v>
                </c:pt>
                <c:pt idx="57">
                  <c:v>6.14</c:v>
                </c:pt>
                <c:pt idx="58">
                  <c:v>6.1499999999999995</c:v>
                </c:pt>
                <c:pt idx="59">
                  <c:v>6.1499999999999995</c:v>
                </c:pt>
                <c:pt idx="60">
                  <c:v>6.1599999999999984</c:v>
                </c:pt>
                <c:pt idx="61">
                  <c:v>6.17</c:v>
                </c:pt>
                <c:pt idx="62">
                  <c:v>6.17</c:v>
                </c:pt>
                <c:pt idx="63">
                  <c:v>6.17</c:v>
                </c:pt>
                <c:pt idx="64">
                  <c:v>6.17</c:v>
                </c:pt>
                <c:pt idx="65">
                  <c:v>6.17</c:v>
                </c:pt>
                <c:pt idx="66">
                  <c:v>6.17</c:v>
                </c:pt>
                <c:pt idx="67">
                  <c:v>6.1599999999999984</c:v>
                </c:pt>
                <c:pt idx="68">
                  <c:v>6.1599999999999984</c:v>
                </c:pt>
                <c:pt idx="69">
                  <c:v>6.1499999999999995</c:v>
                </c:pt>
                <c:pt idx="70">
                  <c:v>6.1499999999999995</c:v>
                </c:pt>
                <c:pt idx="71">
                  <c:v>6.1499999999999995</c:v>
                </c:pt>
                <c:pt idx="72">
                  <c:v>6.1499999999999995</c:v>
                </c:pt>
                <c:pt idx="73">
                  <c:v>6.1599999999999984</c:v>
                </c:pt>
                <c:pt idx="74">
                  <c:v>6.1599999999999984</c:v>
                </c:pt>
                <c:pt idx="75">
                  <c:v>6.17</c:v>
                </c:pt>
                <c:pt idx="76">
                  <c:v>6.18</c:v>
                </c:pt>
                <c:pt idx="77">
                  <c:v>6.2</c:v>
                </c:pt>
                <c:pt idx="78">
                  <c:v>6.21</c:v>
                </c:pt>
                <c:pt idx="79">
                  <c:v>6.22</c:v>
                </c:pt>
                <c:pt idx="80">
                  <c:v>6.23</c:v>
                </c:pt>
              </c:numCache>
            </c:numRef>
          </c:val>
        </c:ser>
        <c:marker val="1"/>
        <c:axId val="76340224"/>
        <c:axId val="69894912"/>
      </c:lineChart>
      <c:catAx>
        <c:axId val="76340224"/>
        <c:scaling>
          <c:orientation val="minMax"/>
        </c:scaling>
        <c:axPos val="b"/>
        <c:numFmt formatCode="General" sourceLinked="1"/>
        <c:tickLblPos val="nextTo"/>
        <c:txPr>
          <a:bodyPr rot="0" vert="horz"/>
          <a:lstStyle/>
          <a:p>
            <a:pPr>
              <a:defRPr sz="1600"/>
            </a:pPr>
            <a:endParaRPr lang="en-US"/>
          </a:p>
        </c:txPr>
        <c:crossAx val="69894912"/>
        <c:crosses val="autoZero"/>
        <c:auto val="1"/>
        <c:lblAlgn val="ctr"/>
        <c:lblOffset val="100"/>
        <c:tickLblSkip val="10"/>
      </c:catAx>
      <c:valAx>
        <c:axId val="69894912"/>
        <c:scaling>
          <c:orientation val="minMax"/>
          <c:max val="50"/>
          <c:min val="0"/>
        </c:scaling>
        <c:axPos val="l"/>
        <c:title>
          <c:tx>
            <c:rich>
              <a:bodyPr rot="-5400000" vert="horz"/>
              <a:lstStyle/>
              <a:p>
                <a:pPr>
                  <a:defRPr sz="1200" baseline="0"/>
                </a:pPr>
                <a:r>
                  <a:rPr lang="en-US" sz="1600" baseline="0" dirty="0"/>
                  <a:t>Percent of GDP</a:t>
                </a:r>
              </a:p>
            </c:rich>
          </c:tx>
          <c:layout>
            <c:manualLayout>
              <c:xMode val="edge"/>
              <c:yMode val="edge"/>
              <c:x val="6.9808027923212437E-3"/>
              <c:y val="0.39141417780294552"/>
            </c:manualLayout>
          </c:layout>
        </c:title>
        <c:numFmt formatCode="#,##0" sourceLinked="0"/>
        <c:tickLblPos val="nextTo"/>
        <c:txPr>
          <a:bodyPr/>
          <a:lstStyle/>
          <a:p>
            <a:pPr>
              <a:defRPr sz="1600"/>
            </a:pPr>
            <a:endParaRPr lang="en-US"/>
          </a:p>
        </c:txPr>
        <c:crossAx val="76340224"/>
        <c:crossesAt val="1"/>
        <c:crossBetween val="midCat"/>
      </c:valAx>
    </c:plotArea>
    <c:legend>
      <c:legendPos val="r"/>
      <c:layout>
        <c:manualLayout>
          <c:xMode val="edge"/>
          <c:yMode val="edge"/>
          <c:x val="0.26471061653007655"/>
          <c:y val="0.43311372988816832"/>
          <c:w val="0.49241831378220929"/>
          <c:h val="0.18555896021819421"/>
        </c:manualLayout>
      </c:layout>
      <c:overlay val="1"/>
      <c:spPr>
        <a:ln>
          <a:solidFill>
            <a:schemeClr val="tx1"/>
          </a:solidFill>
        </a:ln>
      </c:spPr>
      <c:txPr>
        <a:bodyPr/>
        <a:lstStyle/>
        <a:p>
          <a:pPr>
            <a:defRPr sz="1600"/>
          </a:pPr>
          <a:endParaRPr lang="en-US"/>
        </a:p>
      </c:txPr>
    </c:legend>
    <c:plotVisOnly val="1"/>
  </c:chart>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000" b="0" dirty="0"/>
              <a:t>Percent agreeing: It is critical</a:t>
            </a:r>
            <a:r>
              <a:rPr lang="en-US" sz="2000" b="0" baseline="0" dirty="0"/>
              <a:t> that we preserve Social </a:t>
            </a:r>
            <a:r>
              <a:rPr lang="en-US" sz="2000" b="0" baseline="0" dirty="0" smtClean="0"/>
              <a:t>Security for </a:t>
            </a:r>
            <a:r>
              <a:rPr lang="en-US" sz="2000" b="0" baseline="0" dirty="0"/>
              <a:t>future generations, even if it means ... </a:t>
            </a:r>
            <a:endParaRPr lang="en-US" sz="2000" b="0" dirty="0"/>
          </a:p>
        </c:rich>
      </c:tx>
      <c:layout>
        <c:manualLayout>
          <c:xMode val="edge"/>
          <c:yMode val="edge"/>
          <c:x val="0.13469705470529389"/>
          <c:y val="1.4760150460557401E-2"/>
        </c:manualLayout>
      </c:layout>
      <c:overlay val="1"/>
    </c:title>
    <c:plotArea>
      <c:layout>
        <c:manualLayout>
          <c:layoutTarget val="inner"/>
          <c:xMode val="edge"/>
          <c:yMode val="edge"/>
          <c:x val="0.17133147998143741"/>
          <c:y val="0.30923813023372754"/>
          <c:w val="0.79932730900228743"/>
          <c:h val="0.60584064189996067"/>
        </c:manualLayout>
      </c:layout>
      <c:barChart>
        <c:barDir val="col"/>
        <c:grouping val="clustered"/>
        <c:ser>
          <c:idx val="1"/>
          <c:order val="0"/>
          <c:tx>
            <c:v>… increasing the Social Security taxes paid by working Americans</c:v>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Lbls>
            <c:dLbl>
              <c:idx val="0"/>
              <c:layout>
                <c:manualLayout>
                  <c:x val="-4.4593088071349044E-3"/>
                  <c:y val="2.4600250767595642E-3"/>
                </c:manualLayout>
              </c:layout>
              <c:dLblPos val="outEnd"/>
              <c:showVal val="1"/>
            </c:dLbl>
            <c:dLbl>
              <c:idx val="1"/>
              <c:layout>
                <c:manualLayout>
                  <c:x val="-7.4321813452248421E-3"/>
                  <c:y val="7.3800752302786874E-3"/>
                </c:manualLayout>
              </c:layout>
              <c:dLblPos val="outEnd"/>
              <c:showVal val="1"/>
            </c:dLbl>
            <c:dLbl>
              <c:idx val="2"/>
              <c:layout>
                <c:manualLayout>
                  <c:x val="-4.055868523418142E-3"/>
                  <c:y val="2.4600250767595633E-3"/>
                </c:manualLayout>
              </c:layout>
              <c:dLblPos val="outEnd"/>
              <c:showVal val="1"/>
            </c:dLbl>
            <c:dLbl>
              <c:idx val="3"/>
              <c:layout>
                <c:manualLayout>
                  <c:x val="-2.7711539521502251E-3"/>
                  <c:y val="2.4598313739976146E-3"/>
                </c:manualLayout>
              </c:layout>
              <c:dLblPos val="outEnd"/>
              <c:showVal val="1"/>
            </c:dLbl>
            <c:txPr>
              <a:bodyPr/>
              <a:lstStyle/>
              <a:p>
                <a:pPr>
                  <a:defRPr sz="1600" b="1">
                    <a:solidFill>
                      <a:schemeClr val="tx1"/>
                    </a:solidFill>
                  </a:defRPr>
                </a:pPr>
                <a:endParaRPr lang="en-US"/>
              </a:p>
            </c:txPr>
            <c:dLblPos val="outEnd"/>
            <c:showVal val="1"/>
          </c:dLbls>
          <c:cat>
            <c:strRef>
              <c:f>'Pay more - workers'!$A$3:$A$6</c:f>
              <c:strCache>
                <c:ptCount val="4"/>
                <c:pt idx="0">
                  <c:v>Total</c:v>
                </c:pt>
                <c:pt idx="1">
                  <c:v>Republican</c:v>
                </c:pt>
                <c:pt idx="2">
                  <c:v>Democrat</c:v>
                </c:pt>
                <c:pt idx="3">
                  <c:v>Independent</c:v>
                </c:pt>
              </c:strCache>
            </c:strRef>
          </c:cat>
          <c:val>
            <c:numRef>
              <c:f>'Pay more - workers'!$B$3:$B$6</c:f>
              <c:numCache>
                <c:formatCode>0%</c:formatCode>
                <c:ptCount val="4"/>
                <c:pt idx="0">
                  <c:v>0.82000000000000062</c:v>
                </c:pt>
                <c:pt idx="1">
                  <c:v>0.74000000000000066</c:v>
                </c:pt>
                <c:pt idx="2">
                  <c:v>0.88</c:v>
                </c:pt>
                <c:pt idx="3">
                  <c:v>0.83000000000000063</c:v>
                </c:pt>
              </c:numCache>
            </c:numRef>
          </c:val>
        </c:ser>
        <c:ser>
          <c:idx val="0"/>
          <c:order val="1"/>
          <c:tx>
            <c:v>… increasing the Social Security taxes paid by wealthier Americans</c:v>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Lbls>
            <c:dLbl>
              <c:idx val="1"/>
              <c:layout>
                <c:manualLayout>
                  <c:x val="5.9457450761798702E-3"/>
                  <c:y val="2.4600250767595642E-3"/>
                </c:manualLayout>
              </c:layout>
              <c:dLblPos val="outEnd"/>
              <c:showVal val="1"/>
            </c:dLbl>
            <c:dLbl>
              <c:idx val="2"/>
              <c:layout>
                <c:manualLayout>
                  <c:x val="2.9728725380899295E-3"/>
                  <c:y val="2.4600250767595412E-3"/>
                </c:manualLayout>
              </c:layout>
              <c:dLblPos val="outEnd"/>
              <c:showVal val="1"/>
            </c:dLbl>
            <c:txPr>
              <a:bodyPr/>
              <a:lstStyle/>
              <a:p>
                <a:pPr>
                  <a:defRPr sz="1600" b="1">
                    <a:solidFill>
                      <a:schemeClr val="tx1"/>
                    </a:solidFill>
                  </a:defRPr>
                </a:pPr>
                <a:endParaRPr lang="en-US"/>
              </a:p>
            </c:txPr>
            <c:dLblPos val="outEnd"/>
            <c:showVal val="1"/>
          </c:dLbls>
          <c:cat>
            <c:strRef>
              <c:f>'Pay more - wealthy Americans'!$A$4:$A$7</c:f>
              <c:strCache>
                <c:ptCount val="4"/>
                <c:pt idx="0">
                  <c:v>Total</c:v>
                </c:pt>
                <c:pt idx="1">
                  <c:v>Republican</c:v>
                </c:pt>
                <c:pt idx="2">
                  <c:v>Democrat</c:v>
                </c:pt>
                <c:pt idx="3">
                  <c:v>Independent</c:v>
                </c:pt>
              </c:strCache>
            </c:strRef>
          </c:cat>
          <c:val>
            <c:numRef>
              <c:f>'Pay more - wealthy Americans'!$B$4:$B$7</c:f>
              <c:numCache>
                <c:formatCode>0%</c:formatCode>
                <c:ptCount val="4"/>
                <c:pt idx="0">
                  <c:v>0.87000000000000066</c:v>
                </c:pt>
                <c:pt idx="1">
                  <c:v>0.71000000000000063</c:v>
                </c:pt>
                <c:pt idx="2">
                  <c:v>0.97000000000000064</c:v>
                </c:pt>
                <c:pt idx="3">
                  <c:v>0.86000000000000065</c:v>
                </c:pt>
              </c:numCache>
            </c:numRef>
          </c:val>
        </c:ser>
        <c:dLbls>
          <c:showVal val="1"/>
        </c:dLbls>
        <c:axId val="82801792"/>
        <c:axId val="82803328"/>
      </c:barChart>
      <c:catAx>
        <c:axId val="82801792"/>
        <c:scaling>
          <c:orientation val="minMax"/>
        </c:scaling>
        <c:axPos val="b"/>
        <c:numFmt formatCode="0%" sourceLinked="1"/>
        <c:majorTickMark val="none"/>
        <c:tickLblPos val="nextTo"/>
        <c:txPr>
          <a:bodyPr/>
          <a:lstStyle/>
          <a:p>
            <a:pPr>
              <a:defRPr sz="1800"/>
            </a:pPr>
            <a:endParaRPr lang="en-US"/>
          </a:p>
        </c:txPr>
        <c:crossAx val="82803328"/>
        <c:crosses val="autoZero"/>
        <c:auto val="1"/>
        <c:lblAlgn val="ctr"/>
        <c:lblOffset val="100"/>
      </c:catAx>
      <c:valAx>
        <c:axId val="82803328"/>
        <c:scaling>
          <c:orientation val="minMax"/>
          <c:max val="1"/>
          <c:min val="0"/>
        </c:scaling>
        <c:axPos val="l"/>
        <c:majorGridlines/>
        <c:title>
          <c:tx>
            <c:rich>
              <a:bodyPr/>
              <a:lstStyle/>
              <a:p>
                <a:pPr>
                  <a:defRPr sz="1800"/>
                </a:pPr>
                <a:r>
                  <a:rPr lang="en-US" sz="1800" baseline="0" dirty="0"/>
                  <a:t>Percent  Agreeing</a:t>
                </a:r>
                <a:endParaRPr lang="en-US" sz="1800" dirty="0"/>
              </a:p>
            </c:rich>
          </c:tx>
          <c:layout>
            <c:manualLayout>
              <c:xMode val="edge"/>
              <c:yMode val="edge"/>
              <c:x val="3.0484068301970802E-2"/>
              <c:y val="0.39157420103906143"/>
            </c:manualLayout>
          </c:layout>
        </c:title>
        <c:numFmt formatCode="0%" sourceLinked="0"/>
        <c:tickLblPos val="nextTo"/>
        <c:txPr>
          <a:bodyPr/>
          <a:lstStyle/>
          <a:p>
            <a:pPr>
              <a:defRPr sz="1800"/>
            </a:pPr>
            <a:endParaRPr lang="en-US"/>
          </a:p>
        </c:txPr>
        <c:crossAx val="82801792"/>
        <c:crosses val="autoZero"/>
        <c:crossBetween val="between"/>
      </c:valAx>
      <c:spPr>
        <a:ln>
          <a:noFill/>
        </a:ln>
      </c:spPr>
    </c:plotArea>
    <c:legend>
      <c:legendPos val="t"/>
      <c:layout>
        <c:manualLayout>
          <c:xMode val="edge"/>
          <c:yMode val="edge"/>
          <c:x val="0.15158119629811229"/>
          <c:y val="0.14760150460557367"/>
          <c:w val="0.80920245084395059"/>
          <c:h val="0.117816605711636"/>
        </c:manualLayout>
      </c:layout>
      <c:txPr>
        <a:bodyPr/>
        <a:lstStyle/>
        <a:p>
          <a:pPr>
            <a:defRPr sz="1600"/>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All Age 65+</a:t>
            </a:r>
          </a:p>
        </c:rich>
      </c:tx>
      <c:layout>
        <c:manualLayout>
          <c:xMode val="edge"/>
          <c:yMode val="edge"/>
          <c:x val="0.13259347704487759"/>
          <c:y val="6.3492125984251982E-2"/>
        </c:manualLayout>
      </c:layout>
    </c:title>
    <c:plotArea>
      <c:layout>
        <c:manualLayout>
          <c:layoutTarget val="inner"/>
          <c:xMode val="edge"/>
          <c:yMode val="edge"/>
          <c:x val="0.14895013123359579"/>
          <c:y val="0.23462554680664918"/>
          <c:w val="0.3005489568041283"/>
          <c:h val="0.63329988437378004"/>
        </c:manualLayout>
      </c:layout>
      <c:pieChart>
        <c:varyColors val="1"/>
        <c:ser>
          <c:idx val="0"/>
          <c:order val="0"/>
          <c:tx>
            <c:strRef>
              <c:f>Sheet1!$B$1</c:f>
              <c:strCache>
                <c:ptCount val="1"/>
                <c:pt idx="0">
                  <c:v>Sales</c:v>
                </c:pt>
              </c:strCache>
            </c:strRef>
          </c:tx>
          <c:dPt>
            <c:idx val="0"/>
            <c:spPr>
              <a:solidFill>
                <a:srgbClr val="005B4D"/>
              </a:solidFill>
            </c:spPr>
          </c:dPt>
          <c:dPt>
            <c:idx val="1"/>
            <c:spPr>
              <a:solidFill>
                <a:prstClr val="white">
                  <a:lumMod val="75000"/>
                </a:prstClr>
              </a:solidFill>
            </c:spPr>
          </c:dPt>
          <c:dLbls>
            <c:dLbl>
              <c:idx val="0"/>
              <c:layout/>
              <c:tx>
                <c:rich>
                  <a:bodyPr/>
                  <a:lstStyle/>
                  <a:p>
                    <a:r>
                      <a:rPr lang="en-US" dirty="0">
                        <a:solidFill>
                          <a:schemeClr val="bg1"/>
                        </a:solidFill>
                      </a:rPr>
                      <a:t>40%</a:t>
                    </a:r>
                  </a:p>
                </c:rich>
              </c:tx>
              <c:dLblPos val="ctr"/>
              <c:showPercent val="1"/>
            </c:dLbl>
            <c:dLbl>
              <c:idx val="1"/>
              <c:layout>
                <c:manualLayout>
                  <c:x val="0.13643867609769189"/>
                  <c:y val="-8.7662208315620702E-2"/>
                </c:manualLayout>
              </c:layout>
              <c:dLblPos val="bestFit"/>
              <c:showPercent val="1"/>
            </c:dLbl>
            <c:txPr>
              <a:bodyPr/>
              <a:lstStyle/>
              <a:p>
                <a:pPr>
                  <a:defRPr b="1"/>
                </a:pPr>
                <a:endParaRPr lang="en-US"/>
              </a:p>
            </c:txPr>
            <c:dLblPos val="ctr"/>
            <c:showPercent val="1"/>
            <c:showLeaderLines val="1"/>
          </c:dLbls>
          <c:cat>
            <c:strRef>
              <c:f>Sheet1!$A$2:$A$3</c:f>
              <c:strCache>
                <c:ptCount val="2"/>
                <c:pt idx="0">
                  <c:v>Pension</c:v>
                </c:pt>
                <c:pt idx="1">
                  <c:v>No pension</c:v>
                </c:pt>
              </c:strCache>
            </c:strRef>
          </c:cat>
          <c:val>
            <c:numRef>
              <c:f>Sheet1!$B$2:$B$3</c:f>
              <c:numCache>
                <c:formatCode>General</c:formatCode>
                <c:ptCount val="2"/>
                <c:pt idx="0">
                  <c:v>40</c:v>
                </c:pt>
                <c:pt idx="1">
                  <c:v>60</c:v>
                </c:pt>
              </c:numCache>
            </c:numRef>
          </c:val>
        </c:ser>
        <c:dLbls>
          <c:showPercent val="1"/>
        </c:dLbls>
        <c:firstSliceAng val="0"/>
      </c:pieChart>
    </c:plotArea>
    <c:legend>
      <c:legendPos val="r"/>
      <c:layout>
        <c:manualLayout>
          <c:xMode val="edge"/>
          <c:yMode val="edge"/>
          <c:x val="0.62236576360159024"/>
          <c:y val="0.57022195829675582"/>
          <c:w val="0.37640138732658746"/>
          <c:h val="0.39284326623700705"/>
        </c:manualLayout>
      </c:layout>
      <c:txPr>
        <a:bodyPr/>
        <a:lstStyle/>
        <a:p>
          <a:pPr>
            <a:defRPr sz="2000" b="1"/>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layout>
        <c:manualLayout>
          <c:xMode val="edge"/>
          <c:yMode val="edge"/>
          <c:x val="0.33018476001779262"/>
          <c:y val="6.666666666666668E-2"/>
        </c:manualLayout>
      </c:layout>
    </c:title>
    <c:plotArea>
      <c:layout>
        <c:manualLayout>
          <c:layoutTarget val="inner"/>
          <c:xMode val="edge"/>
          <c:yMode val="edge"/>
          <c:x val="0.30126015498062736"/>
          <c:y val="0.28473237720285205"/>
          <c:w val="0.40541651043619525"/>
          <c:h val="0.60812476565429363"/>
        </c:manualLayout>
      </c:layout>
      <c:pieChart>
        <c:ser>
          <c:idx val="0"/>
          <c:order val="0"/>
          <c:tx>
            <c:strRef>
              <c:f>Sheet1!$B$1</c:f>
              <c:strCache>
                <c:ptCount val="1"/>
                <c:pt idx="0">
                  <c:v>Couples</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a:solidFill>
                          <a:schemeClr val="bg1"/>
                        </a:solidFill>
                      </a:rPr>
                      <a:t>48%</a:t>
                    </a:r>
                  </a:p>
                </c:rich>
              </c:tx>
              <c:dLblPos val="ctr"/>
              <c:showPercent val="1"/>
            </c:dLbl>
            <c:txPr>
              <a:bodyPr/>
              <a:lstStyle/>
              <a:p>
                <a:pPr>
                  <a:defRPr b="1"/>
                </a:pPr>
                <a:endParaRPr lang="en-US"/>
              </a:p>
            </c:txPr>
            <c:dLblPos val="ctr"/>
            <c:showPercent val="1"/>
            <c:showLeaderLines val="1"/>
          </c:dLbls>
          <c:cat>
            <c:strRef>
              <c:f>Sheet1!$A$2:$A$3</c:f>
              <c:strCache>
                <c:ptCount val="2"/>
                <c:pt idx="0">
                  <c:v>Pension</c:v>
                </c:pt>
                <c:pt idx="1">
                  <c:v>No pension</c:v>
                </c:pt>
              </c:strCache>
            </c:strRef>
          </c:cat>
          <c:val>
            <c:numRef>
              <c:f>Sheet1!$B$2:$B$3</c:f>
              <c:numCache>
                <c:formatCode>General</c:formatCode>
                <c:ptCount val="2"/>
                <c:pt idx="0">
                  <c:v>48</c:v>
                </c:pt>
                <c:pt idx="1">
                  <c:v>52</c:v>
                </c:pt>
              </c:numCache>
            </c:numRef>
          </c:val>
        </c:ser>
        <c:dLbls>
          <c:showPercent val="1"/>
        </c:dLbls>
        <c:firstSliceAng val="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layout>
        <c:manualLayout>
          <c:xMode val="edge"/>
          <c:yMode val="edge"/>
          <c:x val="0.19770370370370369"/>
          <c:y val="6.666666666666668E-2"/>
        </c:manualLayout>
      </c:layout>
    </c:title>
    <c:plotArea>
      <c:layout>
        <c:manualLayout>
          <c:layoutTarget val="inner"/>
          <c:xMode val="edge"/>
          <c:yMode val="edge"/>
          <c:x val="0.30200604284929627"/>
          <c:y val="0.2432269730818532"/>
          <c:w val="0.40374015748031361"/>
          <c:h val="0.6056102362204786"/>
        </c:manualLayout>
      </c:layout>
      <c:pieChart>
        <c:ser>
          <c:idx val="0"/>
          <c:order val="0"/>
          <c:tx>
            <c:strRef>
              <c:f>Sheet1!$B$1</c:f>
              <c:strCache>
                <c:ptCount val="1"/>
                <c:pt idx="0">
                  <c:v>Unmarried Men</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a:solidFill>
                          <a:schemeClr val="bg1"/>
                        </a:solidFill>
                      </a:rPr>
                      <a:t>38%</a:t>
                    </a:r>
                  </a:p>
                </c:rich>
              </c:tx>
              <c:dLblPos val="ctr"/>
              <c:showPercent val="1"/>
            </c:dLbl>
            <c:dLbl>
              <c:idx val="1"/>
              <c:layout>
                <c:manualLayout>
                  <c:x val="0.20583287554172044"/>
                  <c:y val="-6.4214887383263142E-2"/>
                </c:manualLayout>
              </c:layout>
              <c:dLblPos val="bestFit"/>
              <c:showPercent val="1"/>
            </c:dLbl>
            <c:txPr>
              <a:bodyPr/>
              <a:lstStyle/>
              <a:p>
                <a:pPr>
                  <a:defRPr b="1"/>
                </a:pPr>
                <a:endParaRPr lang="en-US"/>
              </a:p>
            </c:txPr>
            <c:dLblPos val="ctr"/>
            <c:showPercent val="1"/>
            <c:showLeaderLines val="1"/>
          </c:dLbls>
          <c:cat>
            <c:strRef>
              <c:f>Sheet1!$A$2:$A$3</c:f>
              <c:strCache>
                <c:ptCount val="2"/>
                <c:pt idx="0">
                  <c:v>Pension</c:v>
                </c:pt>
                <c:pt idx="1">
                  <c:v>No pension</c:v>
                </c:pt>
              </c:strCache>
            </c:strRef>
          </c:cat>
          <c:val>
            <c:numRef>
              <c:f>Sheet1!$B$2:$B$3</c:f>
              <c:numCache>
                <c:formatCode>General</c:formatCode>
                <c:ptCount val="2"/>
                <c:pt idx="0">
                  <c:v>38</c:v>
                </c:pt>
                <c:pt idx="1">
                  <c:v>62</c:v>
                </c:pt>
              </c:numCache>
            </c:numRef>
          </c:val>
        </c:ser>
        <c:dLbls>
          <c:showVal val="1"/>
        </c:dLbls>
        <c:firstSliceAng val="0"/>
      </c:pie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Unmarried Women</a:t>
            </a:r>
          </a:p>
        </c:rich>
      </c:tx>
      <c:layout>
        <c:manualLayout>
          <c:xMode val="edge"/>
          <c:yMode val="edge"/>
          <c:x val="0.20741379310344901"/>
          <c:y val="8.6730268863833726E-2"/>
        </c:manualLayout>
      </c:layout>
    </c:title>
    <c:plotArea>
      <c:layout>
        <c:manualLayout>
          <c:layoutTarget val="inner"/>
          <c:xMode val="edge"/>
          <c:yMode val="edge"/>
          <c:x val="0.32642130671166303"/>
          <c:y val="0.25994341007698679"/>
          <c:w val="0.32632428758905568"/>
          <c:h val="0.63569666413452031"/>
        </c:manualLayout>
      </c:layout>
      <c:pieChart>
        <c:ser>
          <c:idx val="0"/>
          <c:order val="0"/>
          <c:tx>
            <c:strRef>
              <c:f>Sheet1!$B$1</c:f>
              <c:strCache>
                <c:ptCount val="1"/>
                <c:pt idx="0">
                  <c:v>Sales</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a:solidFill>
                          <a:schemeClr val="bg1"/>
                        </a:solidFill>
                      </a:rPr>
                      <a:t>34%</a:t>
                    </a:r>
                  </a:p>
                </c:rich>
              </c:tx>
              <c:dLblPos val="ctr"/>
              <c:showPercent val="1"/>
            </c:dLbl>
            <c:dLbl>
              <c:idx val="1"/>
              <c:layout>
                <c:manualLayout>
                  <c:x val="0.14254054180727518"/>
                  <c:y val="-0.15524337866857554"/>
                </c:manualLayout>
              </c:layout>
              <c:dLblPos val="bestFit"/>
              <c:showPercent val="1"/>
            </c:dLbl>
            <c:txPr>
              <a:bodyPr/>
              <a:lstStyle/>
              <a:p>
                <a:pPr>
                  <a:defRPr b="1"/>
                </a:pPr>
                <a:endParaRPr lang="en-US"/>
              </a:p>
            </c:txPr>
            <c:dLblPos val="ctr"/>
            <c:showPercent val="1"/>
            <c:showLeaderLines val="1"/>
          </c:dLbls>
          <c:cat>
            <c:strRef>
              <c:f>Sheet1!$A$2:$A$3</c:f>
              <c:strCache>
                <c:ptCount val="2"/>
                <c:pt idx="0">
                  <c:v>Pension</c:v>
                </c:pt>
                <c:pt idx="1">
                  <c:v>No pension</c:v>
                </c:pt>
              </c:strCache>
            </c:strRef>
          </c:cat>
          <c:val>
            <c:numRef>
              <c:f>Sheet1!$B$2:$B$3</c:f>
              <c:numCache>
                <c:formatCode>General</c:formatCode>
                <c:ptCount val="2"/>
                <c:pt idx="0">
                  <c:v>34</c:v>
                </c:pt>
                <c:pt idx="1">
                  <c:v>66</c:v>
                </c:pt>
              </c:numCache>
            </c:numRef>
          </c:val>
        </c:ser>
        <c:dLbls>
          <c:showPercent val="1"/>
        </c:dLbls>
        <c:firstSliceAng val="0"/>
      </c:pieChart>
    </c:plotArea>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23573363813494"/>
          <c:y val="0.14566434630453801"/>
          <c:w val="0.79134292185250421"/>
          <c:h val="0.67964148503176935"/>
        </c:manualLayout>
      </c:layout>
      <c:barChart>
        <c:barDir val="col"/>
        <c:grouping val="clustered"/>
        <c:ser>
          <c:idx val="1"/>
          <c:order val="0"/>
          <c:tx>
            <c:strRef>
              <c:f>Sheet1!$B$3</c:f>
              <c:strCache>
                <c:ptCount val="1"/>
                <c:pt idx="0">
                  <c:v>Full-Benefit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Sheet1!$A$4:$A$12</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Sheet1!$B$4:$B$12</c:f>
              <c:numCache>
                <c:formatCode>0.0</c:formatCode>
                <c:ptCount val="9"/>
                <c:pt idx="0">
                  <c:v>80</c:v>
                </c:pt>
                <c:pt idx="1">
                  <c:v>86.7</c:v>
                </c:pt>
                <c:pt idx="2">
                  <c:v>93.3</c:v>
                </c:pt>
                <c:pt idx="3">
                  <c:v>100</c:v>
                </c:pt>
                <c:pt idx="4">
                  <c:v>106</c:v>
                </c:pt>
                <c:pt idx="5">
                  <c:v>112</c:v>
                </c:pt>
                <c:pt idx="6">
                  <c:v>118</c:v>
                </c:pt>
                <c:pt idx="7">
                  <c:v>124</c:v>
                </c:pt>
                <c:pt idx="8">
                  <c:v>130</c:v>
                </c:pt>
              </c:numCache>
            </c:numRef>
          </c:val>
        </c:ser>
        <c:ser>
          <c:idx val="2"/>
          <c:order val="1"/>
          <c:tx>
            <c:strRef>
              <c:f>Sheet1!$D$3</c:f>
              <c:strCache>
                <c:ptCount val="1"/>
                <c:pt idx="0">
                  <c:v>Full-Benefit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Sheet1!$A$4:$A$12</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Sheet1!$D$4:$D$12</c:f>
              <c:numCache>
                <c:formatCode>0.0</c:formatCode>
                <c:ptCount val="9"/>
                <c:pt idx="0">
                  <c:v>70</c:v>
                </c:pt>
                <c:pt idx="1">
                  <c:v>75</c:v>
                </c:pt>
                <c:pt idx="2">
                  <c:v>80</c:v>
                </c:pt>
                <c:pt idx="3">
                  <c:v>86.7</c:v>
                </c:pt>
                <c:pt idx="4">
                  <c:v>93.3</c:v>
                </c:pt>
                <c:pt idx="5">
                  <c:v>100</c:v>
                </c:pt>
                <c:pt idx="6">
                  <c:v>108</c:v>
                </c:pt>
                <c:pt idx="7">
                  <c:v>116</c:v>
                </c:pt>
                <c:pt idx="8">
                  <c:v>124</c:v>
                </c:pt>
              </c:numCache>
            </c:numRef>
          </c:val>
        </c:ser>
        <c:axId val="66966656"/>
        <c:axId val="66968576"/>
      </c:barChart>
      <c:catAx>
        <c:axId val="66966656"/>
        <c:scaling>
          <c:orientation val="minMax"/>
        </c:scaling>
        <c:axPos val="b"/>
        <c:title>
          <c:tx>
            <c:rich>
              <a:bodyPr/>
              <a:lstStyle/>
              <a:p>
                <a:pPr>
                  <a:defRPr sz="1800"/>
                </a:pPr>
                <a:r>
                  <a:rPr lang="en-US" sz="1800" dirty="0"/>
                  <a:t>Age When Benefits Are Claimed</a:t>
                </a:r>
              </a:p>
            </c:rich>
          </c:tx>
          <c:layout/>
        </c:title>
        <c:numFmt formatCode="General" sourceLinked="1"/>
        <c:majorTickMark val="none"/>
        <c:tickLblPos val="nextTo"/>
        <c:txPr>
          <a:bodyPr/>
          <a:lstStyle/>
          <a:p>
            <a:pPr>
              <a:defRPr sz="1800"/>
            </a:pPr>
            <a:endParaRPr lang="en-US"/>
          </a:p>
        </c:txPr>
        <c:crossAx val="66968576"/>
        <c:crosses val="autoZero"/>
        <c:auto val="1"/>
        <c:lblAlgn val="ctr"/>
        <c:lblOffset val="100"/>
      </c:catAx>
      <c:valAx>
        <c:axId val="66968576"/>
        <c:scaling>
          <c:orientation val="minMax"/>
          <c:max val="140"/>
          <c:min val="0"/>
        </c:scaling>
        <c:axPos val="l"/>
        <c:majorGridlines/>
        <c:title>
          <c:tx>
            <c:rich>
              <a:bodyPr/>
              <a:lstStyle/>
              <a:p>
                <a:pPr>
                  <a:defRPr sz="1800"/>
                </a:pPr>
                <a:r>
                  <a:rPr lang="en-US" sz="1800" baseline="0" dirty="0"/>
                  <a:t>Percent of Full Benefit Payable </a:t>
                </a:r>
                <a:endParaRPr lang="en-US" sz="1800" dirty="0"/>
              </a:p>
            </c:rich>
          </c:tx>
          <c:layout/>
        </c:title>
        <c:numFmt formatCode="#,##0" sourceLinked="0"/>
        <c:tickLblPos val="nextTo"/>
        <c:txPr>
          <a:bodyPr/>
          <a:lstStyle/>
          <a:p>
            <a:pPr>
              <a:defRPr sz="1800"/>
            </a:pPr>
            <a:endParaRPr lang="en-US"/>
          </a:p>
        </c:txPr>
        <c:crossAx val="66966656"/>
        <c:crosses val="autoZero"/>
        <c:crossBetween val="between"/>
      </c:valAx>
      <c:spPr>
        <a:ln>
          <a:noFill/>
        </a:ln>
      </c:spPr>
    </c:plotArea>
    <c:legend>
      <c:legendPos val="r"/>
      <c:layout>
        <c:manualLayout>
          <c:xMode val="edge"/>
          <c:yMode val="edge"/>
          <c:x val="0.14417005334010669"/>
          <c:y val="0.15827551447373425"/>
          <c:w val="0.23486220472440944"/>
          <c:h val="0.17452394537639504"/>
        </c:manualLayout>
      </c:layout>
      <c:txPr>
        <a:bodyPr/>
        <a:lstStyle/>
        <a:p>
          <a:pPr>
            <a:defRPr sz="1800" b="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9"/>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0775108031906"/>
          <c:y val="0.17639324390433403"/>
          <c:w val="0.79157394758558663"/>
          <c:h val="0.70266549509982534"/>
        </c:manualLayout>
      </c:layout>
      <c:barChart>
        <c:barDir val="col"/>
        <c:grouping val="clustered"/>
        <c:ser>
          <c:idx val="0"/>
          <c:order val="0"/>
          <c:tx>
            <c:strRef>
              <c:f>Sheet1!$B$3</c:f>
              <c:strCache>
                <c:ptCount val="1"/>
                <c:pt idx="0">
                  <c:v>2002</c:v>
                </c:pt>
              </c:strCache>
            </c:strRef>
          </c:tx>
          <c:dPt>
            <c:idx val="0"/>
            <c:spPr>
              <a:gradFill>
                <a:gsLst>
                  <a:gs pos="0">
                    <a:srgbClr val="005B4D"/>
                  </a:gs>
                  <a:gs pos="36000">
                    <a:srgbClr val="005B4D"/>
                  </a:gs>
                  <a:gs pos="100000">
                    <a:srgbClr val="00927D"/>
                  </a:gs>
                </a:gsLst>
                <a:lin ang="600000" scaled="0"/>
              </a:gradFill>
            </c:spPr>
          </c:dPt>
          <c:dLbls>
            <c:dLbl>
              <c:idx val="0"/>
              <c:layout/>
              <c:tx>
                <c:rich>
                  <a:bodyPr/>
                  <a:lstStyle/>
                  <a:p>
                    <a:r>
                      <a:rPr lang="en-US"/>
                      <a:t>39%</a:t>
                    </a:r>
                  </a:p>
                </c:rich>
              </c:tx>
              <c:dLblPos val="outEnd"/>
              <c:showVal val="1"/>
            </c:dLbl>
            <c:txPr>
              <a:bodyPr/>
              <a:lstStyle/>
              <a:p>
                <a:pPr>
                  <a:defRPr b="1"/>
                </a:pPr>
                <a:endParaRPr lang="en-US"/>
              </a:p>
            </c:txPr>
            <c:dLblPos val="outEnd"/>
            <c:showVal val="1"/>
          </c:dLbls>
          <c:val>
            <c:numRef>
              <c:f>Sheet1!$C$3</c:f>
              <c:numCache>
                <c:formatCode>0</c:formatCode>
                <c:ptCount val="1"/>
                <c:pt idx="0">
                  <c:v>39</c:v>
                </c:pt>
              </c:numCache>
            </c:numRef>
          </c:val>
        </c:ser>
        <c:ser>
          <c:idx val="1"/>
          <c:order val="1"/>
          <c:tx>
            <c:strRef>
              <c:f>Sheet1!$B$4</c:f>
              <c:strCache>
                <c:ptCount val="1"/>
                <c:pt idx="0">
                  <c:v>2015</c:v>
                </c:pt>
              </c:strCache>
            </c:strRef>
          </c:tx>
          <c:dLbls>
            <c:dLbl>
              <c:idx val="0"/>
              <c:layout/>
              <c:tx>
                <c:rich>
                  <a:bodyPr/>
                  <a:lstStyle/>
                  <a:p>
                    <a:r>
                      <a:rPr lang="en-US" b="1"/>
                      <a:t>35%</a:t>
                    </a:r>
                  </a:p>
                </c:rich>
              </c:tx>
              <c:dLblPos val="outEnd"/>
              <c:showVal val="1"/>
            </c:dLbl>
            <c:dLblPos val="outEnd"/>
            <c:showVal val="1"/>
          </c:dLbls>
          <c:val>
            <c:numRef>
              <c:f>Sheet1!$C$4</c:f>
              <c:numCache>
                <c:formatCode>0</c:formatCode>
                <c:ptCount val="1"/>
                <c:pt idx="0">
                  <c:v>35</c:v>
                </c:pt>
              </c:numCache>
            </c:numRef>
          </c:val>
        </c:ser>
        <c:ser>
          <c:idx val="2"/>
          <c:order val="2"/>
          <c:tx>
            <c:strRef>
              <c:f>Sheet1!$B$5</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dLbls>
            <c:dLbl>
              <c:idx val="0"/>
              <c:layout/>
              <c:tx>
                <c:rich>
                  <a:bodyPr/>
                  <a:lstStyle/>
                  <a:p>
                    <a:r>
                      <a:rPr lang="en-US" b="1"/>
                      <a:t>31%</a:t>
                    </a:r>
                  </a:p>
                </c:rich>
              </c:tx>
              <c:dLblPos val="outEnd"/>
              <c:showVal val="1"/>
            </c:dLbl>
            <c:dLblPos val="outEnd"/>
            <c:showVal val="1"/>
          </c:dLbls>
          <c:val>
            <c:numRef>
              <c:f>Sheet1!$C$5</c:f>
              <c:numCache>
                <c:formatCode>0</c:formatCode>
                <c:ptCount val="1"/>
                <c:pt idx="0">
                  <c:v>31</c:v>
                </c:pt>
              </c:numCache>
            </c:numRef>
          </c:val>
        </c:ser>
        <c:dLbls>
          <c:showVal val="1"/>
        </c:dLbls>
        <c:overlap val="-25"/>
        <c:axId val="69180032"/>
        <c:axId val="76218752"/>
      </c:barChart>
      <c:catAx>
        <c:axId val="69180032"/>
        <c:scaling>
          <c:orientation val="minMax"/>
        </c:scaling>
        <c:delete val="1"/>
        <c:axPos val="b"/>
        <c:numFmt formatCode="General" sourceLinked="1"/>
        <c:tickLblPos val="none"/>
        <c:crossAx val="76218752"/>
        <c:crosses val="autoZero"/>
        <c:auto val="1"/>
        <c:lblAlgn val="ctr"/>
        <c:lblOffset val="100"/>
      </c:catAx>
      <c:valAx>
        <c:axId val="76218752"/>
        <c:scaling>
          <c:orientation val="minMax"/>
          <c:max val="45"/>
          <c:min val="0"/>
        </c:scaling>
        <c:axPos val="l"/>
        <c:majorGridlines/>
        <c:title>
          <c:tx>
            <c:rich>
              <a:bodyPr rot="-5400000" vert="horz"/>
              <a:lstStyle/>
              <a:p>
                <a:pPr>
                  <a:defRPr/>
                </a:pPr>
                <a:r>
                  <a:rPr lang="en-US" dirty="0"/>
                  <a:t>Percent of Prior Earnings</a:t>
                </a:r>
              </a:p>
            </c:rich>
          </c:tx>
          <c:layout>
            <c:manualLayout>
              <c:xMode val="edge"/>
              <c:yMode val="edge"/>
              <c:x val="2.3783325019315668E-2"/>
              <c:y val="0.2155112111185124"/>
            </c:manualLayout>
          </c:layout>
        </c:title>
        <c:numFmt formatCode="0" sourceLinked="0"/>
        <c:tickLblPos val="nextTo"/>
        <c:crossAx val="69180032"/>
        <c:crosses val="autoZero"/>
        <c:crossBetween val="between"/>
      </c:valAx>
    </c:plotArea>
    <c:plotVisOnly val="1"/>
    <c:dispBlanksAs val="gap"/>
  </c:chart>
  <c:txPr>
    <a:bodyPr/>
    <a:lstStyle/>
    <a:p>
      <a:pPr>
        <a:defRPr sz="1800"/>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pieChart>
        <c:varyColors val="1"/>
        <c:ser>
          <c:idx val="0"/>
          <c:order val="0"/>
          <c:tx>
            <c:v>Series1</c:v>
          </c:tx>
          <c:dPt>
            <c:idx val="1"/>
            <c:spPr>
              <a:gradFill>
                <a:gsLst>
                  <a:gs pos="0">
                    <a:srgbClr val="005B4D"/>
                  </a:gs>
                  <a:gs pos="36000">
                    <a:srgbClr val="005B4D"/>
                  </a:gs>
                  <a:gs pos="100000">
                    <a:srgbClr val="00927D"/>
                  </a:gs>
                </a:gsLst>
                <a:lin ang="600000" scaled="0"/>
              </a:gradFill>
            </c:spPr>
          </c:dPt>
          <c:dLbls>
            <c:dLbl>
              <c:idx val="0"/>
              <c:layout>
                <c:manualLayout>
                  <c:x val="-0.15351392534266642"/>
                  <c:y val="9.3384974915515687E-2"/>
                </c:manualLayout>
              </c:layout>
              <c:spPr/>
              <c:txPr>
                <a:bodyPr/>
                <a:lstStyle/>
                <a:p>
                  <a:pPr>
                    <a:defRPr b="1">
                      <a:solidFill>
                        <a:schemeClr val="bg1"/>
                      </a:solidFill>
                    </a:defRPr>
                  </a:pPr>
                  <a:endParaRPr lang="en-US"/>
                </a:p>
              </c:txPr>
              <c:showPercent val="1"/>
            </c:dLbl>
            <c:dLbl>
              <c:idx val="1"/>
              <c:layout>
                <c:manualLayout>
                  <c:x val="-6.1268664333624982E-2"/>
                  <c:y val="-0.20709438847283584"/>
                </c:manualLayout>
              </c:layout>
              <c:tx>
                <c:rich>
                  <a:bodyPr/>
                  <a:lstStyle/>
                  <a:p>
                    <a:r>
                      <a:rPr lang="en-US" dirty="0" smtClean="0">
                        <a:solidFill>
                          <a:schemeClr val="bg1"/>
                        </a:solidFill>
                      </a:rPr>
                      <a:t>29%</a:t>
                    </a:r>
                    <a:endParaRPr lang="en-US" dirty="0">
                      <a:solidFill>
                        <a:schemeClr val="bg1"/>
                      </a:solidFill>
                    </a:endParaRPr>
                  </a:p>
                </c:rich>
              </c:tx>
              <c:showPercent val="1"/>
            </c:dLbl>
            <c:dLbl>
              <c:idx val="2"/>
              <c:layout>
                <c:manualLayout>
                  <c:x val="0.10734835228929718"/>
                  <c:y val="-8.8204483594715666E-2"/>
                </c:manualLayout>
              </c:layout>
              <c:spPr/>
              <c:txPr>
                <a:bodyPr/>
                <a:lstStyle/>
                <a:p>
                  <a:pPr>
                    <a:defRPr b="1">
                      <a:solidFill>
                        <a:schemeClr val="bg1"/>
                      </a:solidFill>
                    </a:defRPr>
                  </a:pPr>
                  <a:endParaRPr lang="en-US"/>
                </a:p>
              </c:txPr>
              <c:showPercent val="1"/>
            </c:dLbl>
            <c:dLbl>
              <c:idx val="3"/>
              <c:layout>
                <c:manualLayout>
                  <c:x val="0.11040274132400117"/>
                  <c:y val="-6.1808279934625942E-3"/>
                </c:manualLayout>
              </c:layout>
              <c:spPr/>
              <c:txPr>
                <a:bodyPr/>
                <a:lstStyle/>
                <a:p>
                  <a:pPr>
                    <a:defRPr b="1">
                      <a:solidFill>
                        <a:schemeClr val="bg1"/>
                      </a:solidFill>
                    </a:defRPr>
                  </a:pPr>
                  <a:endParaRPr lang="en-US"/>
                </a:p>
              </c:txPr>
              <c:showPercent val="1"/>
            </c:dLbl>
            <c:dLbl>
              <c:idx val="4"/>
              <c:layout>
                <c:manualLayout>
                  <c:x val="0.13229600466608341"/>
                  <c:y val="0.14975215834047351"/>
                </c:manualLayout>
              </c:layout>
              <c:spPr/>
              <c:txPr>
                <a:bodyPr/>
                <a:lstStyle/>
                <a:p>
                  <a:pPr>
                    <a:defRPr b="1">
                      <a:solidFill>
                        <a:schemeClr val="bg1"/>
                      </a:solidFill>
                    </a:defRPr>
                  </a:pPr>
                  <a:endParaRPr lang="en-US"/>
                </a:p>
              </c:txPr>
              <c:showPercent val="1"/>
            </c:dLbl>
            <c:txPr>
              <a:bodyPr/>
              <a:lstStyle/>
              <a:p>
                <a:pPr>
                  <a:defRPr b="1"/>
                </a:pPr>
                <a:endParaRPr lang="en-US"/>
              </a:p>
            </c:txPr>
            <c:showPercent val="1"/>
            <c:showLeaderLines val="1"/>
          </c:dLbls>
          <c:cat>
            <c:strRef>
              <c:f>Sheet1!$A$3:$A$7</c:f>
              <c:strCache>
                <c:ptCount val="5"/>
                <c:pt idx="0">
                  <c:v>Mental Impairments</c:v>
                </c:pt>
                <c:pt idx="1">
                  <c:v>Musculoskeletal Conditions</c:v>
                </c:pt>
                <c:pt idx="2">
                  <c:v>Heart Disease/ Circulatory</c:v>
                </c:pt>
                <c:pt idx="3">
                  <c:v>Nervous System/ Sense Organ Impairments</c:v>
                </c:pt>
                <c:pt idx="4">
                  <c:v>Injuries/ Cancers/ Other Conditions</c:v>
                </c:pt>
              </c:strCache>
            </c:strRef>
          </c:cat>
          <c:val>
            <c:numRef>
              <c:f>Sheet1!$B$3:$B$7</c:f>
              <c:numCache>
                <c:formatCode>General</c:formatCode>
                <c:ptCount val="5"/>
                <c:pt idx="0">
                  <c:v>32</c:v>
                </c:pt>
                <c:pt idx="1">
                  <c:v>29</c:v>
                </c:pt>
                <c:pt idx="2">
                  <c:v>9</c:v>
                </c:pt>
                <c:pt idx="3">
                  <c:v>9</c:v>
                </c:pt>
                <c:pt idx="4">
                  <c:v>21</c:v>
                </c:pt>
              </c:numCache>
            </c:numRef>
          </c:val>
        </c:ser>
        <c:dLbls>
          <c:showPercent val="1"/>
        </c:dLbls>
        <c:firstSliceAng val="0"/>
      </c:pieChart>
    </c:plotArea>
    <c:legend>
      <c:legendPos val="r"/>
      <c:layout>
        <c:manualLayout>
          <c:xMode val="edge"/>
          <c:yMode val="edge"/>
          <c:x val="0.6599738928910559"/>
          <c:y val="7.0511584384710974E-2"/>
          <c:w val="0.31520341207349084"/>
          <c:h val="0.89686831198965256"/>
        </c:manualLayout>
      </c:layout>
      <c:txPr>
        <a:bodyPr/>
        <a:lstStyle/>
        <a:p>
          <a:pPr>
            <a:defRPr>
              <a:solidFill>
                <a:schemeClr val="tx1"/>
              </a:solidFill>
            </a:defRPr>
          </a:pPr>
          <a:endParaRPr lang="en-US"/>
        </a:p>
      </c:txPr>
    </c:legend>
    <c:plotVisOnly val="1"/>
    <c:dispBlanksAs val="zero"/>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7499134723544238"/>
          <c:y val="9.5134149897929565E-2"/>
          <c:w val="0.41277378789189878"/>
          <c:h val="0.57788330304865743"/>
        </c:manualLayout>
      </c:layout>
      <c:pieChart>
        <c:varyColors val="1"/>
        <c:ser>
          <c:idx val="0"/>
          <c:order val="0"/>
          <c:spPr>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idx val="0"/>
            <c:spPr>
              <a:gradFill>
                <a:gsLst>
                  <a:gs pos="0">
                    <a:srgbClr val="005B4D"/>
                  </a:gs>
                  <a:gs pos="36000">
                    <a:srgbClr val="005B4D"/>
                  </a:gs>
                  <a:gs pos="100000">
                    <a:srgbClr val="00927D"/>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1"/>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2"/>
            <c:spPr>
              <a:gradFill>
                <a:gsLst>
                  <a:gs pos="0">
                    <a:srgbClr val="7EB8E7"/>
                  </a:gs>
                  <a:gs pos="36000">
                    <a:srgbClr val="7EB8E7"/>
                  </a:gs>
                  <a:gs pos="100000">
                    <a:srgbClr val="7EB8E7">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Lbls>
            <c:dLbl>
              <c:idx val="0"/>
              <c:layout>
                <c:manualLayout>
                  <c:x val="-0.12241787084306754"/>
                  <c:y val="-0.20450818647669103"/>
                </c:manualLayout>
              </c:layout>
              <c:tx>
                <c:rich>
                  <a:bodyPr/>
                  <a:lstStyle/>
                  <a:p>
                    <a:pPr>
                      <a:defRPr sz="1800" b="1">
                        <a:latin typeface="Franklin Gothic Book"/>
                      </a:defRPr>
                    </a:pPr>
                    <a:r>
                      <a:rPr lang="en-US" b="1">
                        <a:solidFill>
                          <a:schemeClr val="bg1"/>
                        </a:solidFill>
                        <a:latin typeface="Franklin Gothic Book"/>
                      </a:rPr>
                      <a:t>8</a:t>
                    </a:r>
                    <a:r>
                      <a:rPr lang="en-US">
                        <a:solidFill>
                          <a:schemeClr val="bg1"/>
                        </a:solidFill>
                      </a:rPr>
                      <a:t>4%</a:t>
                    </a:r>
                  </a:p>
                </c:rich>
              </c:tx>
              <c:spPr>
                <a:noFill/>
              </c:spPr>
              <c:dLblPos val="bestFit"/>
              <c:showVal val="1"/>
            </c:dLbl>
            <c:dLbl>
              <c:idx val="1"/>
              <c:layout>
                <c:manualLayout>
                  <c:x val="7.9285137434743899E-2"/>
                  <c:y val="0.10120672415948029"/>
                </c:manualLayout>
              </c:layout>
              <c:dLblPos val="bestFit"/>
              <c:showVal val="1"/>
            </c:dLbl>
            <c:dLbl>
              <c:idx val="2"/>
              <c:layout>
                <c:manualLayout>
                  <c:x val="0.12723111534135156"/>
                  <c:y val="-5.3724534433195982E-3"/>
                </c:manualLayout>
              </c:layout>
              <c:dLblPos val="bestFit"/>
              <c:showVal val="1"/>
            </c:dLbl>
            <c:txPr>
              <a:bodyPr/>
              <a:lstStyle/>
              <a:p>
                <a:pPr>
                  <a:defRPr sz="1800" b="1">
                    <a:latin typeface="Franklin Gothic Book"/>
                  </a:defRPr>
                </a:pPr>
                <a:endParaRPr lang="en-US"/>
              </a:p>
            </c:txPr>
            <c:dLblPos val="ctr"/>
            <c:showVal val="1"/>
            <c:showLeaderLines val="1"/>
          </c:dLbls>
          <c:cat>
            <c:strRef>
              <c:f>Sheet1!$A$3:$A$5</c:f>
              <c:strCache>
                <c:ptCount val="3"/>
                <c:pt idx="0">
                  <c:v>Employer and employee Social Security taxes</c:v>
                </c:pt>
                <c:pt idx="1">
                  <c:v>Interest on reserves</c:v>
                </c:pt>
                <c:pt idx="2">
                  <c:v>Income taxes on benefits</c:v>
                </c:pt>
              </c:strCache>
            </c:strRef>
          </c:cat>
          <c:val>
            <c:numRef>
              <c:f>Sheet1!$C$3:$C$5</c:f>
              <c:numCache>
                <c:formatCode>0%</c:formatCode>
                <c:ptCount val="3"/>
                <c:pt idx="0">
                  <c:v>0.83765770054749</c:v>
                </c:pt>
                <c:pt idx="1">
                  <c:v>0.12985003570578432</c:v>
                </c:pt>
                <c:pt idx="2">
                  <c:v>3.2492263746727042E-2</c:v>
                </c:pt>
              </c:numCache>
            </c:numRef>
          </c:val>
        </c:ser>
        <c:dLbls>
          <c:showVal val="1"/>
        </c:dLbls>
        <c:firstSliceAng val="0"/>
      </c:pieChart>
    </c:plotArea>
    <c:legend>
      <c:legendPos val="b"/>
      <c:layout>
        <c:manualLayout>
          <c:xMode val="edge"/>
          <c:yMode val="edge"/>
          <c:x val="1.9396758097545538E-2"/>
          <c:y val="0.69727013290005424"/>
          <c:w val="0.97605719343221631"/>
          <c:h val="0.24875661375661376"/>
        </c:manualLayout>
      </c:layout>
      <c:txPr>
        <a:bodyPr/>
        <a:lstStyle/>
        <a:p>
          <a:pPr>
            <a:defRPr sz="2000" b="0"/>
          </a:pPr>
          <a:endParaRPr lang="en-US"/>
        </a:p>
      </c:txPr>
    </c:legend>
    <c:plotVisOnly val="1"/>
  </c:chart>
  <c:externalData r:id="rId1"/>
</c:chartSpace>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0.29274</cdr:x>
      <cdr:y>0.71284</cdr:y>
    </cdr:from>
    <cdr:to>
      <cdr:x>0.37939</cdr:x>
      <cdr:y>0.77077</cdr:y>
    </cdr:to>
    <cdr:sp macro="" textlink="">
      <cdr:nvSpPr>
        <cdr:cNvPr id="3" name="TextBox 2"/>
        <cdr:cNvSpPr txBox="1"/>
      </cdr:nvSpPr>
      <cdr:spPr>
        <a:xfrm xmlns:a="http://schemas.openxmlformats.org/drawingml/2006/main">
          <a:off x="1603310" y="2695568"/>
          <a:ext cx="474571" cy="219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56%</a:t>
          </a:r>
        </a:p>
      </cdr:txBody>
    </cdr:sp>
  </cdr:relSizeAnchor>
  <cdr:relSizeAnchor xmlns:cdr="http://schemas.openxmlformats.org/drawingml/2006/chartDrawing">
    <cdr:from>
      <cdr:x>0.49462</cdr:x>
      <cdr:y>0.67066</cdr:y>
    </cdr:from>
    <cdr:to>
      <cdr:x>0.58869</cdr:x>
      <cdr:y>0.74861</cdr:y>
    </cdr:to>
    <cdr:sp macro="" textlink="">
      <cdr:nvSpPr>
        <cdr:cNvPr id="5" name="TextBox 4"/>
        <cdr:cNvSpPr txBox="1"/>
      </cdr:nvSpPr>
      <cdr:spPr>
        <a:xfrm xmlns:a="http://schemas.openxmlformats.org/drawingml/2006/main">
          <a:off x="3505200" y="3200400"/>
          <a:ext cx="666602" cy="37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42%</a:t>
          </a:r>
        </a:p>
      </cdr:txBody>
    </cdr:sp>
  </cdr:relSizeAnchor>
  <cdr:relSizeAnchor xmlns:cdr="http://schemas.openxmlformats.org/drawingml/2006/chartDrawing">
    <cdr:from>
      <cdr:x>0.91376</cdr:x>
      <cdr:y>0.61194</cdr:y>
    </cdr:from>
    <cdr:to>
      <cdr:x>1</cdr:x>
      <cdr:y>0.67066</cdr:y>
    </cdr:to>
    <cdr:sp macro="" textlink="">
      <cdr:nvSpPr>
        <cdr:cNvPr id="6" name="TextBox 5"/>
        <cdr:cNvSpPr txBox="1"/>
      </cdr:nvSpPr>
      <cdr:spPr>
        <a:xfrm xmlns:a="http://schemas.openxmlformats.org/drawingml/2006/main">
          <a:off x="6629400" y="3124200"/>
          <a:ext cx="624318" cy="299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26%</a:t>
          </a:r>
          <a:endParaRPr lang="en-US" sz="1600" b="1" dirty="0"/>
        </a:p>
      </cdr:txBody>
    </cdr:sp>
  </cdr:relSizeAnchor>
  <cdr:relSizeAnchor xmlns:cdr="http://schemas.openxmlformats.org/drawingml/2006/chartDrawing">
    <cdr:from>
      <cdr:x>0.70526</cdr:x>
      <cdr:y>0.64179</cdr:y>
    </cdr:from>
    <cdr:to>
      <cdr:x>0.80325</cdr:x>
      <cdr:y>0.71301</cdr:y>
    </cdr:to>
    <cdr:sp macro="" textlink="">
      <cdr:nvSpPr>
        <cdr:cNvPr id="7" name="TextBox 6"/>
        <cdr:cNvSpPr txBox="1"/>
      </cdr:nvSpPr>
      <cdr:spPr>
        <a:xfrm xmlns:a="http://schemas.openxmlformats.org/drawingml/2006/main">
          <a:off x="5105400" y="3276600"/>
          <a:ext cx="709349" cy="363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35%</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0.91577</cdr:y>
    </cdr:from>
    <cdr:to>
      <cdr:x>0.41734</cdr:x>
      <cdr:y>0.97991</cdr:y>
    </cdr:to>
    <cdr:sp macro="" textlink="">
      <cdr:nvSpPr>
        <cdr:cNvPr id="12" name="TextBox 11"/>
        <cdr:cNvSpPr txBox="1"/>
      </cdr:nvSpPr>
      <cdr:spPr>
        <a:xfrm xmlns:a="http://schemas.openxmlformats.org/drawingml/2006/main">
          <a:off x="1890462" y="4058402"/>
          <a:ext cx="1219251" cy="284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2002</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2015</a:t>
          </a:r>
          <a:endParaRPr lang="en-US" sz="1800" b="1" dirty="0"/>
        </a:p>
      </cdr:txBody>
    </cdr:sp>
  </cdr:relSizeAnchor>
  <cdr:relSizeAnchor xmlns:cdr="http://schemas.openxmlformats.org/drawingml/2006/chartDrawing">
    <cdr:from>
      <cdr:x>0.66277</cdr:x>
      <cdr:y>0.92059</cdr:y>
    </cdr:from>
    <cdr:to>
      <cdr:x>0.81617</cdr:x>
      <cdr:y>0.98799</cdr:y>
    </cdr:to>
    <cdr:sp macro="" textlink="">
      <cdr:nvSpPr>
        <cdr:cNvPr id="17" name="TextBox 16"/>
        <cdr:cNvSpPr txBox="1"/>
      </cdr:nvSpPr>
      <cdr:spPr>
        <a:xfrm xmlns:a="http://schemas.openxmlformats.org/drawingml/2006/main">
          <a:off x="4938485" y="4079735"/>
          <a:ext cx="1143000" cy="298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userShapes>
</file>

<file path=ppt/drawings/drawing3.xml><?xml version="1.0" encoding="utf-8"?>
<c:userShapes xmlns:c="http://schemas.openxmlformats.org/drawingml/2006/chart">
  <cdr:relSizeAnchor xmlns:cdr="http://schemas.openxmlformats.org/drawingml/2006/chartDrawing">
    <cdr:from>
      <cdr:x>0.58333</cdr:x>
      <cdr:y>0.15517</cdr:y>
    </cdr:from>
    <cdr:to>
      <cdr:x>0.79166</cdr:x>
      <cdr:y>0.31061</cdr:y>
    </cdr:to>
    <cdr:sp macro="" textlink="">
      <cdr:nvSpPr>
        <cdr:cNvPr id="2" name="TextBox 1"/>
        <cdr:cNvSpPr txBox="1"/>
      </cdr:nvSpPr>
      <cdr:spPr>
        <a:xfrm xmlns:a="http://schemas.openxmlformats.org/drawingml/2006/main">
          <a:off x="4267200" y="685800"/>
          <a:ext cx="1523976" cy="686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2012: </a:t>
          </a:r>
          <a:r>
            <a:rPr lang="en-US" sz="1800" dirty="0">
              <a:solidFill>
                <a:schemeClr val="tx1"/>
              </a:solidFill>
            </a:rPr>
            <a:t>$</a:t>
          </a:r>
          <a:r>
            <a:rPr lang="en-US" sz="1800" dirty="0" smtClean="0">
              <a:solidFill>
                <a:schemeClr val="tx1"/>
              </a:solidFill>
            </a:rPr>
            <a:t>2.7</a:t>
          </a:r>
          <a:r>
            <a:rPr lang="en-US" sz="1800" baseline="0" dirty="0" smtClean="0">
              <a:solidFill>
                <a:schemeClr val="tx1"/>
              </a:solidFill>
            </a:rPr>
            <a:t> </a:t>
          </a:r>
          <a:r>
            <a:rPr lang="en-US" sz="1800" baseline="0" dirty="0">
              <a:solidFill>
                <a:schemeClr val="tx1"/>
              </a:solidFill>
            </a:rPr>
            <a:t>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486400" y="76200"/>
          <a:ext cx="1981176" cy="762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2020: $</a:t>
          </a:r>
          <a:r>
            <a:rPr lang="en-US" sz="1800" dirty="0" smtClean="0"/>
            <a:t>2.9 </a:t>
          </a:r>
          <a:r>
            <a:rPr lang="en-US" sz="1800" dirty="0"/>
            <a:t>trillion (projected)</a:t>
          </a:r>
        </a:p>
      </cdr:txBody>
    </cdr:sp>
  </cdr:relSizeAnchor>
  <cdr:relSizeAnchor xmlns:cdr="http://schemas.openxmlformats.org/drawingml/2006/chartDrawing">
    <cdr:from>
      <cdr:x>0.11458</cdr:x>
      <cdr:y>0.74138</cdr:y>
    </cdr:from>
    <cdr:to>
      <cdr:x>0.308</cdr:x>
      <cdr:y>0.89225</cdr:y>
    </cdr:to>
    <cdr:sp macro="" textlink="">
      <cdr:nvSpPr>
        <cdr:cNvPr id="4" name="TextBox 3"/>
        <cdr:cNvSpPr txBox="1"/>
      </cdr:nvSpPr>
      <cdr:spPr>
        <a:xfrm xmlns:a="http://schemas.openxmlformats.org/drawingml/2006/main">
          <a:off x="838200" y="32766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$0.42</a:t>
          </a:r>
          <a:r>
            <a:rPr lang="en-US" sz="1800" baseline="0" dirty="0"/>
            <a:t> trillion</a:t>
          </a:r>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0.15355</cdr:x>
      <cdr:y>0.46743</cdr:y>
    </cdr:from>
    <cdr:to>
      <cdr:x>0.27918</cdr:x>
      <cdr:y>0.59705</cdr:y>
    </cdr:to>
    <cdr:sp macro="" textlink="">
      <cdr:nvSpPr>
        <cdr:cNvPr id="8" name="TextBox 7"/>
        <cdr:cNvSpPr txBox="1"/>
      </cdr:nvSpPr>
      <cdr:spPr>
        <a:xfrm xmlns:a="http://schemas.openxmlformats.org/drawingml/2006/main">
          <a:off x="1143000" y="2133600"/>
          <a:ext cx="935146" cy="591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18%</a:t>
          </a:r>
          <a:endParaRPr lang="en-US" sz="1800" b="1" dirty="0">
            <a:latin typeface="Franklin Gothic Book" pitchFamily="34" charset="0"/>
          </a:endParaRPr>
        </a:p>
      </cdr:txBody>
    </cdr:sp>
  </cdr:relSizeAnchor>
  <cdr:relSizeAnchor xmlns:cdr="http://schemas.openxmlformats.org/drawingml/2006/chartDrawing">
    <cdr:from>
      <cdr:x>0.15355</cdr:x>
      <cdr:y>0.63437</cdr:y>
    </cdr:from>
    <cdr:to>
      <cdr:x>0.2398</cdr:x>
      <cdr:y>0.72514</cdr:y>
    </cdr:to>
    <cdr:sp macro="" textlink="">
      <cdr:nvSpPr>
        <cdr:cNvPr id="9" name="TextBox 8"/>
        <cdr:cNvSpPr txBox="1"/>
      </cdr:nvSpPr>
      <cdr:spPr>
        <a:xfrm xmlns:a="http://schemas.openxmlformats.org/drawingml/2006/main">
          <a:off x="1143000" y="2895600"/>
          <a:ext cx="642015" cy="41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14%</a:t>
          </a:r>
          <a:endParaRPr lang="en-US" sz="1800" b="1" dirty="0">
            <a:latin typeface="Franklin Gothic Book" pitchFamily="34" charset="0"/>
          </a:endParaRP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0.36853</cdr:x>
      <cdr:y>0.53004</cdr:y>
    </cdr:from>
    <cdr:to>
      <cdr:x>0.48094</cdr:x>
      <cdr:y>0.67262</cdr:y>
    </cdr:to>
    <cdr:sp macro="" textlink="">
      <cdr:nvSpPr>
        <cdr:cNvPr id="11" name="TextBox 10"/>
        <cdr:cNvSpPr txBox="1"/>
      </cdr:nvSpPr>
      <cdr:spPr>
        <a:xfrm xmlns:a="http://schemas.openxmlformats.org/drawingml/2006/main">
          <a:off x="2743181" y="2419354"/>
          <a:ext cx="836741" cy="650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21%</a:t>
          </a:r>
          <a:endParaRPr lang="en-US" sz="1800" b="1" dirty="0">
            <a:latin typeface="Franklin Gothic Book" pitchFamily="34" charset="0"/>
          </a:endParaRPr>
        </a:p>
      </cdr:txBody>
    </cdr:sp>
  </cdr:relSizeAnchor>
  <cdr:relSizeAnchor xmlns:cdr="http://schemas.openxmlformats.org/drawingml/2006/chartDrawing">
    <cdr:from>
      <cdr:x>0.88037</cdr:x>
      <cdr:y>0.35475</cdr:y>
    </cdr:from>
    <cdr:to>
      <cdr:x>0.98629</cdr:x>
      <cdr:y>0.51857</cdr:y>
    </cdr:to>
    <cdr:sp macro="" textlink="">
      <cdr:nvSpPr>
        <cdr:cNvPr id="12" name="TextBox 11"/>
        <cdr:cNvSpPr txBox="1"/>
      </cdr:nvSpPr>
      <cdr:spPr>
        <a:xfrm xmlns:a="http://schemas.openxmlformats.org/drawingml/2006/main">
          <a:off x="6553168" y="1619255"/>
          <a:ext cx="788432" cy="7477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26%</a:t>
          </a:r>
        </a:p>
      </cdr:txBody>
    </cdr:sp>
  </cdr:relSizeAnchor>
  <cdr:relSizeAnchor xmlns:cdr="http://schemas.openxmlformats.org/drawingml/2006/chartDrawing">
    <cdr:from>
      <cdr:x>0.88037</cdr:x>
      <cdr:y>0.48413</cdr:y>
    </cdr:from>
    <cdr:to>
      <cdr:x>0.97952</cdr:x>
      <cdr:y>0.58429</cdr:y>
    </cdr:to>
    <cdr:sp macro="" textlink="">
      <cdr:nvSpPr>
        <cdr:cNvPr id="13" name="TextBox 12"/>
        <cdr:cNvSpPr txBox="1"/>
      </cdr:nvSpPr>
      <cdr:spPr>
        <a:xfrm xmlns:a="http://schemas.openxmlformats.org/drawingml/2006/main">
          <a:off x="6553200" y="2209800"/>
          <a:ext cx="738038" cy="4571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23</a:t>
          </a:r>
          <a:r>
            <a:rPr lang="en-US" sz="1800" dirty="0">
              <a:latin typeface="Franklin Gothic Book" pitchFamily="34" charset="0"/>
            </a:rPr>
            <a:t>%</a:t>
          </a:r>
        </a:p>
      </cdr:txBody>
    </cdr:sp>
  </cdr:relSizeAnchor>
  <cdr:relSizeAnchor xmlns:cdr="http://schemas.openxmlformats.org/drawingml/2006/chartDrawing">
    <cdr:from>
      <cdr:x>0.36725</cdr:x>
      <cdr:y>0.36727</cdr:y>
    </cdr:from>
    <cdr:to>
      <cdr:x>0.50033</cdr:x>
      <cdr:y>0.52308</cdr:y>
    </cdr:to>
    <cdr:sp macro="" textlink="">
      <cdr:nvSpPr>
        <cdr:cNvPr id="14" name="TextBox 13"/>
        <cdr:cNvSpPr txBox="1"/>
      </cdr:nvSpPr>
      <cdr:spPr>
        <a:xfrm xmlns:a="http://schemas.openxmlformats.org/drawingml/2006/main">
          <a:off x="2733707" y="1676387"/>
          <a:ext cx="990601" cy="711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24%</a:t>
          </a:r>
          <a:endParaRPr lang="en-US" sz="1800" b="1" dirty="0">
            <a:latin typeface="Franklin Gothic Book"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0.83495</cdr:x>
      <cdr:y>0.70712</cdr:y>
    </cdr:from>
    <cdr:to>
      <cdr:x>0.92554</cdr:x>
      <cdr:y>0.7913</cdr:y>
    </cdr:to>
    <cdr:sp macro="" textlink="">
      <cdr:nvSpPr>
        <cdr:cNvPr id="2" name="TextBox 1"/>
        <cdr:cNvSpPr txBox="1"/>
      </cdr:nvSpPr>
      <cdr:spPr>
        <a:xfrm xmlns:a="http://schemas.openxmlformats.org/drawingml/2006/main">
          <a:off x="6553200" y="3200400"/>
          <a:ext cx="711004"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0.03883</cdr:x>
      <cdr:y>0</cdr:y>
    </cdr:from>
    <cdr:to>
      <cdr:x>0.98238</cdr:x>
      <cdr:y>0.21887</cdr:y>
    </cdr:to>
    <cdr:sp macro="" textlink="">
      <cdr:nvSpPr>
        <cdr:cNvPr id="3" name="TextBox 2"/>
        <cdr:cNvSpPr txBox="1"/>
      </cdr:nvSpPr>
      <cdr:spPr>
        <a:xfrm xmlns:a="http://schemas.openxmlformats.org/drawingml/2006/main">
          <a:off x="304800" y="0"/>
          <a:ext cx="7405511"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dirty="0" smtClean="0">
              <a:solidFill>
                <a:schemeClr val="tx1"/>
              </a:solidFill>
              <a:latin typeface="Franklin Gothic Book" pitchFamily="34" charset="0"/>
            </a:rPr>
            <a:t>Social Security as a Percent of the Economy (GDP), 2010-2090</a:t>
          </a:r>
          <a:endParaRPr lang="en-US" sz="2800" dirty="0">
            <a:solidFill>
              <a:schemeClr val="tx1"/>
            </a:solidFill>
          </a:endParaRPr>
        </a:p>
      </cdr:txBody>
    </cdr:sp>
  </cdr:relSizeAnchor>
  <cdr:relSizeAnchor xmlns:cdr="http://schemas.openxmlformats.org/drawingml/2006/chartDrawing">
    <cdr:from>
      <cdr:x>0.14563</cdr:x>
      <cdr:y>0.72396</cdr:y>
    </cdr:from>
    <cdr:to>
      <cdr:x>0.22808</cdr:x>
      <cdr:y>0.80336</cdr:y>
    </cdr:to>
    <cdr:sp macro="" textlink="">
      <cdr:nvSpPr>
        <cdr:cNvPr id="4" name="TextBox 3"/>
        <cdr:cNvSpPr txBox="1"/>
      </cdr:nvSpPr>
      <cdr:spPr>
        <a:xfrm xmlns:a="http://schemas.openxmlformats.org/drawingml/2006/main">
          <a:off x="1143000" y="3276600"/>
          <a:ext cx="647117" cy="3593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a:t>
          </a:r>
        </a:p>
      </cdr:txBody>
    </cdr:sp>
  </cdr:relSizeAnchor>
  <cdr:relSizeAnchor xmlns:cdr="http://schemas.openxmlformats.org/drawingml/2006/chartDrawing">
    <cdr:from>
      <cdr:x>0.33981</cdr:x>
      <cdr:y>0.70712</cdr:y>
    </cdr:from>
    <cdr:to>
      <cdr:x>0.43455</cdr:x>
      <cdr:y>0.77579</cdr:y>
    </cdr:to>
    <cdr:sp macro="" textlink="">
      <cdr:nvSpPr>
        <cdr:cNvPr id="5" name="TextBox 4"/>
        <cdr:cNvSpPr txBox="1"/>
      </cdr:nvSpPr>
      <cdr:spPr>
        <a:xfrm xmlns:a="http://schemas.openxmlformats.org/drawingml/2006/main">
          <a:off x="2667000" y="3200400"/>
          <a:ext cx="743576" cy="310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userShapes>
</file>

<file path=ppt/drawings/drawing6.xml><?xml version="1.0" encoding="utf-8"?>
<c:userShapes xmlns:c="http://schemas.openxmlformats.org/drawingml/2006/chart">
  <cdr:relSizeAnchor xmlns:cdr="http://schemas.openxmlformats.org/drawingml/2006/chartDrawing">
    <cdr:from>
      <cdr:x>0.85714</cdr:x>
      <cdr:y>0.70338</cdr:y>
    </cdr:from>
    <cdr:to>
      <cdr:x>0.94773</cdr:x>
      <cdr:y>0.76093</cdr:y>
    </cdr:to>
    <cdr:sp macro="" textlink="">
      <cdr:nvSpPr>
        <cdr:cNvPr id="2" name="TextBox 1"/>
        <cdr:cNvSpPr txBox="1"/>
      </cdr:nvSpPr>
      <cdr:spPr>
        <a:xfrm xmlns:a="http://schemas.openxmlformats.org/drawingml/2006/main">
          <a:off x="6400779" y="3467090"/>
          <a:ext cx="676490" cy="283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0.10204</cdr:x>
      <cdr:y>0.09275</cdr:y>
    </cdr:from>
    <cdr:to>
      <cdr:x>0.94437</cdr:x>
      <cdr:y>0.20395</cdr:y>
    </cdr:to>
    <cdr:sp macro="" textlink="">
      <cdr:nvSpPr>
        <cdr:cNvPr id="3" name="TextBox 2"/>
        <cdr:cNvSpPr txBox="1"/>
      </cdr:nvSpPr>
      <cdr:spPr>
        <a:xfrm xmlns:a="http://schemas.openxmlformats.org/drawingml/2006/main">
          <a:off x="762000" y="457200"/>
          <a:ext cx="6290183" cy="548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i="0" baseline="0" dirty="0" smtClean="0">
              <a:solidFill>
                <a:schemeClr val="tx1"/>
              </a:solidFill>
              <a:latin typeface="+mn-lt"/>
              <a:ea typeface="+mn-ea"/>
              <a:cs typeface="+mn-cs"/>
            </a:rPr>
            <a:t>2010-2090</a:t>
          </a:r>
          <a:endParaRPr lang="en-US" sz="2800" dirty="0">
            <a:solidFill>
              <a:schemeClr val="tx1"/>
            </a:solidFill>
          </a:endParaRPr>
        </a:p>
      </cdr:txBody>
    </cdr:sp>
  </cdr:relSizeAnchor>
  <cdr:relSizeAnchor xmlns:cdr="http://schemas.openxmlformats.org/drawingml/2006/chartDrawing">
    <cdr:from>
      <cdr:x>0.11224</cdr:x>
      <cdr:y>0.71884</cdr:y>
    </cdr:from>
    <cdr:to>
      <cdr:x>0.19469</cdr:x>
      <cdr:y>0.79824</cdr:y>
    </cdr:to>
    <cdr:sp macro="" textlink="">
      <cdr:nvSpPr>
        <cdr:cNvPr id="4" name="TextBox 3"/>
        <cdr:cNvSpPr txBox="1"/>
      </cdr:nvSpPr>
      <cdr:spPr>
        <a:xfrm xmlns:a="http://schemas.openxmlformats.org/drawingml/2006/main">
          <a:off x="838163" y="3543295"/>
          <a:ext cx="615704" cy="391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a:t>
          </a:r>
        </a:p>
      </cdr:txBody>
    </cdr:sp>
  </cdr:relSizeAnchor>
  <cdr:relSizeAnchor xmlns:cdr="http://schemas.openxmlformats.org/drawingml/2006/chartDrawing">
    <cdr:from>
      <cdr:x>0.31633</cdr:x>
      <cdr:y>0.70145</cdr:y>
    </cdr:from>
    <cdr:to>
      <cdr:x>0.41107</cdr:x>
      <cdr:y>0.77012</cdr:y>
    </cdr:to>
    <cdr:sp macro="" textlink="">
      <cdr:nvSpPr>
        <cdr:cNvPr id="5" name="TextBox 4"/>
        <cdr:cNvSpPr txBox="1"/>
      </cdr:nvSpPr>
      <cdr:spPr>
        <a:xfrm xmlns:a="http://schemas.openxmlformats.org/drawingml/2006/main">
          <a:off x="2362226" y="3457565"/>
          <a:ext cx="707480" cy="3384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0.18367</cdr:x>
      <cdr:y>0.24734</cdr:y>
    </cdr:from>
    <cdr:to>
      <cdr:x>0.27315</cdr:x>
      <cdr:y>0.30957</cdr:y>
    </cdr:to>
    <cdr:sp macro="" textlink="">
      <cdr:nvSpPr>
        <cdr:cNvPr id="6" name="TextBox 5"/>
        <cdr:cNvSpPr txBox="1"/>
      </cdr:nvSpPr>
      <cdr:spPr>
        <a:xfrm xmlns:a="http://schemas.openxmlformats.org/drawingml/2006/main">
          <a:off x="1371600" y="1219200"/>
          <a:ext cx="668201" cy="306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37%</a:t>
          </a:r>
          <a:endParaRPr lang="en-US" sz="1800" b="1" dirty="0"/>
        </a:p>
      </cdr:txBody>
    </cdr:sp>
  </cdr:relSizeAnchor>
  <cdr:relSizeAnchor xmlns:cdr="http://schemas.openxmlformats.org/drawingml/2006/chartDrawing">
    <cdr:from>
      <cdr:x>0.10204</cdr:x>
      <cdr:y>0.2628</cdr:y>
    </cdr:from>
    <cdr:to>
      <cdr:x>0.19853</cdr:x>
      <cdr:y>0.32718</cdr:y>
    </cdr:to>
    <cdr:sp macro="" textlink="">
      <cdr:nvSpPr>
        <cdr:cNvPr id="7" name="TextBox 6"/>
        <cdr:cNvSpPr txBox="1"/>
      </cdr:nvSpPr>
      <cdr:spPr>
        <a:xfrm xmlns:a="http://schemas.openxmlformats.org/drawingml/2006/main">
          <a:off x="762000" y="1295400"/>
          <a:ext cx="720549" cy="317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36%</a:t>
          </a:r>
          <a:endParaRPr lang="en-US" sz="1800" b="1" dirty="0"/>
        </a:p>
      </cdr:txBody>
    </cdr:sp>
  </cdr:relSizeAnchor>
  <cdr:relSizeAnchor xmlns:cdr="http://schemas.openxmlformats.org/drawingml/2006/chartDrawing">
    <cdr:from>
      <cdr:x>0.85614</cdr:x>
      <cdr:y>0.30472</cdr:y>
    </cdr:from>
    <cdr:to>
      <cdr:x>0.96667</cdr:x>
      <cdr:y>0.37983</cdr:y>
    </cdr:to>
    <cdr:sp macro="" textlink="">
      <cdr:nvSpPr>
        <cdr:cNvPr id="8" name="TextBox 7"/>
        <cdr:cNvSpPr txBox="1"/>
      </cdr:nvSpPr>
      <cdr:spPr>
        <a:xfrm xmlns:a="http://schemas.openxmlformats.org/drawingml/2006/main">
          <a:off x="4648200" y="1352550"/>
          <a:ext cx="600075"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34%</a:t>
          </a:r>
          <a:endParaRPr lang="en-US" sz="18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0.72381</cdr:x>
      <cdr:y>0.19188</cdr:y>
    </cdr:from>
    <cdr:to>
      <cdr:x>0.80952</cdr:x>
      <cdr:y>0.19188</cdr:y>
    </cdr:to>
    <cdr:sp macro="" textlink="">
      <cdr:nvSpPr>
        <cdr:cNvPr id="3" name="Straight Connector 2"/>
        <cdr:cNvSpPr/>
      </cdr:nvSpPr>
      <cdr:spPr>
        <a:xfrm xmlns:a="http://schemas.openxmlformats.org/drawingml/2006/main" flipV="1">
          <a:off x="5791200" y="990600"/>
          <a:ext cx="685800" cy="1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 xmlns:p14="http://schemas.microsoft.com/office/powerpoint/2010/main"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 xmlns:p14="http://schemas.microsoft.com/office/powerpoint/2010/main"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t>The purpose of this primer is to provide basic background information about Social Security: its benefits, financing, affordability, and policy options to strengthen it. The primer is formatted as a slide presentation</a:t>
            </a:r>
            <a:r>
              <a:rPr lang="en-US" baseline="0" dirty="0" smtClean="0"/>
              <a:t> with accompanying talking points and it is intended to be a useful resource that can be adapted to fit a variety of purposes. Readers may also download it in PDF format at www.nasi.org.</a:t>
            </a:r>
          </a:p>
          <a:p>
            <a:pPr eaLnBrk="1" hangingPunct="1">
              <a:spcBef>
                <a:spcPct val="0"/>
              </a:spcBef>
            </a:pPr>
            <a:endParaRPr lang="en-US" baseline="0" dirty="0" smtClean="0"/>
          </a:p>
          <a:p>
            <a:pPr eaLnBrk="1" hangingPunct="1">
              <a:spcBef>
                <a:spcPct val="0"/>
              </a:spcBef>
            </a:pPr>
            <a:r>
              <a:rPr lang="en-US" baseline="0" dirty="0" smtClean="0"/>
              <a:t>Data in the primer reflect estimates from the 2013 Trustees Report.</a:t>
            </a:r>
          </a:p>
          <a:p>
            <a:pPr eaLnBrk="1" hangingPunct="1">
              <a:spcBef>
                <a:spcPct val="0"/>
              </a:spcBef>
            </a:pPr>
            <a:endParaRPr lang="en-US" baseline="0" dirty="0" smtClean="0"/>
          </a:p>
          <a:p>
            <a:pPr eaLnBrk="1" hangingPunct="1">
              <a:spcBef>
                <a:spcPct val="0"/>
              </a:spcBef>
            </a:pPr>
            <a:r>
              <a:rPr lang="en-US" baseline="0" dirty="0" smtClean="0"/>
              <a:t>Virginia Reno, Vice President for Income Security Policy at the National Academy of Social Insurance, and Elisa Walker, Income Security Policy Analyst, prepared this primer.</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FAFBB50A-F64B-4883-AC8C-F058C58517C1}" type="slidenum">
              <a:rPr lang="en-US" smtClean="0"/>
              <a:pPr/>
              <a:t>10</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35039" y="4416425"/>
            <a:ext cx="5140325" cy="1984375"/>
          </a:xfrm>
          <a:noFill/>
          <a:ln/>
        </p:spPr>
        <p:txBody>
          <a:bodyPr/>
          <a:lstStyle/>
          <a:p>
            <a:pPr eaLnBrk="1" hangingPunct="1">
              <a:spcBef>
                <a:spcPct val="0"/>
              </a:spcBef>
            </a:pPr>
            <a:r>
              <a:rPr lang="en-US" dirty="0" smtClean="0"/>
              <a:t>Under current law, benefits for new retirees are scheduled to rise with wage levels. But in</a:t>
            </a:r>
            <a:r>
              <a:rPr lang="en-US" baseline="0" dirty="0" smtClean="0"/>
              <a:t> coming years </a:t>
            </a:r>
            <a:r>
              <a:rPr lang="en-US" dirty="0" smtClean="0"/>
              <a:t>benefits will grow more slowly than wages because the 1983 law that called for increasing the full-benefit age for retirement benefits from 65 to 67 is phasing in. This change lowers benefits across the board relative to what they would have been without the change, as the following chart shows.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spcBef>
                <a:spcPts val="0"/>
              </a:spcBef>
            </a:pPr>
            <a:r>
              <a:rPr lang="en-US" dirty="0" smtClean="0"/>
              <a:t>When the full-benefit age was 65, benefits claimed at age 62 were reduced to 80 percent of the full amount; when the full-benefit age reaches 67, benefits claimed at 62 will be reduced to</a:t>
            </a:r>
            <a:r>
              <a:rPr lang="en-US" baseline="0" dirty="0" smtClean="0"/>
              <a:t> 7</a:t>
            </a:r>
            <a:r>
              <a:rPr lang="en-US" dirty="0" smtClean="0"/>
              <a:t>0 percent, while benefits taken at age 65 will be reduced to 86.7 percent.  </a:t>
            </a:r>
          </a:p>
          <a:p>
            <a:pPr>
              <a:spcBef>
                <a:spcPts val="0"/>
              </a:spcBef>
            </a:pPr>
            <a:endParaRPr lang="en-US" dirty="0" smtClean="0"/>
          </a:p>
          <a:p>
            <a:pPr>
              <a:spcBef>
                <a:spcPts val="0"/>
              </a:spcBef>
            </a:pPr>
            <a:r>
              <a:rPr lang="en-US" dirty="0" smtClean="0"/>
              <a:t>When the full-benefit age is 67, benefits claimed at ages 62-66</a:t>
            </a:r>
            <a:r>
              <a:rPr lang="en-US" baseline="0" dirty="0" smtClean="0"/>
              <a:t> will be about 12-14 percent lower than they would have been if the full-benefit age had remained at 65. Similarly, benefits claimed at older ages will also be lower than they would have been without the increase in the full-benefit age.</a:t>
            </a:r>
          </a:p>
          <a:p>
            <a:pPr>
              <a:spcBef>
                <a:spcPts val="0"/>
              </a:spcBef>
            </a:pPr>
            <a:endParaRPr lang="en-US" baseline="0" dirty="0" smtClean="0"/>
          </a:p>
          <a:p>
            <a:pPr>
              <a:spcBef>
                <a:spcPts val="0"/>
              </a:spcBef>
            </a:pPr>
            <a:r>
              <a:rPr lang="en-US" baseline="0" dirty="0" smtClean="0"/>
              <a:t>Simply put, increasing the full-benefit age by one year represents a 5-7 percent benefit cut for all retired worker beneficiaries.</a:t>
            </a:r>
            <a:endParaRPr lang="en-US" dirty="0" smtClean="0"/>
          </a:p>
          <a:p>
            <a:pPr>
              <a:spcBef>
                <a:spcPts val="0"/>
              </a:spcBef>
            </a:pPr>
            <a:endParaRPr lang="en-US" dirty="0" smtClean="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dirty="0"/>
              <a:t>The increase in the </a:t>
            </a:r>
            <a:r>
              <a:rPr lang="en-US" dirty="0" smtClean="0"/>
              <a:t>full-benefit retirement age – </a:t>
            </a:r>
            <a:r>
              <a:rPr lang="en-US" dirty="0"/>
              <a:t>together with rising out-of-pocket payments for Medicare </a:t>
            </a:r>
            <a:r>
              <a:rPr lang="en-US" dirty="0" smtClean="0"/>
              <a:t>premiums and a rising share of benefits subject to income taxes</a:t>
            </a:r>
            <a:r>
              <a:rPr lang="en-US" baseline="0" dirty="0" smtClean="0"/>
              <a:t> </a:t>
            </a:r>
            <a:r>
              <a:rPr lang="en-US" dirty="0" smtClean="0"/>
              <a:t>– </a:t>
            </a:r>
            <a:r>
              <a:rPr lang="en-US" dirty="0"/>
              <a:t>will cause net replacement rates from Social Security to fall from about 39 percent in </a:t>
            </a:r>
            <a:r>
              <a:rPr lang="en-US" dirty="0" smtClean="0"/>
              <a:t>2002 </a:t>
            </a:r>
            <a:r>
              <a:rPr lang="en-US" dirty="0"/>
              <a:t>to </a:t>
            </a:r>
            <a:r>
              <a:rPr lang="en-US" dirty="0" smtClean="0"/>
              <a:t>31 </a:t>
            </a:r>
            <a:r>
              <a:rPr lang="en-US" dirty="0"/>
              <a:t>percent in 2030.</a:t>
            </a:r>
          </a:p>
          <a:p>
            <a:pPr>
              <a:spcBef>
                <a:spcPts val="0"/>
              </a:spcBef>
            </a:pPr>
            <a:r>
              <a:rPr lang="en-US" dirty="0"/>
              <a:t> </a:t>
            </a:r>
          </a:p>
          <a:p>
            <a:pPr>
              <a:spcBef>
                <a:spcPts val="0"/>
              </a:spcBef>
            </a:pPr>
            <a:r>
              <a:rPr lang="en-US" dirty="0"/>
              <a:t>A medium earner who retired at age 65 in </a:t>
            </a:r>
            <a:r>
              <a:rPr lang="en-US" dirty="0" smtClean="0"/>
              <a:t>2002 </a:t>
            </a:r>
            <a:r>
              <a:rPr lang="en-US" dirty="0"/>
              <a:t>received a benefit equal to about 39 percent of prior earnings after deducting the </a:t>
            </a:r>
            <a:r>
              <a:rPr lang="en-US" dirty="0" smtClean="0"/>
              <a:t>premium </a:t>
            </a:r>
            <a:r>
              <a:rPr lang="en-US" dirty="0"/>
              <a:t>for Medicare Part B (the part of Medicare that pays for outpatient services</a:t>
            </a:r>
            <a:r>
              <a:rPr lang="en-US" dirty="0" smtClean="0"/>
              <a:t>). </a:t>
            </a:r>
            <a:endParaRPr lang="en-US" dirty="0"/>
          </a:p>
          <a:p>
            <a:pPr>
              <a:spcBef>
                <a:spcPts val="0"/>
              </a:spcBef>
            </a:pPr>
            <a:r>
              <a:rPr lang="en-US" dirty="0"/>
              <a:t> </a:t>
            </a:r>
          </a:p>
          <a:p>
            <a:pPr>
              <a:spcBef>
                <a:spcPts val="0"/>
              </a:spcBef>
            </a:pPr>
            <a:r>
              <a:rPr lang="en-US" dirty="0"/>
              <a:t>As health care costs continue to outpace wage growth, those premiums will eat further into future retirees’ Social Security checks</a:t>
            </a:r>
            <a:r>
              <a:rPr lang="en-US" dirty="0" smtClean="0"/>
              <a:t>. </a:t>
            </a:r>
            <a:r>
              <a:rPr lang="en-US" baseline="0" dirty="0" smtClean="0"/>
              <a:t>In addition, higher earners currently pay income taxes on part of their Social Security benefits; those thresholds are not indexed for inflation, so over time more people will be required to pay these taxes. (See page 21 for more on the taxation of Social Security benefits.)</a:t>
            </a:r>
            <a:endParaRPr lang="en-US" dirty="0" smtClean="0"/>
          </a:p>
          <a:p>
            <a:pPr>
              <a:spcBef>
                <a:spcPts val="0"/>
              </a:spcBef>
            </a:pPr>
            <a:endParaRPr lang="en-US" dirty="0" smtClean="0"/>
          </a:p>
          <a:p>
            <a:pPr>
              <a:spcBef>
                <a:spcPts val="0"/>
              </a:spcBef>
            </a:pPr>
            <a:r>
              <a:rPr lang="en-US" dirty="0" smtClean="0"/>
              <a:t>By 2015, the net replacement rate for a medium earner at 65 </a:t>
            </a:r>
            <a:r>
              <a:rPr lang="en-US" baseline="0" dirty="0" smtClean="0"/>
              <a:t>will be about 35 percent of prior earnings. </a:t>
            </a:r>
            <a:r>
              <a:rPr lang="en-US" dirty="0" smtClean="0"/>
              <a:t>By </a:t>
            </a:r>
            <a:r>
              <a:rPr lang="en-US" dirty="0"/>
              <a:t>2030, the net </a:t>
            </a:r>
            <a:r>
              <a:rPr lang="en-US" dirty="0" smtClean="0"/>
              <a:t>rate will have declined to about 31 </a:t>
            </a:r>
            <a:r>
              <a:rPr lang="en-US" dirty="0"/>
              <a:t>percent – </a:t>
            </a:r>
            <a:r>
              <a:rPr lang="en-US" dirty="0" smtClean="0"/>
              <a:t>fully one-fifth below the rate in 2002</a:t>
            </a:r>
            <a:r>
              <a:rPr lang="en-US" baseline="0" dirty="0" smtClean="0"/>
              <a:t>. This decline is </a:t>
            </a:r>
            <a:r>
              <a:rPr lang="en-US" dirty="0" smtClean="0"/>
              <a:t>the </a:t>
            </a:r>
            <a:r>
              <a:rPr lang="en-US" dirty="0"/>
              <a:t>result of the scheduled increase in the Social Security full-benefit age to </a:t>
            </a:r>
            <a:r>
              <a:rPr lang="en-US" dirty="0" smtClean="0"/>
              <a:t>67; </a:t>
            </a:r>
            <a:r>
              <a:rPr lang="en-US" dirty="0"/>
              <a:t>steeper Medicare premiums as health care costs continue to </a:t>
            </a:r>
            <a:r>
              <a:rPr lang="en-US" dirty="0" smtClean="0"/>
              <a:t>climb;</a:t>
            </a:r>
            <a:r>
              <a:rPr lang="en-US" baseline="0" dirty="0" smtClean="0"/>
              <a:t> and higher income tax payments on benefits.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smtClean="0"/>
              <a:t>Since 1957, the Social Security program has provided cash benefits to people with disabilities.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smtClean="0"/>
          </a:p>
          <a:p>
            <a:pPr>
              <a:spcBef>
                <a:spcPct val="0"/>
              </a:spcBef>
            </a:pPr>
            <a:r>
              <a:rPr lang="en-US" dirty="0" smtClean="0"/>
              <a:t>Benefits are based on the disabled worker's past earnings and are paid to the disabled worker and to his or her dependent family members. To be eligible, a disabled worker must have worked in jobs covered by Social Security. Individuals who are receiving Social Security DI benefits become eligible for Medicare after receiving DI for two years.</a:t>
            </a:r>
          </a:p>
          <a:p>
            <a:endParaRPr lang="en-US" dirty="0" smtClean="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dirty="0" smtClean="0"/>
              <a:t>Many beneficiaries have multiple conditions. Of the nearly 9 million individuals receiving disabled worker benefits at the end of 2011, 32 percent had mental impairments as the main disabling condition, or primary diagnosis. They include four percent with intellectual disabilities and 28 percent with other mental disorders. Musculoskeletal conditions – such as arthritis, back injuries and other disorders of the skeleton and connective tissues – were the main condition for 29 percent of the disabled workers. These conditions were more common among beneficiaries over the age of 50. About nine percent had heart disease or other conditions of the circulatory system as their primary diagnosis. Another nine percent had impairments of the nervous system and sense organs. The remaining 21 percent includes those with injuries, cancers, infectious diseases, metabolic and endocrine diseases, such as diabetes, diseases of the respiratory system, and diseases of other body systems.</a:t>
            </a:r>
          </a:p>
          <a:p>
            <a:endParaRPr lang="en-US" dirty="0" smtClean="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ts val="0"/>
              </a:spcBef>
            </a:pPr>
            <a:r>
              <a:rPr lang="en-US" dirty="0" smtClean="0"/>
              <a:t>A</a:t>
            </a:r>
            <a:r>
              <a:rPr lang="en-US" baseline="0" dirty="0" smtClean="0"/>
              <a:t> typical disabled worker might be a 55-year-old meatpacker disabled by severe arthritis.</a:t>
            </a:r>
          </a:p>
          <a:p>
            <a:pPr>
              <a:spcBef>
                <a:spcPts val="0"/>
              </a:spcBef>
            </a:pPr>
            <a:endParaRPr lang="en-US" baseline="0" dirty="0" smtClean="0"/>
          </a:p>
          <a:p>
            <a:pPr>
              <a:spcBef>
                <a:spcPts val="0"/>
              </a:spcBef>
            </a:pPr>
            <a:r>
              <a:rPr lang="en-US" baseline="0" dirty="0" smtClean="0"/>
              <a:t>Even with their Social Security disability benefits, more than 3 in 10 disabled workers have family incomes below 125% of the federal poverty line.</a:t>
            </a:r>
            <a:endParaRPr lang="en-US" dirty="0" smtClean="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16</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smtClean="0">
                <a:cs typeface="Times New Roman" charset="0"/>
              </a:rPr>
              <a:t>We’ve looked at who gets Social Security and how much they receive. Now we look at who pays.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Workers and their employers pay for Social Security through dedicated Social Security contributions.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17</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dirty="0"/>
              <a:t>Workers normally pay 6.2 percent of their earnings for Social Security and 1.45 percent of their earnings for Hospital Insurance under Medicare. Employers pay an equal amount. </a:t>
            </a:r>
            <a:r>
              <a:rPr lang="en-US" dirty="0" smtClean="0"/>
              <a:t>So </a:t>
            </a:r>
            <a:r>
              <a:rPr lang="en-US" dirty="0"/>
              <a:t>the total is 12.4 percent for Social Security and 2.9 percent for Medicare; altogether, 15.3 percent. Social Security contributions are paid on earnings only up to a </a:t>
            </a:r>
            <a:r>
              <a:rPr lang="en-US" dirty="0" smtClean="0"/>
              <a:t>cap: $113,700 </a:t>
            </a:r>
            <a:r>
              <a:rPr lang="en-US" dirty="0"/>
              <a:t>in </a:t>
            </a:r>
            <a:r>
              <a:rPr lang="en-US" dirty="0" smtClean="0"/>
              <a:t>2013. </a:t>
            </a:r>
            <a:r>
              <a:rPr lang="en-US" dirty="0"/>
              <a:t>The cap rises with increases in average wages. Medicare taxes are assessed on total </a:t>
            </a:r>
            <a:r>
              <a:rPr lang="en-US" dirty="0" smtClean="0"/>
              <a:t>wages,</a:t>
            </a:r>
            <a:r>
              <a:rPr lang="en-US" baseline="0" dirty="0" smtClean="0"/>
              <a:t> without a cap</a:t>
            </a:r>
            <a:r>
              <a:rPr lang="en-US" dirty="0" smtClean="0"/>
              <a:t>.  </a:t>
            </a:r>
            <a:endParaRPr lang="en-US" dirty="0"/>
          </a:p>
          <a:p>
            <a:pPr eaLnBrk="1" hangingPunct="1">
              <a:spcBef>
                <a:spcPct val="0"/>
              </a:spcBef>
            </a:pPr>
            <a:endParaRPr lang="en-US" dirty="0" smtClean="0"/>
          </a:p>
          <a:p>
            <a:pPr eaLnBrk="1" hangingPunct="1">
              <a:spcBef>
                <a:spcPct val="0"/>
              </a:spcBef>
            </a:pPr>
            <a:r>
              <a:rPr lang="en-US" dirty="0" smtClean="0"/>
              <a:t>In 2011 and 2012, the premiums</a:t>
            </a:r>
            <a:r>
              <a:rPr lang="en-US" baseline="0" dirty="0" smtClean="0"/>
              <a:t> that workers pay for Social Security protection were temporarily reduced from 6.2 percent to 4.2 percent. Employers continued to pay the 6.2 percent rate. During this “payroll tax holiday,” t</a:t>
            </a:r>
            <a:r>
              <a:rPr lang="en-US" dirty="0" smtClean="0"/>
              <a:t>he lost revenue to the Social Security program – $103 billion</a:t>
            </a:r>
            <a:r>
              <a:rPr lang="en-US" baseline="0" dirty="0" smtClean="0"/>
              <a:t> in 2011, and $114 billion in 2012 – </a:t>
            </a:r>
            <a:r>
              <a:rPr lang="en-US" dirty="0" smtClean="0"/>
              <a:t>was </a:t>
            </a:r>
            <a:r>
              <a:rPr lang="en-US" baseline="0" dirty="0" smtClean="0"/>
              <a:t>reimbursed from the government’s general fund.</a:t>
            </a:r>
            <a:endParaRPr lang="en-US" dirty="0"/>
          </a:p>
          <a:p>
            <a:pPr eaLnBrk="1" hangingPunct="1">
              <a:spcBef>
                <a:spcPct val="0"/>
              </a:spcBef>
            </a:pPr>
            <a:endParaRPr lang="en-US" dirty="0"/>
          </a:p>
          <a:p>
            <a:pPr eaLnBrk="1" hangingPunct="1">
              <a:spcBef>
                <a:spcPct val="0"/>
              </a:spcBef>
            </a:pPr>
            <a:r>
              <a:rPr lang="en-US" dirty="0"/>
              <a:t>About </a:t>
            </a:r>
            <a:r>
              <a:rPr lang="en-US" dirty="0" smtClean="0"/>
              <a:t>6 </a:t>
            </a:r>
            <a:r>
              <a:rPr lang="en-US" dirty="0"/>
              <a:t>percent of all workers earn more than the Social Security tax cap. </a:t>
            </a:r>
            <a:r>
              <a:rPr lang="en-US" dirty="0" smtClean="0"/>
              <a:t>The self-employed </a:t>
            </a:r>
            <a:r>
              <a:rPr lang="en-US" dirty="0"/>
              <a:t>pay both the employee and employer share of the contribution. </a:t>
            </a:r>
            <a:r>
              <a:rPr lang="en-US" dirty="0" smtClean="0"/>
              <a:t>They </a:t>
            </a:r>
            <a:r>
              <a:rPr lang="en-US" dirty="0"/>
              <a:t>get a deduction in their personal income taxes for the “employer” half of the total amount. </a:t>
            </a:r>
            <a:r>
              <a:rPr lang="en-US" dirty="0" smtClean="0"/>
              <a:t>No </a:t>
            </a:r>
            <a:r>
              <a:rPr lang="en-US" dirty="0"/>
              <a:t>future increases in the tax rate are scheduled.</a:t>
            </a:r>
          </a:p>
          <a:p>
            <a:pPr eaLnBrk="1" hangingPunct="1">
              <a:spcBef>
                <a:spcPct val="0"/>
              </a:spcBef>
            </a:pPr>
            <a:endParaRPr lang="en-US" dirty="0"/>
          </a:p>
          <a:p>
            <a:pPr eaLnBrk="1" hangingPunct="1">
              <a:spcBef>
                <a:spcPct val="0"/>
              </a:spcBef>
            </a:pPr>
            <a:r>
              <a:rPr lang="en-US" dirty="0" smtClean="0"/>
              <a:t>Upper-income </a:t>
            </a:r>
            <a:r>
              <a:rPr lang="en-US" dirty="0"/>
              <a:t>Social Security beneficiaries pay income taxes on part of their Social Security </a:t>
            </a:r>
            <a:r>
              <a:rPr lang="en-US" dirty="0" smtClean="0"/>
              <a:t>benefits, </a:t>
            </a:r>
            <a:r>
              <a:rPr lang="en-US" dirty="0"/>
              <a:t>and some of this income-tax revenue goes back to the Social Security trust funds.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18</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dirty="0" smtClean="0"/>
              <a:t>Where does the money go?</a:t>
            </a:r>
          </a:p>
          <a:p>
            <a:pPr eaLnBrk="1" hangingPunct="1">
              <a:spcBef>
                <a:spcPct val="0"/>
              </a:spcBef>
            </a:pPr>
            <a:endParaRPr lang="en-US" dirty="0" smtClean="0"/>
          </a:p>
          <a:p>
            <a:pPr eaLnBrk="1" hangingPunct="1">
              <a:spcBef>
                <a:spcPct val="0"/>
              </a:spcBef>
            </a:pPr>
            <a:r>
              <a:rPr lang="en-US" dirty="0" smtClean="0"/>
              <a:t>The Social Security contributions (taxes) that workers and employers pay are credited to the Social Security trust funds.</a:t>
            </a:r>
          </a:p>
          <a:p>
            <a:pPr eaLnBrk="1" hangingPunct="1">
              <a:spcBef>
                <a:spcPct val="0"/>
              </a:spcBef>
            </a:pPr>
            <a:endParaRPr lang="en-US" dirty="0" smtClean="0"/>
          </a:p>
          <a:p>
            <a:pPr eaLnBrk="1" hangingPunct="1">
              <a:spcBef>
                <a:spcPct val="0"/>
              </a:spcBef>
            </a:pPr>
            <a:r>
              <a:rPr lang="en-US" dirty="0" smtClean="0"/>
              <a:t>A Board of Trustees oversees the trust funds. It is made up of the Secretary of the Treasury, who is the managing Trustee,</a:t>
            </a:r>
            <a:r>
              <a:rPr lang="en-US" baseline="0" dirty="0" smtClean="0"/>
              <a:t> </a:t>
            </a:r>
            <a:r>
              <a:rPr lang="en-US" dirty="0" smtClean="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dirty="0" smtClean="0"/>
          </a:p>
          <a:p>
            <a:pPr eaLnBrk="1" hangingPunct="1">
              <a:lnSpc>
                <a:spcPct val="85000"/>
              </a:lnSpc>
            </a:pPr>
            <a:r>
              <a:rPr lang="en-US" dirty="0" smtClean="0"/>
              <a:t>The Office of the Chief Actuary of the Social Security Administration makes projections of Social Security finances that are used by the trustees in their annual report to Congress.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19</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r>
              <a:rPr lang="en-US" dirty="0" smtClean="0"/>
              <a:t>What is the purpose of Social Security? What does it do?</a:t>
            </a:r>
          </a:p>
          <a:p>
            <a:pPr eaLnBrk="1" hangingPunct="1">
              <a:spcBef>
                <a:spcPct val="0"/>
              </a:spcBef>
            </a:pPr>
            <a:endParaRPr lang="en-US" dirty="0" smtClean="0"/>
          </a:p>
          <a:p>
            <a:pPr eaLnBrk="1" hangingPunct="1">
              <a:spcBef>
                <a:spcPct val="0"/>
              </a:spcBef>
            </a:pPr>
            <a:r>
              <a:rPr lang="en-US" dirty="0" smtClean="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20</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dirty="0" smtClean="0"/>
              <a:t>In the near term Social Security is taking in more in revenues and interest than it is paying out in benefits.</a:t>
            </a:r>
          </a:p>
          <a:p>
            <a:pPr eaLnBrk="1" hangingPunct="1">
              <a:lnSpc>
                <a:spcPct val="85000"/>
              </a:lnSpc>
              <a:spcBef>
                <a:spcPct val="0"/>
              </a:spcBef>
            </a:pPr>
            <a:endParaRPr lang="en-US" dirty="0" smtClean="0"/>
          </a:p>
          <a:p>
            <a:pPr eaLnBrk="1" hangingPunct="1">
              <a:lnSpc>
                <a:spcPct val="85000"/>
              </a:lnSpc>
              <a:spcBef>
                <a:spcPct val="0"/>
              </a:spcBef>
            </a:pPr>
            <a:r>
              <a:rPr lang="en-US" dirty="0" smtClean="0"/>
              <a:t>In 2012, income to the trust funds (mainly from Social Security contributions, plus reimbursement</a:t>
            </a:r>
            <a:r>
              <a:rPr lang="en-US" baseline="0" dirty="0" smtClean="0"/>
              <a:t> funds, </a:t>
            </a:r>
            <a:r>
              <a:rPr lang="en-US" dirty="0" smtClean="0"/>
              <a:t>interest,</a:t>
            </a:r>
            <a:r>
              <a:rPr lang="en-US" baseline="0" dirty="0" smtClean="0"/>
              <a:t> and taxation of benefits</a:t>
            </a:r>
            <a:r>
              <a:rPr lang="en-US" dirty="0" smtClean="0"/>
              <a:t>) was $840 billion, while outgo (mainly benefit payments) was $786 billion, leaving a surplus of $54 billion. </a:t>
            </a:r>
          </a:p>
          <a:p>
            <a:pPr eaLnBrk="1" hangingPunct="1">
              <a:lnSpc>
                <a:spcPct val="85000"/>
              </a:lnSpc>
              <a:spcBef>
                <a:spcPct val="0"/>
              </a:spcBef>
            </a:pPr>
            <a:endParaRPr lang="en-US" dirty="0" smtClean="0"/>
          </a:p>
          <a:p>
            <a:pPr eaLnBrk="1" hangingPunct="1">
              <a:lnSpc>
                <a:spcPct val="85000"/>
              </a:lnSpc>
              <a:spcBef>
                <a:spcPct val="0"/>
              </a:spcBef>
            </a:pPr>
            <a:r>
              <a:rPr lang="en-US" dirty="0" smtClean="0"/>
              <a:t>These surpluses, by law, are invested in U.S. Treasury securities and earn interest that goes to the trust funds.</a:t>
            </a:r>
          </a:p>
          <a:p>
            <a:pPr eaLnBrk="1" hangingPunct="1">
              <a:lnSpc>
                <a:spcPct val="85000"/>
              </a:lnSpc>
              <a:spcBef>
                <a:spcPct val="0"/>
              </a:spcBef>
            </a:pPr>
            <a:endParaRPr lang="en-US" dirty="0" smtClean="0"/>
          </a:p>
          <a:p>
            <a:pPr eaLnBrk="1" hangingPunct="1">
              <a:lnSpc>
                <a:spcPct val="85000"/>
              </a:lnSpc>
              <a:spcBef>
                <a:spcPct val="0"/>
              </a:spcBef>
            </a:pPr>
            <a:r>
              <a:rPr lang="en-US" dirty="0" smtClean="0"/>
              <a:t>The outgo from the Social Security trust funds covers administrative expenses of the Social Security program, as well as benefit payments. Administrative costs are about 1 percent of total outgo.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21</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dirty="0" smtClean="0"/>
              <a:t>Where does the Social Security trust fund money come from?  </a:t>
            </a:r>
          </a:p>
          <a:p>
            <a:pPr eaLnBrk="1" hangingPunct="1">
              <a:spcBef>
                <a:spcPts val="0"/>
              </a:spcBef>
              <a:spcAft>
                <a:spcPts val="0"/>
              </a:spcAft>
            </a:pPr>
            <a:endParaRPr lang="en-US" dirty="0" smtClean="0"/>
          </a:p>
          <a:p>
            <a:pPr eaLnBrk="1" hangingPunct="1">
              <a:spcBef>
                <a:spcPts val="0"/>
              </a:spcBef>
              <a:spcAft>
                <a:spcPts val="0"/>
              </a:spcAft>
            </a:pPr>
            <a:r>
              <a:rPr lang="en-US" dirty="0" smtClean="0"/>
              <a:t>Social Security contributions from workers and employers made up about 84 percent of the trust funds’ income in 2012. Part</a:t>
            </a:r>
            <a:r>
              <a:rPr lang="en-US" baseline="0" dirty="0" smtClean="0"/>
              <a:t> of that amount was </a:t>
            </a:r>
            <a:r>
              <a:rPr lang="en-US" dirty="0" smtClean="0"/>
              <a:t>reimbursement from general</a:t>
            </a:r>
            <a:r>
              <a:rPr lang="en-US" baseline="0" dirty="0" smtClean="0"/>
              <a:t> revenues for the payroll tax holiday, which reduced workers’ contributions. (See page 17 for more on the payroll tax holiday.)</a:t>
            </a:r>
          </a:p>
          <a:p>
            <a:pPr eaLnBrk="1" hangingPunct="1">
              <a:spcBef>
                <a:spcPts val="0"/>
              </a:spcBef>
              <a:spcAft>
                <a:spcPts val="0"/>
              </a:spcAft>
            </a:pPr>
            <a:endParaRPr lang="en-US" baseline="0" dirty="0" smtClean="0"/>
          </a:p>
          <a:p>
            <a:pPr eaLnBrk="1" hangingPunct="1">
              <a:spcBef>
                <a:spcPts val="0"/>
              </a:spcBef>
              <a:spcAft>
                <a:spcPts val="0"/>
              </a:spcAft>
            </a:pPr>
            <a:r>
              <a:rPr lang="en-US" dirty="0" smtClean="0"/>
              <a:t>About 13 percent of the program’s income came from interest on Treasury securities held by the trust funds,</a:t>
            </a:r>
            <a:r>
              <a:rPr lang="en-US" baseline="0" dirty="0" smtClean="0"/>
              <a:t> and i</a:t>
            </a:r>
            <a:r>
              <a:rPr lang="en-US" dirty="0" smtClean="0"/>
              <a:t>ncome taxes that some beneficiaries pay on their benefits accounted for the remaining 3 percent of income. (Part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Surpluses</a:t>
            </a:r>
            <a:r>
              <a:rPr lang="en-US" baseline="0" dirty="0" smtClean="0"/>
              <a:t> from the Social Security system are invested in special-issue Treasury securities, and are called Social Security reserves or trust fund assets. The securities also earn interest, which is credited back into the trust funds.</a:t>
            </a:r>
          </a:p>
          <a:p>
            <a:pPr>
              <a:spcBef>
                <a:spcPts val="0"/>
              </a:spcBef>
            </a:pPr>
            <a:endParaRPr lang="en-US" baseline="0" dirty="0" smtClean="0"/>
          </a:p>
          <a:p>
            <a:pPr>
              <a:spcBef>
                <a:spcPts val="0"/>
              </a:spcBef>
            </a:pPr>
            <a:r>
              <a:rPr lang="en-US" baseline="0" dirty="0" smtClean="0"/>
              <a:t>The Treasury securities that make up the trust funds are secure investments, backed by the full faith of the United States.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latin typeface="Times New Roman" pitchFamily="18" charset="0"/>
                <a:ea typeface="+mn-ea"/>
                <a:cs typeface="Times New Roman" pitchFamily="18" charset="0"/>
              </a:rPr>
              <a:t>The</a:t>
            </a:r>
            <a:r>
              <a:rPr lang="en-US" sz="1200" kern="1200" baseline="0" dirty="0" smtClean="0">
                <a:solidFill>
                  <a:schemeClr val="tx1"/>
                </a:solidFill>
                <a:latin typeface="Times New Roman" pitchFamily="18" charset="0"/>
                <a:ea typeface="+mn-ea"/>
                <a:cs typeface="Times New Roman" pitchFamily="18" charset="0"/>
              </a:rPr>
              <a:t> Social Security system is made up of two trust funds. </a:t>
            </a:r>
            <a:r>
              <a:rPr lang="en-US" sz="1200" kern="1200" dirty="0" smtClean="0">
                <a:solidFill>
                  <a:schemeClr val="tx1"/>
                </a:solidFill>
                <a:latin typeface="Times New Roman" pitchFamily="18" charset="0"/>
                <a:ea typeface="+mn-ea"/>
                <a:cs typeface="Times New Roman" pitchFamily="18" charset="0"/>
              </a:rPr>
              <a:t>Of the 6.2 percent of earnings that workers and employers each pay for Social Security, 5.3 percent is for the Old-Age and Survivors Insurance (OASI) trust fund, and the remaining 0.9 percent goes to the Disability Insurance (DI) trust fund.</a:t>
            </a:r>
            <a:endParaRPr lang="en-US" sz="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latin typeface="Times New Roman" charset="0"/>
                <a:ea typeface="+mn-ea"/>
                <a:cs typeface="+mn-cs"/>
              </a:rPr>
              <a:t>The two funds are often considered together as the OASDI, or Social Security, trust funds. But by law, they are separate and cannot borrow from each other.</a:t>
            </a:r>
            <a:endParaRPr lang="en-US" sz="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dirty="0" smtClean="0">
                <a:solidFill>
                  <a:schemeClr val="tx1"/>
                </a:solidFill>
                <a:latin typeface="Times New Roman" pitchFamily="18" charset="0"/>
                <a:cs typeface="Times New Roman" pitchFamily="18" charset="0"/>
              </a:rPr>
              <a:t>Without</a:t>
            </a:r>
            <a:r>
              <a:rPr lang="en-US" sz="1200" baseline="0" dirty="0" smtClean="0">
                <a:solidFill>
                  <a:schemeClr val="tx1"/>
                </a:solidFill>
                <a:latin typeface="Times New Roman" pitchFamily="18" charset="0"/>
                <a:cs typeface="Times New Roman" pitchFamily="18" charset="0"/>
              </a:rPr>
              <a:t> Congressional action, the DI trust fund is projected to be depleted in 2016, and would face a funding shortfall at that time. The OASI trust fund would be depleted in 2035. Combined, the two funds could pay full benefits until 2033.</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solidFill>
                  <a:schemeClr val="tx1"/>
                </a:solidFill>
                <a:latin typeface="Times New Roman" pitchFamily="18" charset="0"/>
                <a:cs typeface="Times New Roman" pitchFamily="18" charset="0"/>
              </a:rPr>
              <a:t>A temporary reallocation of part of the tax rate from the OASI trust fund to the DI trust fund would ensure that both Social Security funds can pay full benefits through 2033. Congress has reallocated the tax rate 11 times since DI was created, most recently in 1994.</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solidFill>
                  <a:schemeClr val="tx1"/>
                </a:solidFill>
                <a:latin typeface="Times New Roman" pitchFamily="18" charset="0"/>
                <a:cs typeface="Times New Roman" pitchFamily="18" charset="0"/>
              </a:rPr>
              <a:t>All subsequent references to the Social Security trust funds in this primer refer to the combined OASDI trust fund. For more information on the DI trust fund and options to keep it solvent, see NASI’s brief “Social Security Disability Insurance: Action Needed to Address Finances” (Reno, Walker, and Bethell, 2013).</a:t>
            </a:r>
            <a:endParaRPr lang="en-US" sz="120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Social</a:t>
            </a:r>
            <a:r>
              <a:rPr lang="en-US" baseline="0" dirty="0" smtClean="0"/>
              <a:t> Security’s trust fund assets were $2.7 trillion at the end of 2012. They are projected to grow to $2.9 trillion by 2020.</a:t>
            </a:r>
          </a:p>
          <a:p>
            <a:pPr>
              <a:spcBef>
                <a:spcPts val="0"/>
              </a:spcBef>
            </a:pPr>
            <a:endParaRPr lang="en-US" baseline="0" dirty="0" smtClean="0"/>
          </a:p>
          <a:p>
            <a:pPr>
              <a:spcBef>
                <a:spcPts val="0"/>
              </a:spcBef>
            </a:pPr>
            <a:r>
              <a:rPr lang="en-US" baseline="0" dirty="0" smtClean="0"/>
              <a:t>Some people say the special-issue Treasury securities held by the trust funds are “worthless IOUs.” Is that true?</a:t>
            </a:r>
          </a:p>
          <a:p>
            <a:pPr>
              <a:spcBef>
                <a:spcPts val="0"/>
              </a:spcBef>
            </a:pPr>
            <a:endParaRPr lang="en-US" baseline="0" dirty="0" smtClean="0"/>
          </a:p>
          <a:p>
            <a:pPr>
              <a:spcBef>
                <a:spcPts val="0"/>
              </a:spcBef>
            </a:pPr>
            <a:r>
              <a:rPr lang="en-US" baseline="0" dirty="0" smtClean="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spcBef>
                <a:spcPts val="0"/>
              </a:spcBef>
              <a:defRPr/>
            </a:pPr>
            <a:r>
              <a:rPr lang="en-US" b="0" dirty="0" smtClean="0">
                <a:solidFill>
                  <a:schemeClr val="tx1"/>
                </a:solidFill>
              </a:rPr>
              <a:t>The</a:t>
            </a:r>
            <a:r>
              <a:rPr lang="en-US" b="0" baseline="0" dirty="0" smtClean="0">
                <a:solidFill>
                  <a:schemeClr val="tx1"/>
                </a:solidFill>
              </a:rPr>
              <a:t> “cash-flow” balance for Social Security – which is based on the unified federal budget perspective – reports the program’s annual income and outgo without counting interest on trust fund reserves. For example, some media reports announced recently that “in 2012 </a:t>
            </a:r>
            <a:r>
              <a:rPr lang="en-US" dirty="0" smtClean="0"/>
              <a:t>Social Security paid out more than it took in.”</a:t>
            </a:r>
            <a:r>
              <a:rPr lang="en-US" baseline="0" dirty="0" smtClean="0"/>
              <a:t> </a:t>
            </a:r>
            <a:r>
              <a:rPr lang="en-US" dirty="0" smtClean="0"/>
              <a:t>In</a:t>
            </a:r>
            <a:r>
              <a:rPr lang="en-US" baseline="0" dirty="0" smtClean="0"/>
              <a:t> fact, the program had a $54 billion surplus for 2012 (as shown on page 20).  The “cash-flow” discussion ignores interest, which is a very real part of Social Security’s income.</a:t>
            </a:r>
          </a:p>
          <a:p>
            <a:pPr defTabSz="914350">
              <a:spcBef>
                <a:spcPts val="0"/>
              </a:spcBef>
              <a:defRPr/>
            </a:pPr>
            <a:endParaRPr lang="en-US" b="0" baseline="0" dirty="0" smtClean="0">
              <a:solidFill>
                <a:schemeClr val="tx1"/>
              </a:solidFill>
            </a:endParaRPr>
          </a:p>
          <a:p>
            <a:pPr defTabSz="914350">
              <a:spcBef>
                <a:spcPts val="0"/>
              </a:spcBef>
              <a:defRPr/>
            </a:pPr>
            <a:r>
              <a:rPr lang="en-US" b="0" baseline="0" dirty="0" smtClean="0">
                <a:solidFill>
                  <a:schemeClr val="tx1"/>
                </a:solidFill>
              </a:rPr>
              <a:t>The chart above shows projected total income to the Social Security system – including both interest (in green) and revenues from other sources (in blue) – and outgo (in orange). If interest is ignored, then other income was less than outgo in 2012. Interest income is a firm commitment of the Treasury to pay the interest due to the Social Security trust fund. It is just as firm as the nation’s obligation to pay interest to any other holder of U.S. Treasury bonds, whether a Wall Street firm, China, or an individual citizen bondholder.  Projected income to Social Security including interest will continue to exceed outgo through 2020.</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26</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smtClean="0"/>
              <a:t>How do actuaries project the future?  </a:t>
            </a:r>
          </a:p>
          <a:p>
            <a:pPr eaLnBrk="1" hangingPunct="1">
              <a:spcBef>
                <a:spcPct val="0"/>
              </a:spcBef>
            </a:pPr>
            <a:endParaRPr lang="en-US" dirty="0" smtClean="0"/>
          </a:p>
          <a:p>
            <a:pPr eaLnBrk="1" hangingPunct="1">
              <a:spcBef>
                <a:spcPct val="0"/>
              </a:spcBef>
            </a:pPr>
            <a:r>
              <a:rPr lang="en-US" dirty="0" smtClean="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 (or best estimate).</a:t>
            </a:r>
          </a:p>
          <a:p>
            <a:pPr eaLnBrk="1" hangingPunct="1">
              <a:spcBef>
                <a:spcPct val="0"/>
              </a:spcBef>
            </a:pPr>
            <a:endParaRPr lang="en-US" dirty="0" smtClean="0"/>
          </a:p>
          <a:p>
            <a:pPr eaLnBrk="1" hangingPunct="1">
              <a:spcBef>
                <a:spcPct val="0"/>
              </a:spcBef>
            </a:pPr>
            <a:r>
              <a:rPr lang="en-US" dirty="0" smtClean="0"/>
              <a:t>For each, they use assumptions that have been reviewed and agreed to by the trustees.</a:t>
            </a:r>
            <a:r>
              <a:rPr lang="en-US" baseline="0" dirty="0" smtClean="0"/>
              <a:t> </a:t>
            </a:r>
            <a:r>
              <a:rPr lang="en-US" dirty="0" smtClean="0"/>
              <a:t>The assumptions are about future trends in aspects of the population and the economy that would affect the income and outgo of the trust funds.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27</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smtClean="0"/>
              <a:t>Under the “best estimate” set of assumptions, the 2013 Trustees</a:t>
            </a:r>
            <a:r>
              <a:rPr lang="en-US" baseline="0" dirty="0" smtClean="0"/>
              <a:t> R</a:t>
            </a:r>
            <a:r>
              <a:rPr lang="en-US" dirty="0" smtClean="0"/>
              <a:t>eport finds: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2021, revenues plus interest income to the trust funds will be less than total expenditures for that year. Reserves will start to be drawn down to pay benefits.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2033, reserves are projected to be depleted (assuming no change in benefits or contributions). Income is projected to cover 77 percent of benefits due then. The system will be far from “bankrupt,” because Social Security contributions will keep coming in. But if this projection does not improve, policymakers will need to make some changes before 2033 to ensure that all scheduled benefits can be paid.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28</a:t>
            </a:fld>
            <a:endParaRPr lang="en-US" dirty="0" smtClean="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100000"/>
              </a:lnSpc>
              <a:spcBef>
                <a:spcPts val="0"/>
              </a:spcBef>
            </a:pPr>
            <a:r>
              <a:rPr lang="en-US" dirty="0" smtClean="0"/>
              <a:t>What do the other scenarios show?</a:t>
            </a:r>
          </a:p>
          <a:p>
            <a:pPr eaLnBrk="1" hangingPunct="1">
              <a:lnSpc>
                <a:spcPct val="100000"/>
              </a:lnSpc>
              <a:spcBef>
                <a:spcPts val="0"/>
              </a:spcBef>
            </a:pPr>
            <a:endParaRPr lang="en-US" dirty="0" smtClean="0"/>
          </a:p>
          <a:p>
            <a:pPr eaLnBrk="1" hangingPunct="1">
              <a:lnSpc>
                <a:spcPct val="100000"/>
              </a:lnSpc>
              <a:spcBef>
                <a:spcPts val="0"/>
              </a:spcBef>
              <a:buFont typeface="Arial" pitchFamily="34" charset="0"/>
              <a:buChar char="•"/>
            </a:pPr>
            <a:r>
              <a:rPr lang="en-US" dirty="0" smtClean="0"/>
              <a:t>Under the trustees’ “High Cost” scenario, the Social Security trust fund reserves would be depleted in 2027, instead of 2033.  </a:t>
            </a:r>
          </a:p>
          <a:p>
            <a:pPr eaLnBrk="1" hangingPunct="1">
              <a:lnSpc>
                <a:spcPct val="100000"/>
              </a:lnSpc>
              <a:spcBef>
                <a:spcPts val="0"/>
              </a:spcBef>
              <a:buFont typeface="Arial" pitchFamily="34" charset="0"/>
              <a:buChar char="•"/>
            </a:pPr>
            <a:r>
              <a:rPr lang="en-US" dirty="0" smtClean="0"/>
              <a:t>Under the “Low Cost” scenario, the reserves would be depleted in 2068, instead of 2033.</a:t>
            </a:r>
          </a:p>
          <a:p>
            <a:pPr eaLnBrk="1" hangingPunct="1">
              <a:lnSpc>
                <a:spcPct val="100000"/>
              </a:lnSpc>
              <a:spcBef>
                <a:spcPts val="0"/>
              </a:spcBef>
            </a:pPr>
            <a:endParaRPr lang="en-US" dirty="0" smtClean="0"/>
          </a:p>
          <a:p>
            <a:pPr eaLnBrk="1" hangingPunct="1">
              <a:lnSpc>
                <a:spcPct val="100000"/>
              </a:lnSpc>
              <a:spcBef>
                <a:spcPts val="0"/>
              </a:spcBef>
            </a:pPr>
            <a:r>
              <a:rPr lang="en-US" dirty="0" smtClean="0"/>
              <a:t>The difference among estimates shows that there is great uncertainty about predicting the distant future.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C2C734E3-FCD4-488D-BD96-0ECBED155337}" type="slidenum">
              <a:rPr lang="en-US" smtClean="0"/>
              <a:pPr/>
              <a:t>29</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35039" y="4416426"/>
            <a:ext cx="5140325" cy="3584575"/>
          </a:xfrm>
          <a:noFill/>
          <a:ln/>
        </p:spPr>
        <p:txBody>
          <a:bodyPr/>
          <a:lstStyle/>
          <a:p>
            <a:pPr eaLnBrk="1" hangingPunct="1">
              <a:spcBef>
                <a:spcPct val="0"/>
              </a:spcBef>
            </a:pPr>
            <a:r>
              <a:rPr lang="en-US" dirty="0" smtClean="0"/>
              <a:t>What is the “actuarial deficit”?  </a:t>
            </a:r>
          </a:p>
          <a:p>
            <a:pPr eaLnBrk="1" hangingPunct="1">
              <a:spcBef>
                <a:spcPct val="0"/>
              </a:spcBef>
            </a:pPr>
            <a:endParaRPr lang="en-US" dirty="0" smtClean="0"/>
          </a:p>
          <a:p>
            <a:pPr eaLnBrk="1" hangingPunct="1">
              <a:spcBef>
                <a:spcPct val="0"/>
              </a:spcBef>
            </a:pPr>
            <a:r>
              <a:rPr lang="en-US" dirty="0" smtClean="0"/>
              <a:t>Some experts talk about the “actuarial deficit.”  It is a way to measure the status of Social Security over the next 75 years in a single number.  </a:t>
            </a:r>
          </a:p>
          <a:p>
            <a:pPr eaLnBrk="1" hangingPunct="1">
              <a:spcBef>
                <a:spcPct val="0"/>
              </a:spcBef>
            </a:pPr>
            <a:endParaRPr lang="en-US" dirty="0" smtClean="0"/>
          </a:p>
          <a:p>
            <a:pPr eaLnBrk="1" hangingPunct="1">
              <a:spcBef>
                <a:spcPct val="0"/>
              </a:spcBef>
            </a:pPr>
            <a:r>
              <a:rPr lang="en-US" dirty="0" smtClean="0"/>
              <a:t>Under the intermediate (best estimate) scenario, the Social Security trustees anticipate an actuarial deficit of 2.72 percent of taxable wages. This means that the gap in Social Security finances would be closed if the contribution rate were raised from 6.2 percent to 7.7 percent for workers and employers. This combined</a:t>
            </a:r>
            <a:r>
              <a:rPr lang="en-US" baseline="0" dirty="0" smtClean="0"/>
              <a:t> increase is slightly higher than the actuarial deficit of 2.72 percent due to the assumed response of employees and employers to an increase in the contribution rate.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dirty="0" smtClean="0"/>
              <a:t>How many Americans receive Social Security? About 57 million people – or one in six Americans – get monthly benefits from Social Security. In one in four households, someone receives Social Security.  </a:t>
            </a:r>
          </a:p>
          <a:p>
            <a:pPr eaLnBrk="1" hangingPunct="1">
              <a:lnSpc>
                <a:spcPct val="85000"/>
              </a:lnSpc>
            </a:pPr>
            <a:endParaRPr lang="en-US" dirty="0" smtClean="0"/>
          </a:p>
          <a:p>
            <a:pPr eaLnBrk="1" hangingPunct="1">
              <a:lnSpc>
                <a:spcPct val="85000"/>
              </a:lnSpc>
            </a:pPr>
            <a:r>
              <a:rPr lang="en-US" dirty="0" smtClean="0"/>
              <a:t>Social</a:t>
            </a:r>
            <a:r>
              <a:rPr lang="en-US" baseline="0" dirty="0" smtClean="0"/>
              <a:t> Security beneficiaries fall into three categories. They receive either </a:t>
            </a:r>
            <a:r>
              <a:rPr lang="en-US" i="1" baseline="0" dirty="0" smtClean="0"/>
              <a:t>retirement benefits, survivor benefits, </a:t>
            </a:r>
            <a:r>
              <a:rPr lang="en-US" i="0" baseline="0" dirty="0" smtClean="0"/>
              <a:t>or</a:t>
            </a:r>
            <a:r>
              <a:rPr lang="en-US" i="1" baseline="0" dirty="0" smtClean="0"/>
              <a:t> disability benefits</a:t>
            </a:r>
            <a:r>
              <a:rPr lang="en-US" i="0" baseline="0" dirty="0" smtClean="0"/>
              <a:t>.</a:t>
            </a:r>
            <a:endParaRPr lang="en-US" dirty="0" smtClean="0"/>
          </a:p>
          <a:p>
            <a:pPr eaLnBrk="1" hangingPunct="1">
              <a:lnSpc>
                <a:spcPct val="85000"/>
              </a:lnSpc>
            </a:pPr>
            <a:endParaRPr lang="en-US" dirty="0" smtClean="0"/>
          </a:p>
          <a:p>
            <a:pPr eaLnBrk="1" hangingPunct="1">
              <a:spcBef>
                <a:spcPct val="0"/>
              </a:spcBef>
            </a:pPr>
            <a:r>
              <a:rPr lang="en-US" dirty="0" smtClean="0"/>
              <a:t>The recipients could be a retired couple, a grandmother who looks after her grandchildren while her son and daughter-in-law are at work, a 55-year-old meatpacker disabled by severe arthritis, or a 5</a:t>
            </a:r>
            <a:r>
              <a:rPr lang="en-US" baseline="30000" dirty="0" smtClean="0"/>
              <a:t>th</a:t>
            </a:r>
            <a:r>
              <a:rPr lang="en-US" dirty="0" smtClean="0"/>
              <a:t> grader and 3</a:t>
            </a:r>
            <a:r>
              <a:rPr lang="en-US" baseline="30000" dirty="0" smtClean="0"/>
              <a:t>rd</a:t>
            </a:r>
            <a:r>
              <a:rPr lang="en-US" dirty="0" smtClean="0"/>
              <a:t> grader who became entitled to survivor benefits after their father died in military</a:t>
            </a:r>
            <a:r>
              <a:rPr lang="en-US" baseline="0" dirty="0" smtClean="0"/>
              <a:t> service</a:t>
            </a:r>
            <a:r>
              <a:rPr lang="en-US"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30</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marL="0" eaLnBrk="1" hangingPunct="1">
              <a:lnSpc>
                <a:spcPct val="100000"/>
              </a:lnSpc>
              <a:spcBef>
                <a:spcPts val="0"/>
              </a:spcBef>
            </a:pPr>
            <a:r>
              <a:rPr lang="en-US" dirty="0" smtClean="0"/>
              <a:t>Why will Social Security cost more in the future?</a:t>
            </a:r>
          </a:p>
          <a:p>
            <a:pPr marL="0" eaLnBrk="1" hangingPunct="1">
              <a:lnSpc>
                <a:spcPct val="100000"/>
              </a:lnSpc>
              <a:spcBef>
                <a:spcPts val="0"/>
              </a:spcBef>
            </a:pPr>
            <a:endParaRPr lang="en-US" dirty="0" smtClean="0"/>
          </a:p>
          <a:p>
            <a:pPr marL="0" eaLnBrk="1" hangingPunct="1">
              <a:lnSpc>
                <a:spcPct val="100000"/>
              </a:lnSpc>
              <a:spcBef>
                <a:spcPts val="0"/>
              </a:spcBef>
            </a:pPr>
            <a:r>
              <a:rPr lang="en-US" dirty="0" smtClean="0"/>
              <a:t>The number of Americans over age 65 will grow because:</a:t>
            </a:r>
          </a:p>
          <a:p>
            <a:pPr marL="0" eaLnBrk="1" hangingPunct="1">
              <a:lnSpc>
                <a:spcPct val="100000"/>
              </a:lnSpc>
              <a:spcBef>
                <a:spcPts val="0"/>
              </a:spcBef>
              <a:buFont typeface="Arial" pitchFamily="34" charset="0"/>
              <a:buChar char="•"/>
            </a:pPr>
            <a:r>
              <a:rPr lang="en-US" dirty="0" smtClean="0"/>
              <a:t> Boomers are reaching age 65.</a:t>
            </a:r>
          </a:p>
          <a:p>
            <a:pPr marL="0" eaLnBrk="1" hangingPunct="1">
              <a:lnSpc>
                <a:spcPct val="100000"/>
              </a:lnSpc>
              <a:spcBef>
                <a:spcPts val="0"/>
              </a:spcBef>
              <a:buFont typeface="Arial" pitchFamily="34" charset="0"/>
              <a:buChar char="•"/>
            </a:pPr>
            <a:r>
              <a:rPr lang="en-US" dirty="0" smtClean="0"/>
              <a:t> People are living longer after age 65.</a:t>
            </a:r>
            <a:r>
              <a:rPr lang="en-US" baseline="0" dirty="0" smtClean="0"/>
              <a:t> However, the longevity increases are not evenly spread across the population, with certain demographic groups enjoying significantly longer lifespans than others.</a:t>
            </a:r>
            <a:endParaRPr lang="en-US" dirty="0" smtClean="0"/>
          </a:p>
          <a:p>
            <a:pPr marL="0" eaLnBrk="1" hangingPunct="1">
              <a:lnSpc>
                <a:spcPct val="100000"/>
              </a:lnSpc>
              <a:spcBef>
                <a:spcPts val="0"/>
              </a:spcBef>
            </a:pPr>
            <a:endParaRPr lang="en-US" dirty="0" smtClean="0"/>
          </a:p>
          <a:p>
            <a:pPr marL="0" eaLnBrk="1" hangingPunct="1">
              <a:lnSpc>
                <a:spcPct val="100000"/>
              </a:lnSpc>
              <a:spcBef>
                <a:spcPts val="0"/>
              </a:spcBef>
            </a:pPr>
            <a:r>
              <a:rPr lang="en-US" dirty="0" smtClean="0"/>
              <a:t>People age 65 and older will increase from approximately 14 to 21 percent of all Americans</a:t>
            </a:r>
            <a:r>
              <a:rPr lang="en-US" baseline="0" dirty="0" smtClean="0"/>
              <a:t> by 2035, as the following page shows.</a:t>
            </a:r>
            <a:endParaRPr lang="en-US" dirty="0" smtClean="0"/>
          </a:p>
          <a:p>
            <a:pPr eaLnBrk="1" hangingPunct="1">
              <a:spcBef>
                <a:spcPct val="0"/>
              </a:spcBef>
            </a:pPr>
            <a:endParaRPr lang="en-US" dirty="0" smtClean="0"/>
          </a:p>
          <a:p>
            <a:pPr eaLnBrk="1" hangingPunct="1">
              <a:spcBef>
                <a:spcPct val="0"/>
              </a:spcBef>
            </a:pPr>
            <a:r>
              <a:rPr lang="en-US" dirty="0" smtClean="0"/>
              <a:t>While the number of people eligible for Social Security will increase, no further increases are scheduled in the Social Security contribution rate.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spcBef>
                <a:spcPts val="0"/>
              </a:spcBef>
            </a:pPr>
            <a:r>
              <a:rPr lang="en-US" dirty="0"/>
              <a:t>The share of the population that is over age 65 will increase from about </a:t>
            </a:r>
            <a:r>
              <a:rPr lang="en-US" dirty="0" smtClean="0"/>
              <a:t>14 </a:t>
            </a:r>
            <a:r>
              <a:rPr lang="en-US" dirty="0"/>
              <a:t>percent today to about </a:t>
            </a:r>
            <a:r>
              <a:rPr lang="en-US" dirty="0" smtClean="0"/>
              <a:t>21 </a:t>
            </a:r>
            <a:r>
              <a:rPr lang="en-US" dirty="0"/>
              <a:t>percent in 2035 and then will gradually increase to about </a:t>
            </a:r>
            <a:r>
              <a:rPr lang="en-US" dirty="0" smtClean="0"/>
              <a:t>23 </a:t>
            </a:r>
            <a:r>
              <a:rPr lang="en-US" dirty="0"/>
              <a:t>percent by </a:t>
            </a:r>
            <a:r>
              <a:rPr lang="en-US" dirty="0" smtClean="0"/>
              <a:t>2090. </a:t>
            </a:r>
            <a:r>
              <a:rPr lang="en-US" dirty="0"/>
              <a:t>The beneficiary share of the population is a bit larger than the age 65+ population because some people under age 65 receive disability, survivor, or early retirement benefits. </a:t>
            </a:r>
            <a:r>
              <a:rPr lang="en-US" dirty="0" smtClean="0"/>
              <a:t>Beneficiaries </a:t>
            </a:r>
            <a:r>
              <a:rPr lang="en-US" dirty="0"/>
              <a:t>as a portion of the U.S. population will increase from about one in six Americans today to about one in four 75 years from now.   </a:t>
            </a:r>
          </a:p>
          <a:p>
            <a:pPr>
              <a:spcBef>
                <a:spcPts val="0"/>
              </a:spcBef>
            </a:pPr>
            <a:endParaRPr lang="en-US" dirty="0"/>
          </a:p>
          <a:p>
            <a:pPr>
              <a:spcBef>
                <a:spcPts val="0"/>
              </a:spcBef>
            </a:pPr>
            <a:r>
              <a:rPr lang="en-US" dirty="0"/>
              <a:t>Does the growing share of older Americans mean that we can’t afford Social Security? </a:t>
            </a:r>
            <a:r>
              <a:rPr lang="en-US" dirty="0" smtClean="0"/>
              <a:t>That </a:t>
            </a:r>
            <a:r>
              <a:rPr lang="en-US" dirty="0"/>
              <a:t>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32</a:t>
            </a:fld>
            <a:endParaRPr lang="en-US" dirty="0"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pPr>
              <a:spcBef>
                <a:spcPts val="0"/>
              </a:spcBef>
            </a:pPr>
            <a:r>
              <a:rPr lang="en-US" dirty="0"/>
              <a:t>Can we afford Social Security in the future?</a:t>
            </a:r>
          </a:p>
          <a:p>
            <a:pPr>
              <a:spcBef>
                <a:spcPts val="0"/>
              </a:spcBef>
            </a:pPr>
            <a:r>
              <a:rPr lang="en-US" dirty="0"/>
              <a:t> </a:t>
            </a:r>
          </a:p>
          <a:p>
            <a:pPr>
              <a:spcBef>
                <a:spcPts val="0"/>
              </a:spcBef>
            </a:pPr>
            <a:r>
              <a:rPr lang="en-US" dirty="0"/>
              <a:t>A widely accepted way to assess the Social Security program’s affordability is to compare benefits scheduled under current law with the size of the entire economy at the time when benefits are to be paid</a:t>
            </a:r>
            <a:r>
              <a:rPr lang="en-US" dirty="0" smtClean="0"/>
              <a:t>.</a:t>
            </a:r>
            <a:endParaRPr lang="en-US" dirty="0"/>
          </a:p>
          <a:p>
            <a:pPr>
              <a:spcBef>
                <a:spcPts val="0"/>
              </a:spcBef>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According to the 2013 report of the Social Security trustees, Social Security benefits are now 5.0 percent of the economy, or gross domestic product, and are projected to rise to 6.2 percent in 2035 and then decline somewhat, remaining between 6.0 and 6.2 percent thereafter. This modest increase between now and 2035 is smaller than the growth in spending for public education that occurred when the boomers were children.</a:t>
            </a:r>
          </a:p>
          <a:p>
            <a:pPr>
              <a:spcBef>
                <a:spcPts val="0"/>
              </a:spcBef>
            </a:pPr>
            <a:r>
              <a:rPr lang="en-US" dirty="0" smtClean="0"/>
              <a:t> </a:t>
            </a:r>
          </a:p>
          <a:p>
            <a:pPr>
              <a:spcBef>
                <a:spcPts val="0"/>
              </a:spcBef>
            </a:pPr>
            <a:r>
              <a:rPr lang="en-US" dirty="0" smtClean="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32"/>
              </a:spcBef>
            </a:pPr>
            <a:r>
              <a:rPr lang="en-US" dirty="0" smtClean="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In 2012, 36 percent of GDP was subject to Social Security contributions; the rest of the national income was not. This share is projected to decline to 34 percent of GDP by 2090.</a:t>
            </a:r>
          </a:p>
          <a:p>
            <a:pPr>
              <a:spcBef>
                <a:spcPts val="432"/>
              </a:spcBef>
            </a:pPr>
            <a:endParaRPr lang="en-US" dirty="0" smtClean="0">
              <a:latin typeface="Times New Roman" pitchFamily="18" charset="0"/>
              <a:cs typeface="Times New Roman" pitchFamily="18" charset="0"/>
            </a:endParaRPr>
          </a:p>
          <a:p>
            <a:pPr>
              <a:spcBef>
                <a:spcPts val="432"/>
              </a:spcBef>
            </a:pPr>
            <a:r>
              <a:rPr lang="en-US" dirty="0" smtClean="0">
                <a:latin typeface="Times New Roman" pitchFamily="18" charset="0"/>
                <a:cs typeface="Times New Roman" pitchFamily="18" charset="0"/>
              </a:rPr>
              <a:t>Sources of income that are </a:t>
            </a:r>
            <a:r>
              <a:rPr lang="en-US" i="1"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subject to Social Security taxes include:</a:t>
            </a:r>
          </a:p>
          <a:p>
            <a:pPr>
              <a:spcBef>
                <a:spcPts val="432"/>
              </a:spcBef>
              <a:buFont typeface="Arial" pitchFamily="34" charset="0"/>
              <a:buChar char="•"/>
            </a:pPr>
            <a:r>
              <a:rPr lang="en-US" dirty="0" smtClean="0">
                <a:latin typeface="Times New Roman" pitchFamily="18" charset="0"/>
                <a:cs typeface="Times New Roman" pitchFamily="18" charset="0"/>
              </a:rPr>
              <a:t> Earnings above the tax cap (about 17 percent of aggregate earnings);</a:t>
            </a:r>
          </a:p>
          <a:p>
            <a:pPr>
              <a:spcBef>
                <a:spcPts val="432"/>
              </a:spcBef>
              <a:buFont typeface="Arial" pitchFamily="34" charset="0"/>
              <a:buChar char="•"/>
            </a:pPr>
            <a:r>
              <a:rPr lang="en-US" dirty="0" smtClean="0">
                <a:latin typeface="Times New Roman" pitchFamily="18" charset="0"/>
                <a:cs typeface="Times New Roman" pitchFamily="18" charset="0"/>
              </a:rPr>
              <a:t> Earnings of workers not covered by Social Security (about 25 percent of state and local government employees do not participate in Social Security);</a:t>
            </a:r>
          </a:p>
          <a:p>
            <a:pPr>
              <a:spcBef>
                <a:spcPts val="432"/>
              </a:spcBef>
              <a:buFont typeface="Arial" pitchFamily="34" charset="0"/>
              <a:buChar char="•"/>
            </a:pPr>
            <a:r>
              <a:rPr lang="en-US" dirty="0" smtClean="0">
                <a:latin typeface="Times New Roman" pitchFamily="18" charset="0"/>
                <a:cs typeface="Times New Roman" pitchFamily="18" charset="0"/>
              </a:rPr>
              <a:t> Non-taxable fringe benefits paid by employers, such as health insurance premiums, pension and 401(k) contributions, and most other employee benefits;</a:t>
            </a:r>
          </a:p>
          <a:p>
            <a:pPr>
              <a:spcBef>
                <a:spcPts val="432"/>
              </a:spcBef>
              <a:buFont typeface="Arial" pitchFamily="34" charset="0"/>
              <a:buChar char="•"/>
            </a:pPr>
            <a:r>
              <a:rPr lang="en-US" dirty="0" smtClean="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spcBef>
                <a:spcPts val="432"/>
              </a:spcBef>
              <a:buFont typeface="Arial" pitchFamily="34" charset="0"/>
              <a:buChar char="•"/>
            </a:pPr>
            <a:r>
              <a:rPr lang="en-US" dirty="0" smtClean="0">
                <a:latin typeface="Times New Roman" pitchFamily="18" charset="0"/>
                <a:cs typeface="Times New Roman" pitchFamily="18" charset="0"/>
              </a:rPr>
              <a:t> Income from capital, such as interest on investments, stock dividends, and rental income from real estate; and</a:t>
            </a:r>
          </a:p>
          <a:p>
            <a:pPr>
              <a:spcBef>
                <a:spcPts val="432"/>
              </a:spcBef>
              <a:buFont typeface="Arial" pitchFamily="34" charset="0"/>
              <a:buChar char="•"/>
            </a:pPr>
            <a:r>
              <a:rPr lang="en-US" dirty="0" smtClean="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35</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There are countless options and proposals t</a:t>
            </a:r>
            <a:r>
              <a:rPr lang="en-US" baseline="0" dirty="0" smtClean="0"/>
              <a:t>o change or improve Social Security. They include options to:</a:t>
            </a:r>
          </a:p>
          <a:p>
            <a:pPr>
              <a:spcBef>
                <a:spcPts val="0"/>
              </a:spcBef>
              <a:buFont typeface="Arial" pitchFamily="34" charset="0"/>
              <a:buChar char="•"/>
            </a:pPr>
            <a:r>
              <a:rPr lang="en-US" baseline="0" dirty="0" smtClean="0"/>
              <a:t> Increase benefit adequacy, often for a specific vulnerable group;</a:t>
            </a:r>
          </a:p>
          <a:p>
            <a:pPr>
              <a:spcBef>
                <a:spcPts val="0"/>
              </a:spcBef>
              <a:buFont typeface="Arial" pitchFamily="34" charset="0"/>
              <a:buChar char="•"/>
            </a:pPr>
            <a:r>
              <a:rPr lang="en-US" baseline="0" dirty="0" smtClean="0"/>
              <a:t> Increase revenues for solvency; and</a:t>
            </a:r>
          </a:p>
          <a:p>
            <a:pPr>
              <a:spcBef>
                <a:spcPts val="0"/>
              </a:spcBef>
              <a:buFont typeface="Arial" pitchFamily="34" charset="0"/>
              <a:buChar char="•"/>
            </a:pPr>
            <a:r>
              <a:rPr lang="en-US" baseline="0" dirty="0" smtClean="0"/>
              <a:t> Reduce benefits for solvency.</a:t>
            </a:r>
          </a:p>
          <a:p>
            <a:pPr>
              <a:spcBef>
                <a:spcPts val="0"/>
              </a:spcBef>
              <a:buFont typeface="Arial" pitchFamily="34" charset="0"/>
              <a:buNone/>
            </a:pPr>
            <a:endParaRPr lang="en-US" baseline="0" dirty="0" smtClean="0"/>
          </a:p>
          <a:p>
            <a:pPr defTabSz="931774">
              <a:spcBef>
                <a:spcPts val="0"/>
              </a:spcBef>
              <a:defRPr/>
            </a:pPr>
            <a:r>
              <a:rPr lang="en-US" dirty="0" smtClean="0"/>
              <a:t>NASI’s report, </a:t>
            </a:r>
            <a:r>
              <a:rPr lang="en-US" i="1" dirty="0" smtClean="0"/>
              <a:t>Fixing Social Security: Adequate Benefits, Adequate Financing </a:t>
            </a:r>
            <a:r>
              <a:rPr lang="en-US" i="0" dirty="0" smtClean="0"/>
              <a:t>(Reno and </a:t>
            </a:r>
            <a:r>
              <a:rPr lang="en-US" i="0" dirty="0" err="1" smtClean="0"/>
              <a:t>Lavery</a:t>
            </a:r>
            <a:r>
              <a:rPr lang="en-US" i="0" dirty="0" smtClean="0"/>
              <a:t>, 2009), </a:t>
            </a:r>
            <a:r>
              <a:rPr lang="en-US" dirty="0" smtClean="0"/>
              <a:t>illustrates nearly a dozen policy options to improve the adequacy of Social Security benefits for selected groups and improve the status of the program’s finances over the next 75 years. The report includes official estimates from Social Security actuaries of the financial consequences of those changes for Social Security’s long-term balance.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spcBef>
                <a:spcPts val="0"/>
              </a:spcBef>
              <a:defRPr/>
            </a:pPr>
            <a:r>
              <a:rPr lang="en-US" dirty="0"/>
              <a:t>Each of these policy options targets an </a:t>
            </a:r>
            <a:r>
              <a:rPr lang="en-US" dirty="0" smtClean="0"/>
              <a:t>economically</a:t>
            </a:r>
            <a:r>
              <a:rPr lang="en-US" baseline="0" dirty="0" smtClean="0"/>
              <a:t> </a:t>
            </a:r>
            <a:r>
              <a:rPr lang="en-US" dirty="0" smtClean="0"/>
              <a:t>vulnerable </a:t>
            </a:r>
            <a:r>
              <a:rPr lang="en-US" dirty="0"/>
              <a:t>group that would receive more adequate benefits under that option.  </a:t>
            </a:r>
          </a:p>
          <a:p>
            <a:pPr defTabSz="914350">
              <a:spcBef>
                <a:spcPts val="0"/>
              </a:spcBef>
              <a:defRPr/>
            </a:pPr>
            <a:endParaRPr lang="en-US" dirty="0"/>
          </a:p>
          <a:p>
            <a:pPr defTabSz="914350">
              <a:spcBef>
                <a:spcPts val="0"/>
              </a:spcBef>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spcBef>
                <a:spcPts val="0"/>
              </a:spcBef>
            </a:pPr>
            <a:r>
              <a:rPr lang="en-US" dirty="0"/>
              <a:t>The report includes many options for improving Social Security revenues in the future. </a:t>
            </a:r>
            <a:r>
              <a:rPr lang="en-US" dirty="0" smtClean="0"/>
              <a:t>For </a:t>
            </a:r>
            <a:r>
              <a:rPr lang="en-US" dirty="0"/>
              <a:t>example:</a:t>
            </a:r>
          </a:p>
          <a:p>
            <a:pPr>
              <a:spcBef>
                <a:spcPts val="0"/>
              </a:spcBef>
            </a:pPr>
            <a:endParaRPr lang="en-US" dirty="0"/>
          </a:p>
          <a:p>
            <a:pPr lvl="0">
              <a:buFont typeface="Arial" pitchFamily="34" charset="0"/>
              <a:buChar char="•"/>
            </a:pPr>
            <a:r>
              <a:rPr lang="en-US" dirty="0"/>
              <a:t> Lift the cap on earnings subject to Social Security contributions (now $</a:t>
            </a:r>
            <a:r>
              <a:rPr lang="en-US" dirty="0" smtClean="0"/>
              <a:t>113,700</a:t>
            </a:r>
            <a:r>
              <a:rPr lang="en-US" dirty="0"/>
              <a:t>). </a:t>
            </a:r>
            <a:r>
              <a:rPr lang="en-US" dirty="0" smtClean="0"/>
              <a:t>Many </a:t>
            </a:r>
            <a:r>
              <a:rPr lang="en-US" dirty="0"/>
              <a:t>variations on this option exist. Some would eliminate the entire long-term deficit in Social Security; others go part way. </a:t>
            </a:r>
          </a:p>
          <a:p>
            <a:pPr lvl="0">
              <a:buFont typeface="Arial" pitchFamily="34" charset="0"/>
              <a:buChar char="•"/>
            </a:pPr>
            <a:r>
              <a:rPr lang="en-US" dirty="0"/>
              <a:t> </a:t>
            </a:r>
            <a:r>
              <a:rPr lang="en-US" dirty="0" smtClean="0"/>
              <a:t>Cover all </a:t>
            </a:r>
            <a:r>
              <a:rPr lang="en-US" dirty="0"/>
              <a:t>salary reduction </a:t>
            </a:r>
            <a:r>
              <a:rPr lang="en-US" dirty="0" smtClean="0"/>
              <a:t>plans, just </a:t>
            </a:r>
            <a:r>
              <a:rPr lang="en-US" dirty="0"/>
              <a:t>like 401(k)s – that is, treat contributions into the plans as covered earnings for Social Security</a:t>
            </a:r>
            <a:r>
              <a:rPr lang="en-US" dirty="0" smtClean="0"/>
              <a:t>. </a:t>
            </a:r>
            <a:r>
              <a:rPr lang="en-US" dirty="0"/>
              <a:t>In 1983, Congress decided that worker contributions into 401(k)s should be covered by Social Security. </a:t>
            </a:r>
            <a:r>
              <a:rPr lang="en-US" dirty="0" smtClean="0"/>
              <a:t>That </a:t>
            </a:r>
            <a:r>
              <a:rPr lang="en-US" dirty="0"/>
              <a:t>rationale could apply to other salary reduction plans. </a:t>
            </a:r>
          </a:p>
          <a:p>
            <a:pPr lvl="0">
              <a:buFont typeface="Arial" pitchFamily="34" charset="0"/>
              <a:buChar char="•"/>
            </a:pPr>
            <a:r>
              <a:rPr lang="en-US" dirty="0"/>
              <a:t> Schedule a modest increase in the 6.2 percent contribution rate out in the future when funds would be needed. </a:t>
            </a:r>
            <a:r>
              <a:rPr lang="en-US" dirty="0" smtClean="0"/>
              <a:t>Such </a:t>
            </a:r>
            <a:r>
              <a:rPr lang="en-US" dirty="0"/>
              <a:t>a change could avoid drawing down Social Security reserves so that interest income will remain a permanent source of income to Social Security.</a:t>
            </a:r>
          </a:p>
          <a:p>
            <a:pPr lvl="0">
              <a:buFont typeface="Arial" pitchFamily="34" charset="0"/>
              <a:buChar char="•"/>
            </a:pPr>
            <a:r>
              <a:rPr lang="en-US" dirty="0"/>
              <a:t> Dedicate progressive taxes to pay part of the future cost of Social Security. Examples of progressive taxes (which fall more on higher-income individuals than lower-income ones) include an estate tax and a financial transactions tax</a:t>
            </a:r>
            <a:r>
              <a:rPr lang="en-US" dirty="0" smtClean="0"/>
              <a:t>.</a:t>
            </a:r>
            <a:endParaRPr lang="en-US" dirty="0"/>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spcBef>
                <a:spcPts val="0"/>
              </a:spcBef>
              <a:defRPr/>
            </a:pPr>
            <a:r>
              <a:rPr lang="en-US" dirty="0" smtClean="0"/>
              <a:t>Raising the retirement age</a:t>
            </a:r>
            <a:r>
              <a:rPr lang="en-US" baseline="0" dirty="0" smtClean="0"/>
              <a:t> and switching to the chained CPI wou</a:t>
            </a:r>
            <a:r>
              <a:rPr lang="en-US" dirty="0" smtClean="0"/>
              <a:t>ld each lower future benefits and costs.  </a:t>
            </a:r>
          </a:p>
          <a:p>
            <a:pPr defTabSz="914350">
              <a:spcBef>
                <a:spcPts val="0"/>
              </a:spcBef>
              <a:defRPr/>
            </a:pPr>
            <a:endParaRPr lang="en-US" dirty="0" smtClean="0"/>
          </a:p>
          <a:p>
            <a:pPr defTabSz="914350">
              <a:spcBef>
                <a:spcPts val="0"/>
              </a:spcBef>
              <a:defRPr/>
            </a:pPr>
            <a:r>
              <a:rPr lang="en-US" dirty="0" smtClean="0"/>
              <a:t>For more information on these options and their costs, see NASI’s report </a:t>
            </a:r>
            <a:r>
              <a:rPr lang="en-US" i="1" dirty="0" smtClean="0"/>
              <a:t>Fixing Social Security: Adequate Benefits, Adequate Financing</a:t>
            </a:r>
            <a:r>
              <a:rPr lang="en-US" dirty="0" smtClean="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39</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Public opinion polls consistently show that Americans support Social Security and are willing to pay for it. In fact, polls show that Americans would rather pay more than see future benefits cut any</a:t>
            </a:r>
            <a:r>
              <a:rPr lang="en-US" baseline="0" dirty="0" smtClean="0"/>
              <a:t> </a:t>
            </a:r>
            <a:r>
              <a:rPr lang="en-US" dirty="0" smtClean="0"/>
              <a:t>more than is already scheduled in current law. </a:t>
            </a:r>
          </a:p>
          <a:p>
            <a:pPr>
              <a:spcBef>
                <a:spcPts val="0"/>
              </a:spcBef>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NASI</a:t>
            </a:r>
            <a:r>
              <a:rPr lang="en-US" baseline="0" dirty="0" smtClean="0"/>
              <a:t> recently conducted a national survey of Americans’ perspectives on Social Security and their preferences regarding options to strengthen the program for the future. </a:t>
            </a:r>
            <a:r>
              <a:rPr lang="en-US" sz="1200" i="0" u="none" kern="1200" baseline="0" dirty="0" smtClean="0">
                <a:solidFill>
                  <a:schemeClr val="tx1"/>
                </a:solidFill>
                <a:latin typeface="Times New Roman" charset="0"/>
                <a:ea typeface="+mn-ea"/>
                <a:cs typeface="+mn-cs"/>
              </a:rPr>
              <a:t>The study found strong support for Social Security across income, generation, race and ethnicity, and party lines.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u="none"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For full results of the study, see NASI’s report </a:t>
            </a:r>
            <a:r>
              <a:rPr lang="en-US" sz="1200" i="1" u="none" kern="1200" dirty="0" smtClean="0">
                <a:solidFill>
                  <a:schemeClr val="tx1"/>
                </a:solidFill>
                <a:latin typeface="Times New Roman" charset="0"/>
                <a:ea typeface="+mn-ea"/>
                <a:cs typeface="+mn-cs"/>
              </a:rPr>
              <a:t>Strengthening Social Security: What Do Americans Want?</a:t>
            </a:r>
            <a:r>
              <a:rPr lang="en-US" sz="1200" i="0" u="none" kern="1200" baseline="0" dirty="0" smtClean="0">
                <a:solidFill>
                  <a:schemeClr val="tx1"/>
                </a:solidFill>
                <a:latin typeface="Times New Roman" charset="0"/>
                <a:ea typeface="+mn-ea"/>
                <a:cs typeface="+mn-cs"/>
              </a:rPr>
              <a:t> (Tucker, Reno, and Bethell, 2013).</a:t>
            </a:r>
            <a:endParaRPr lang="en-US"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dirty="0" smtClean="0"/>
              <a:t>In all, about 37 million retired workers receive Social Security benefits, as do about 9 million disabled workers, 4 million widows, 2 million spouses,</a:t>
            </a:r>
            <a:r>
              <a:rPr lang="en-US" baseline="0" dirty="0" smtClean="0"/>
              <a:t> </a:t>
            </a:r>
            <a:r>
              <a:rPr lang="en-US" dirty="0" smtClean="0"/>
              <a:t>and 3 million children under age 18 (or under age 19 and still in high school). About 1 million adults disabled since childhood also receive regular benefits from Social Security when a parent has died, become disabled, or retired.  </a:t>
            </a:r>
          </a:p>
          <a:p>
            <a:pPr eaLnBrk="1" hangingPunct="1">
              <a:spcBef>
                <a:spcPct val="0"/>
              </a:spcBef>
            </a:pPr>
            <a:endParaRPr lang="en-US" dirty="0" smtClean="0"/>
          </a:p>
          <a:p>
            <a:pPr eaLnBrk="1" hangingPunct="1">
              <a:spcBef>
                <a:spcPct val="0"/>
              </a:spcBef>
            </a:pPr>
            <a:r>
              <a:rPr lang="en-US" dirty="0" smtClean="0"/>
              <a:t>(Data</a:t>
            </a:r>
            <a:r>
              <a:rPr lang="en-US" baseline="0" dirty="0" smtClean="0"/>
              <a:t> as</a:t>
            </a:r>
            <a:r>
              <a:rPr lang="en-US" dirty="0" smtClean="0"/>
              <a:t> of January 2013.)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40</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eaLnBrk="1" hangingPunct="1">
              <a:spcBef>
                <a:spcPct val="0"/>
              </a:spcBef>
              <a:buFont typeface="Arial" pitchFamily="34" charset="0"/>
              <a:buNone/>
            </a:pPr>
            <a:r>
              <a:rPr lang="en-US" dirty="0" smtClean="0"/>
              <a:t>The survey found strong evidence that Americans</a:t>
            </a:r>
            <a:r>
              <a:rPr lang="en-US" baseline="0" dirty="0" smtClean="0"/>
              <a:t> </a:t>
            </a:r>
            <a:r>
              <a:rPr lang="en-US" dirty="0" smtClean="0"/>
              <a:t>value Social</a:t>
            </a:r>
            <a:r>
              <a:rPr lang="en-US" baseline="0" dirty="0" smtClean="0"/>
              <a:t> Security, don’t mind paying for it, and would rather pay more than see benefits cut.</a:t>
            </a:r>
          </a:p>
          <a:p>
            <a:pPr eaLnBrk="1" hangingPunct="1">
              <a:spcBef>
                <a:spcPct val="0"/>
              </a:spcBef>
              <a:buFont typeface="Arial" pitchFamily="34" charset="0"/>
              <a:buNone/>
            </a:pPr>
            <a:endParaRPr lang="en-US" baseline="0" dirty="0" smtClean="0"/>
          </a:p>
          <a:p>
            <a:pPr eaLnBrk="1" hangingPunct="1">
              <a:spcBef>
                <a:spcPct val="0"/>
              </a:spcBef>
              <a:buFont typeface="Arial" pitchFamily="34" charset="0"/>
              <a:buNone/>
            </a:pPr>
            <a:r>
              <a:rPr lang="en-US" baseline="0" dirty="0" smtClean="0"/>
              <a:t>The survey also used an innovative method called “trade-off analysis” that asked participants to chose among different packages of policy options. T</a:t>
            </a:r>
            <a:r>
              <a:rPr lang="en-US" sz="1200" kern="1200" dirty="0" smtClean="0">
                <a:solidFill>
                  <a:schemeClr val="tx1"/>
                </a:solidFill>
                <a:latin typeface="Times New Roman" charset="0"/>
                <a:ea typeface="+mn-ea"/>
                <a:cs typeface="+mn-cs"/>
              </a:rPr>
              <a:t>he favorite package included two revenue increases and two benefit increases.</a:t>
            </a:r>
          </a:p>
          <a:p>
            <a:pPr eaLnBrk="1" hangingPunct="1">
              <a:spcBef>
                <a:spcPct val="0"/>
              </a:spcBef>
              <a:buFont typeface="Arial" pitchFamily="34" charset="0"/>
              <a:buNone/>
            </a:pPr>
            <a:endParaRPr lang="en-US" sz="1200" kern="1200" dirty="0" smtClean="0">
              <a:solidFill>
                <a:schemeClr val="tx1"/>
              </a:solidFill>
              <a:latin typeface="Times New Roman" charset="0"/>
              <a:ea typeface="+mn-ea"/>
              <a:cs typeface="+mn-cs"/>
            </a:endParaRPr>
          </a:p>
          <a:p>
            <a:pPr eaLnBrk="1" hangingPunct="1">
              <a:spcBef>
                <a:spcPct val="0"/>
              </a:spcBef>
              <a:buFont typeface="Arial" pitchFamily="34" charset="0"/>
              <a:buNone/>
            </a:pPr>
            <a:r>
              <a:rPr lang="en-US" sz="1200" kern="1200" dirty="0" smtClean="0">
                <a:solidFill>
                  <a:schemeClr val="tx1"/>
                </a:solidFill>
                <a:latin typeface="Times New Roman" charset="0"/>
                <a:ea typeface="+mn-ea"/>
                <a:cs typeface="+mn-cs"/>
              </a:rPr>
              <a:t>The following charts show</a:t>
            </a:r>
            <a:r>
              <a:rPr lang="en-US" sz="1200" kern="1200" baseline="0" dirty="0" smtClean="0">
                <a:solidFill>
                  <a:schemeClr val="tx1"/>
                </a:solidFill>
                <a:latin typeface="Times New Roman" charset="0"/>
                <a:ea typeface="+mn-ea"/>
                <a:cs typeface="+mn-cs"/>
              </a:rPr>
              <a:t> more detail about the survey results.</a:t>
            </a:r>
            <a:endParaRPr lang="en-US" sz="1200" kern="1200" dirty="0" smtClean="0">
              <a:solidFill>
                <a:schemeClr val="tx1"/>
              </a:solidFill>
              <a:latin typeface="Times New Roman"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Arial" pitchFamily="34" charset="0"/>
              <a:buNone/>
            </a:pPr>
            <a:r>
              <a:rPr lang="en-US" baseline="0" dirty="0" smtClean="0"/>
              <a:t>The study found that Americans are willing to pay more in order to keep Social Security strong.</a:t>
            </a:r>
          </a:p>
          <a:p>
            <a:pPr eaLnBrk="1" hangingPunct="1">
              <a:spcBef>
                <a:spcPts val="0"/>
              </a:spcBef>
              <a:buFont typeface="Arial" pitchFamily="34" charset="0"/>
              <a:buNone/>
            </a:pPr>
            <a:endParaRPr lang="en-US" baseline="0" dirty="0" smtClean="0"/>
          </a:p>
          <a:p>
            <a:pPr eaLnBrk="1" hangingPunct="1">
              <a:spcBef>
                <a:spcPts val="432"/>
              </a:spcBef>
              <a:buFont typeface="Arial" pitchFamily="34" charset="0"/>
              <a:buChar char="•"/>
            </a:pPr>
            <a:r>
              <a:rPr lang="en-US" baseline="0" dirty="0" smtClean="0"/>
              <a:t> 82% of Americans agree it is critical to preserve Social Security even if it means increasing the taxes paid by </a:t>
            </a:r>
            <a:r>
              <a:rPr lang="en-US" i="1" baseline="0" dirty="0" smtClean="0"/>
              <a:t>working</a:t>
            </a:r>
            <a:r>
              <a:rPr lang="en-US" baseline="0" dirty="0" smtClean="0"/>
              <a:t> Americans. Those agreeing include 74% of Republicans, 88% of Democrats and 83% of independents.</a:t>
            </a:r>
          </a:p>
          <a:p>
            <a:pPr eaLnBrk="1" hangingPunct="1">
              <a:spcBef>
                <a:spcPts val="432"/>
              </a:spcBef>
              <a:buFont typeface="Arial" pitchFamily="34" charset="0"/>
              <a:buChar char="•"/>
            </a:pPr>
            <a:r>
              <a:rPr lang="en-US" baseline="0" dirty="0" smtClean="0"/>
              <a:t> 87% of Americans agree it is critical to preserve Social Security even if it means increasing the taxes paid by </a:t>
            </a:r>
            <a:r>
              <a:rPr lang="en-US" i="1" baseline="0" dirty="0" smtClean="0"/>
              <a:t>wealthier </a:t>
            </a:r>
            <a:r>
              <a:rPr lang="en-US" baseline="0" dirty="0" smtClean="0"/>
              <a:t>Americans. Those agreeing include 71% of Republicans, 97% of Democrats and 86% of independents.</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a:t>
            </a:r>
            <a:r>
              <a:rPr lang="en-US" sz="1200" kern="1200" dirty="0" smtClean="0">
                <a:solidFill>
                  <a:schemeClr val="tx1"/>
                </a:solidFill>
                <a:latin typeface="Times New Roman" charset="0"/>
                <a:ea typeface="+mn-ea"/>
                <a:cs typeface="+mn-cs"/>
              </a:rPr>
              <a:t>he respondents’ favorite package of policy options would:</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kern="1200" baseline="0" dirty="0" smtClean="0">
                <a:solidFill>
                  <a:schemeClr val="tx1"/>
                </a:solidFill>
                <a:latin typeface="Times New Roman" charset="0"/>
                <a:ea typeface="+mn-ea"/>
                <a:cs typeface="+mn-cs"/>
              </a:rPr>
              <a:t> </a:t>
            </a:r>
            <a:r>
              <a:rPr lang="en-US" sz="1200" dirty="0" smtClean="0"/>
              <a:t>Gradually, over 10 years, eliminate the taxable earnings cap (now $113,700).</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Gradually, over 20 years, raise the payroll tax from 6.2% to 7.2%.</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Increase the cost-of-living adjustment (COLA) to more accurately reflect the inflation actually experienced by seniors.</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baseline="0" dirty="0" smtClean="0"/>
              <a:t> </a:t>
            </a:r>
            <a:r>
              <a:rPr lang="en-US" sz="1200" dirty="0" smtClean="0"/>
              <a:t>Raise the minimum benefit so that a lifetime low-wage worker can retire at 62 or later and have benefits above the federal poverty line.  </a:t>
            </a: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200"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kern="1200" dirty="0" smtClean="0">
                <a:solidFill>
                  <a:schemeClr val="tx1"/>
                </a:solidFill>
                <a:latin typeface="Times New Roman" charset="0"/>
                <a:ea typeface="+mn-ea"/>
                <a:cs typeface="+mn-cs"/>
              </a:rPr>
              <a:t>This package more than eliminates the 75-year financing gap and leaves a small surplus.</a:t>
            </a:r>
          </a:p>
          <a:p>
            <a:pPr>
              <a:spcBef>
                <a:spcPts val="0"/>
              </a:spcBef>
            </a:pPr>
            <a:endParaRPr lang="en-US" sz="1200" dirty="0" smtClean="0"/>
          </a:p>
          <a:p>
            <a:pPr>
              <a:spcBef>
                <a:spcPts val="0"/>
              </a:spcBef>
            </a:pPr>
            <a:r>
              <a:rPr lang="en-US" sz="1200" baseline="0" dirty="0" smtClean="0"/>
              <a:t>Seven in 10 Americans, across generations and income levels, supported this package over the status quo.</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43</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dirty="0" smtClean="0"/>
              <a:t>Social Security provides a foundation of retirement income that retirees supplement with pensions, savings, and earnings. Benefits alone do not provide a comfortable level of living. The average benefit for </a:t>
            </a:r>
            <a:r>
              <a:rPr lang="en-US" baseline="0" dirty="0" smtClean="0"/>
              <a:t>retired workers</a:t>
            </a:r>
            <a:r>
              <a:rPr lang="en-US" dirty="0" smtClean="0"/>
              <a:t> in January 2013 was $1,264 a month, or about $15,168 a year.</a:t>
            </a:r>
          </a:p>
          <a:p>
            <a:pPr eaLnBrk="1" hangingPunct="1">
              <a:spcBef>
                <a:spcPct val="0"/>
              </a:spcBef>
            </a:pPr>
            <a:endParaRPr lang="en-US" dirty="0" smtClean="0"/>
          </a:p>
          <a:p>
            <a:pPr eaLnBrk="1" hangingPunct="1">
              <a:spcBef>
                <a:spcPct val="0"/>
              </a:spcBef>
            </a:pPr>
            <a:r>
              <a:rPr lang="en-US" dirty="0" smtClean="0"/>
              <a:t>The average is somewhat lower for widowed spouses age 60 and older: $1,217 a month or about $14,604 a year.</a:t>
            </a:r>
          </a:p>
          <a:p>
            <a:pPr eaLnBrk="1" hangingPunct="1">
              <a:spcBef>
                <a:spcPct val="0"/>
              </a:spcBef>
            </a:pPr>
            <a:endParaRPr lang="en-US" dirty="0" smtClean="0"/>
          </a:p>
          <a:p>
            <a:pPr eaLnBrk="1" hangingPunct="1">
              <a:spcBef>
                <a:spcPct val="0"/>
              </a:spcBef>
            </a:pPr>
            <a:r>
              <a:rPr lang="en-US" dirty="0" smtClean="0"/>
              <a:t>The average benefit for disabled workers is $1,130, or about $13,560 a year. A disabled worker with one or more children received, on average, $1,735</a:t>
            </a:r>
            <a:r>
              <a:rPr lang="en-US" baseline="0" dirty="0" smtClean="0"/>
              <a:t> a month</a:t>
            </a:r>
            <a:r>
              <a:rPr lang="en-US" dirty="0" smtClean="0"/>
              <a:t> or about $20,820 a year.</a:t>
            </a:r>
          </a:p>
          <a:p>
            <a:pPr eaLnBrk="1" hangingPunct="1">
              <a:spcBef>
                <a:spcPct val="0"/>
              </a:spcBef>
            </a:pPr>
            <a:endParaRPr lang="en-US" dirty="0" smtClean="0"/>
          </a:p>
          <a:p>
            <a:pPr eaLnBrk="1" hangingPunct="1">
              <a:spcBef>
                <a:spcPct val="0"/>
              </a:spcBef>
            </a:pPr>
            <a:r>
              <a:rPr lang="en-US" dirty="0" smtClean="0"/>
              <a:t>For comparison, the 2013 federal poverty guideline is $19,530 annually for a family of three, and $23,550</a:t>
            </a:r>
            <a:r>
              <a:rPr lang="en-US" baseline="0" dirty="0" smtClean="0"/>
              <a:t> </a:t>
            </a:r>
            <a:r>
              <a:rPr lang="en-US" dirty="0" smtClean="0"/>
              <a:t>for a family of four.</a:t>
            </a:r>
          </a:p>
          <a:p>
            <a:pPr eaLnBrk="1" hangingPunct="1">
              <a:spcBef>
                <a:spcPct val="0"/>
              </a:spcBef>
            </a:pPr>
            <a:endParaRPr lang="en-US" dirty="0" smtClean="0"/>
          </a:p>
          <a:p>
            <a:pPr eaLnBrk="1" hangingPunct="1">
              <a:spcBef>
                <a:spcPct val="0"/>
              </a:spcBef>
            </a:pPr>
            <a:r>
              <a:rPr lang="en-US" dirty="0" smtClean="0"/>
              <a:t>Each year, Social Security benefits are adjusted to keep up with the cost of living. A</a:t>
            </a:r>
            <a:r>
              <a:rPr lang="en-US" baseline="0" dirty="0" smtClean="0"/>
              <a:t> 1.7 percent cost-of-living adjustment (COLA) took effect for December 2012 with the checks paid in January 2013.</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lnSpcReduction="10000"/>
          </a:bodyPr>
          <a:lstStyle/>
          <a:p>
            <a:pPr eaLnBrk="1" hangingPunct="1">
              <a:spcBef>
                <a:spcPct val="0"/>
              </a:spcBef>
            </a:pPr>
            <a:r>
              <a:rPr lang="en-US" dirty="0" smtClean="0">
                <a:cs typeface="Times New Roman" charset="0"/>
              </a:rPr>
              <a:t>The most common way to measure</a:t>
            </a:r>
            <a:r>
              <a:rPr lang="en-US" baseline="0" dirty="0" smtClean="0">
                <a:cs typeface="Times New Roman" charset="0"/>
              </a:rPr>
              <a:t> income </a:t>
            </a:r>
            <a:r>
              <a:rPr lang="en-US" i="0" baseline="0" dirty="0" smtClean="0">
                <a:cs typeface="Times New Roman" charset="0"/>
              </a:rPr>
              <a:t>during</a:t>
            </a:r>
            <a:r>
              <a:rPr lang="en-US" baseline="0" dirty="0" smtClean="0">
                <a:cs typeface="Times New Roman" charset="0"/>
              </a:rPr>
              <a:t> retirement is to compare it to the same person’s income </a:t>
            </a:r>
            <a:r>
              <a:rPr lang="en-US" i="1" baseline="0" dirty="0" smtClean="0">
                <a:cs typeface="Times New Roman" charset="0"/>
              </a:rPr>
              <a:t>before</a:t>
            </a:r>
            <a:r>
              <a:rPr lang="en-US" baseline="0" dirty="0" smtClean="0">
                <a:cs typeface="Times New Roman" charset="0"/>
              </a:rPr>
              <a:t> retirement. The resulting “replacement rate” shows what percentage of pre-retirement earnings is replaced by retirement benefits. </a:t>
            </a:r>
            <a:endParaRPr lang="en-US" dirty="0" smtClean="0">
              <a:cs typeface="Times New Roman" charset="0"/>
            </a:endParaRP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This chart shows how Social Security benefits compare to a retiree’s past earnings for a  “low,” “medium,” “high,” and “maximum taxable” earner. The short bars are the benefits that a retiree would receive at age 65. The tall bars represent the retiree’s typical (or average indexed) lifetime earnings while working.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For example, a 65-year-old who retired in 2013 with a lifetime of “medium” earnings (about $43,720 in 2012) would receive about $18,230 a year, which would replace about 42 percent of past earnings.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A “low” earner who made about $19,670 in 2012 would receive about $11,070, which would replace about 56 percent of prior earnings. A worker who always earned the “maximum” taxable amount ($110,100 in 2012) would get benefits that replace about 26 percent of prior earnings.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These benefits are for workers who claim Social Security at age 65. Workers who take benefits at 62 (the earliest eligibility age) would receive lower benefits because they began receiving benefits early.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For more details on replacement rates, see page 12</a:t>
            </a:r>
            <a:r>
              <a:rPr lang="en-US" baseline="0" dirty="0" smtClean="0">
                <a:cs typeface="Times New Roman" charset="0"/>
              </a:rPr>
              <a:t>.</a:t>
            </a:r>
            <a:endParaRPr lang="en-US" dirty="0" smtClean="0">
              <a:cs typeface="Times New Roman" charset="0"/>
            </a:endParaRPr>
          </a:p>
          <a:p>
            <a:pPr eaLnBrk="1" hangingPunct="1">
              <a:lnSpc>
                <a:spcPct val="85000"/>
              </a:lnSpc>
            </a:pPr>
            <a:endParaRPr lang="en-US" dirty="0" smtClean="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dirty="0" smtClean="0"/>
              <a:t>Social Security benefits are relatively modest both in dollar amounts and in relation to retirees’ prior earnings. Yet the benefits are critically important to the families that receive them.  </a:t>
            </a:r>
          </a:p>
          <a:p>
            <a:pPr eaLnBrk="1" hangingPunct="1">
              <a:spcBef>
                <a:spcPct val="0"/>
              </a:spcBef>
            </a:pPr>
            <a:endParaRPr lang="en-US" dirty="0" smtClean="0"/>
          </a:p>
          <a:p>
            <a:pPr eaLnBrk="1" hangingPunct="1">
              <a:spcBef>
                <a:spcPct val="0"/>
              </a:spcBef>
            </a:pPr>
            <a:r>
              <a:rPr lang="en-US" dirty="0" smtClean="0"/>
              <a:t>Nearly 90 percent of married couples and unmarried persons age 65 and older receive Social Security. It is the major source of income for most of those beneficiaries.    </a:t>
            </a:r>
          </a:p>
          <a:p>
            <a:pPr eaLnBrk="1" hangingPunct="1">
              <a:spcBef>
                <a:spcPct val="0"/>
              </a:spcBef>
            </a:pPr>
            <a:endParaRPr lang="en-US" dirty="0" smtClean="0"/>
          </a:p>
          <a:p>
            <a:pPr eaLnBrk="1" hangingPunct="1">
              <a:spcBef>
                <a:spcPct val="0"/>
              </a:spcBef>
            </a:pPr>
            <a:r>
              <a:rPr lang="en-US" dirty="0" smtClean="0"/>
              <a:t>Nearly two in three of those beneficiaries (65 percent) rely on Social Security for half or more of their total income from all sources.</a:t>
            </a:r>
          </a:p>
          <a:p>
            <a:pPr eaLnBrk="1" hangingPunct="1">
              <a:spcBef>
                <a:spcPct val="0"/>
              </a:spcBef>
            </a:pPr>
            <a:endParaRPr lang="en-US" dirty="0" smtClean="0"/>
          </a:p>
          <a:p>
            <a:pPr eaLnBrk="1" hangingPunct="1">
              <a:spcBef>
                <a:spcPct val="0"/>
              </a:spcBef>
            </a:pPr>
            <a:r>
              <a:rPr lang="en-US" dirty="0" smtClean="0"/>
              <a:t>About one in three elderly beneficiaries get almost all (90</a:t>
            </a:r>
            <a:r>
              <a:rPr lang="en-US" baseline="0" dirty="0" smtClean="0"/>
              <a:t> percent</a:t>
            </a:r>
            <a:r>
              <a:rPr lang="en-US" dirty="0" smtClean="0"/>
              <a:t> or more) of their income from Social Security.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Social Security is particularly important to communities of color</a:t>
            </a:r>
            <a:r>
              <a:rPr lang="en-US" baseline="0" dirty="0" smtClean="0"/>
              <a:t> and to unmarried women (who are either widowed, divorced, or never married).</a:t>
            </a:r>
            <a:r>
              <a:rPr lang="en-US" dirty="0" smtClean="0"/>
              <a:t> Seniors in those groups often rely more heavily</a:t>
            </a:r>
            <a:r>
              <a:rPr lang="en-US" baseline="0" dirty="0" smtClean="0"/>
              <a:t> on their benefits.</a:t>
            </a:r>
            <a:endParaRPr lang="en-US" dirty="0" smtClean="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549B3B20-C75F-46F3-B736-97A97159359F}" type="slidenum">
              <a:rPr lang="en-US" smtClean="0"/>
              <a:pPr/>
              <a:t>9</a:t>
            </a:fld>
            <a:endParaRPr lang="en-US" dirty="0" smtClean="0"/>
          </a:p>
        </p:txBody>
      </p:sp>
      <p:sp>
        <p:nvSpPr>
          <p:cNvPr id="49155" name="Rectangle 1026"/>
          <p:cNvSpPr>
            <a:spLocks noGrp="1" noRot="1" noChangeAspect="1" noChangeArrowheads="1" noTextEdit="1"/>
          </p:cNvSpPr>
          <p:nvPr>
            <p:ph type="sldImg"/>
          </p:nvPr>
        </p:nvSpPr>
        <p:spPr>
          <a:xfrm>
            <a:off x="1141413" y="685800"/>
            <a:ext cx="4648200" cy="3486150"/>
          </a:xfrm>
          <a:ln/>
        </p:spPr>
      </p:sp>
      <p:sp>
        <p:nvSpPr>
          <p:cNvPr id="49156" name="Rectangle 1027"/>
          <p:cNvSpPr>
            <a:spLocks noGrp="1" noChangeArrowheads="1"/>
          </p:cNvSpPr>
          <p:nvPr>
            <p:ph type="body" idx="1"/>
          </p:nvPr>
        </p:nvSpPr>
        <p:spPr>
          <a:xfrm>
            <a:off x="935039" y="4416426"/>
            <a:ext cx="5140325" cy="1831975"/>
          </a:xfrm>
          <a:noFill/>
          <a:ln/>
        </p:spPr>
        <p:txBody>
          <a:bodyPr/>
          <a:lstStyle/>
          <a:p>
            <a:pPr eaLnBrk="1" hangingPunct="1">
              <a:spcBef>
                <a:spcPct val="0"/>
              </a:spcBef>
            </a:pPr>
            <a:r>
              <a:rPr lang="en-US" dirty="0" smtClean="0"/>
              <a:t>One reason that Social Security is such a large portion of income is that most Americans age 65 and older do not receive income from pensions, either from private employment or from jobs in federal, state or local government. Of couples age 65 and older, just under half (48 percent) have a pension from the husband’s or wife’s work, or both. The unmarried are less likely to have pensions. About 34 percent of unmarried women and 38 percent of unmarried men receive pensions. Combining couples and the unmarried together, the pension receipt rate is 40 percent. These numbers are declining and are projected</a:t>
            </a:r>
            <a:r>
              <a:rPr lang="en-US" baseline="0" dirty="0" smtClean="0"/>
              <a:t> to be considerably lower in the future. </a:t>
            </a:r>
          </a:p>
          <a:p>
            <a:pPr eaLnBrk="1" hangingPunct="1">
              <a:spcBef>
                <a:spcPct val="0"/>
              </a:spcBef>
            </a:pPr>
            <a:endParaRPr lang="en-US" baseline="0" dirty="0" smtClean="0"/>
          </a:p>
          <a:p>
            <a:pPr eaLnBrk="1" hangingPunct="1">
              <a:spcBef>
                <a:spcPct val="0"/>
              </a:spcBef>
            </a:pPr>
            <a:r>
              <a:rPr lang="en-US" baseline="0" dirty="0" smtClean="0"/>
              <a:t>For those who do receive pension income, the pension amounts typically do not keep up with price growth after retirement. Social Security benefits, in contrast, have automatic cost-of-living adjustments.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smtClean="0"/>
              <a:t>Social Security Benefits, Finances, and Policy Options</a:t>
            </a:r>
            <a:r>
              <a:rPr lang="en-US" sz="4000" b="1" dirty="0" smtClean="0"/>
              <a:t/>
            </a:r>
            <a:br>
              <a:rPr lang="en-US" sz="4000" b="1" dirty="0" smtClean="0"/>
            </a:br>
            <a:r>
              <a:rPr lang="en-US" sz="3800" b="1" i="1" dirty="0" smtClean="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smtClean="0">
                <a:solidFill>
                  <a:schemeClr val="accent2">
                    <a:lumMod val="20000"/>
                    <a:lumOff val="80000"/>
                  </a:schemeClr>
                </a:solidFill>
                <a:latin typeface="Century" pitchFamily="18" charset="0"/>
              </a:rPr>
              <a:t>Virginia P. Reno and Elisa A. Walker</a:t>
            </a:r>
          </a:p>
          <a:p>
            <a:pPr eaLnBrk="1" hangingPunct="1">
              <a:spcBef>
                <a:spcPts val="0"/>
              </a:spcBef>
            </a:pPr>
            <a:r>
              <a:rPr lang="en-US" sz="2000" dirty="0" smtClean="0">
                <a:solidFill>
                  <a:schemeClr val="accent2">
                    <a:lumMod val="20000"/>
                    <a:lumOff val="80000"/>
                  </a:schemeClr>
                </a:solidFill>
                <a:latin typeface="Century" pitchFamily="18" charset="0"/>
              </a:rPr>
              <a:t>National Academy of Social Insurance </a:t>
            </a:r>
            <a:r>
              <a:rPr lang="en-US" sz="2000" dirty="0" smtClean="0">
                <a:solidFill>
                  <a:schemeClr val="accent2">
                    <a:lumMod val="20000"/>
                    <a:lumOff val="80000"/>
                  </a:schemeClr>
                </a:solidFill>
                <a:latin typeface="Century" pitchFamily="18" charset="0"/>
                <a:sym typeface="Symbol"/>
              </a:rPr>
              <a:t>•</a:t>
            </a:r>
            <a:r>
              <a:rPr lang="en-US" sz="2000" dirty="0" smtClean="0">
                <a:solidFill>
                  <a:schemeClr val="accent2">
                    <a:lumMod val="20000"/>
                    <a:lumOff val="80000"/>
                  </a:schemeClr>
                </a:solidFill>
                <a:latin typeface="Century" pitchFamily="18" charset="0"/>
              </a:rPr>
              <a:t> </a:t>
            </a:r>
            <a:r>
              <a:rPr lang="en-US" sz="2000" u="sng" dirty="0" smtClean="0">
                <a:solidFill>
                  <a:schemeClr val="accent2">
                    <a:lumMod val="20000"/>
                    <a:lumOff val="80000"/>
                  </a:schemeClr>
                </a:solidFill>
                <a:latin typeface="Century" pitchFamily="18" charset="0"/>
                <a:hlinkClick r:id="rId3"/>
              </a:rPr>
              <a:t>www.nasi.org</a:t>
            </a:r>
            <a:endParaRPr lang="en-US" sz="2000" u="sng" dirty="0" smtClean="0">
              <a:solidFill>
                <a:schemeClr val="accent2">
                  <a:lumMod val="20000"/>
                  <a:lumOff val="80000"/>
                </a:schemeClr>
              </a:solidFill>
              <a:latin typeface="Century" pitchFamily="18" charset="0"/>
            </a:endParaRPr>
          </a:p>
          <a:p>
            <a:pPr>
              <a:spcBef>
                <a:spcPts val="0"/>
              </a:spcBef>
            </a:pPr>
            <a:r>
              <a:rPr lang="en-US" sz="2000" dirty="0" smtClean="0">
                <a:solidFill>
                  <a:schemeClr val="accent2">
                    <a:lumMod val="20000"/>
                    <a:lumOff val="80000"/>
                  </a:schemeClr>
                </a:solidFill>
                <a:latin typeface="Century" pitchFamily="18" charset="0"/>
              </a:rPr>
              <a:t>June 2013</a:t>
            </a:r>
          </a:p>
          <a:p>
            <a:pPr eaLnBrk="1" hangingPunct="1">
              <a:spcBef>
                <a:spcPts val="0"/>
              </a:spcBef>
            </a:pPr>
            <a:endParaRPr lang="en-US" sz="2000" u="sng" dirty="0" smtClean="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xmlns="">
                  <a14:imgLayer r:embed="rId5">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098"/>
          <p:cNvSpPr>
            <a:spLocks noGrp="1" noChangeArrowheads="1"/>
          </p:cNvSpPr>
          <p:nvPr>
            <p:ph type="title"/>
          </p:nvPr>
        </p:nvSpPr>
        <p:spPr>
          <a:xfrm>
            <a:off x="457200" y="76200"/>
            <a:ext cx="8229600" cy="1111664"/>
          </a:xfrm>
        </p:spPr>
        <p:txBody>
          <a:bodyPr>
            <a:noAutofit/>
          </a:bodyPr>
          <a:lstStyle/>
          <a:p>
            <a:pPr eaLnBrk="1" hangingPunct="1"/>
            <a:r>
              <a:rPr lang="en-US" sz="3400" dirty="0" smtClean="0"/>
              <a:t>How Are Benefits Projected to</a:t>
            </a:r>
            <a:br>
              <a:rPr lang="en-US" sz="3400" dirty="0" smtClean="0"/>
            </a:br>
            <a:r>
              <a:rPr lang="en-US" sz="3400" dirty="0" smtClean="0"/>
              <a:t> Change in the Future?</a:t>
            </a:r>
          </a:p>
        </p:txBody>
      </p:sp>
      <p:sp>
        <p:nvSpPr>
          <p:cNvPr id="13316" name="Rectangle 4099"/>
          <p:cNvSpPr>
            <a:spLocks noGrp="1" noChangeArrowheads="1"/>
          </p:cNvSpPr>
          <p:nvPr>
            <p:ph idx="1"/>
          </p:nvPr>
        </p:nvSpPr>
        <p:spPr>
          <a:xfrm>
            <a:off x="304800" y="1905000"/>
            <a:ext cx="8229600" cy="4572000"/>
          </a:xfrm>
        </p:spPr>
        <p:txBody>
          <a:bodyPr/>
          <a:lstStyle/>
          <a:p>
            <a:pPr marL="800100" indent="-457200" eaLnBrk="1" hangingPunct="1">
              <a:buSzPct val="85000"/>
              <a:buFont typeface="Wingdings" pitchFamily="2" charset="2"/>
              <a:buChar char="Ø"/>
            </a:pPr>
            <a:r>
              <a:rPr lang="en-US" sz="2800" dirty="0" smtClean="0">
                <a:solidFill>
                  <a:schemeClr val="tx1"/>
                </a:solidFill>
              </a:rPr>
              <a:t>Benefits will grow faster than prices, but slower  than wages.</a:t>
            </a:r>
          </a:p>
          <a:p>
            <a:pPr indent="0" eaLnBrk="1" hangingPunct="1">
              <a:buSzPct val="85000"/>
              <a:buNone/>
            </a:pPr>
            <a:endParaRPr lang="en-US" sz="2800" dirty="0" smtClean="0">
              <a:solidFill>
                <a:schemeClr val="tx1"/>
              </a:solidFill>
            </a:endParaRPr>
          </a:p>
          <a:p>
            <a:pPr marL="800100" indent="-457200" eaLnBrk="1" hangingPunct="1">
              <a:buSzPct val="85000"/>
              <a:buFont typeface="Wingdings" pitchFamily="2" charset="2"/>
              <a:buChar char="Ø"/>
            </a:pPr>
            <a:r>
              <a:rPr lang="en-US" sz="2800" dirty="0" smtClean="0">
                <a:solidFill>
                  <a:schemeClr val="tx1"/>
                </a:solidFill>
              </a:rPr>
              <a:t>The increase in the full-benefit retirement age from 65 to 67 between 2002 and 2027 means that benefits will replace a smaller share of </a:t>
            </a:r>
            <a:br>
              <a:rPr lang="en-US" sz="2800" dirty="0" smtClean="0">
                <a:solidFill>
                  <a:schemeClr val="tx1"/>
                </a:solidFill>
              </a:rPr>
            </a:br>
            <a:r>
              <a:rPr lang="en-US" sz="2800" dirty="0" smtClean="0">
                <a:solidFill>
                  <a:schemeClr val="tx1"/>
                </a:solidFill>
              </a:rPr>
              <a:t>retirees’ past earnings</a:t>
            </a:r>
            <a:r>
              <a:rPr lang="en-US" sz="2800" dirty="0" smtClean="0"/>
              <a:t>.</a:t>
            </a:r>
          </a:p>
        </p:txBody>
      </p:sp>
      <p:sp>
        <p:nvSpPr>
          <p:cNvPr id="13314" name="Slide Number Placeholder 3"/>
          <p:cNvSpPr>
            <a:spLocks noGrp="1"/>
          </p:cNvSpPr>
          <p:nvPr>
            <p:ph type="sldNum" sz="quarter" idx="4294967295"/>
          </p:nvPr>
        </p:nvSpPr>
        <p:spPr>
          <a:xfrm>
            <a:off x="6553200" y="6356350"/>
            <a:ext cx="2133600" cy="365125"/>
          </a:xfrm>
          <a:noFill/>
        </p:spPr>
        <p:txBody>
          <a:bodyPr/>
          <a:lstStyle/>
          <a:p>
            <a:fld id="{1D7A6BBD-149B-410B-BCA3-4DDE7F9DA396}" type="slidenum">
              <a:rPr lang="en-US" smtClean="0"/>
              <a:pPr/>
              <a:t>10</a:t>
            </a:fld>
            <a:endParaRPr lang="en-US" dirty="0" smtClean="0"/>
          </a:p>
        </p:txBody>
      </p:sp>
      <p:sp>
        <p:nvSpPr>
          <p:cNvPr id="5"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smtClean="0"/>
              <a:t>Reno, Bethell, and Walker, 2011.</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76200"/>
            <a:ext cx="8382000" cy="1143000"/>
          </a:xfrm>
        </p:spPr>
        <p:txBody>
          <a:bodyPr>
            <a:noAutofit/>
          </a:bodyPr>
          <a:lstStyle/>
          <a:p>
            <a:r>
              <a:rPr lang="en-US" sz="3200" dirty="0" smtClean="0"/>
              <a:t>Increase in Full-Benefit Age (FBA) Lowers Benefits at Any Age They Are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11</a:t>
            </a:fld>
            <a:endParaRPr lang="en-US" dirty="0" smtClean="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smtClean="0"/>
              <a:t>Gregory et al., 2010.</a:t>
            </a:r>
            <a:endParaRPr lang="en-US" sz="1200" dirty="0"/>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8" name="Chart 7"/>
          <p:cNvGraphicFramePr/>
          <p:nvPr/>
        </p:nvGraphicFramePr>
        <p:xfrm>
          <a:off x="152400" y="12954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smtClean="0"/>
              <a:t>Net Social Security </a:t>
            </a:r>
            <a:br>
              <a:rPr lang="en-US" sz="3400" dirty="0" smtClean="0"/>
            </a:br>
            <a:r>
              <a:rPr lang="en-US" sz="3400" dirty="0" smtClean="0"/>
              <a:t>Replacement Rates Will Fall</a:t>
            </a:r>
            <a:endParaRPr lang="en-US" sz="3400" dirty="0"/>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smtClean="0"/>
              <a:t>Center for Retirement Research, 2013.</a:t>
            </a:r>
            <a:endParaRPr lang="en-US" sz="1200" dirty="0"/>
          </a:p>
        </p:txBody>
      </p:sp>
      <p:sp>
        <p:nvSpPr>
          <p:cNvPr id="9" name="Rectangle 8"/>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p:cNvSpPr txBox="1"/>
          <p:nvPr/>
        </p:nvSpPr>
        <p:spPr>
          <a:xfrm>
            <a:off x="152400" y="1560493"/>
            <a:ext cx="8839200" cy="861774"/>
          </a:xfrm>
          <a:prstGeom prst="rect">
            <a:avLst/>
          </a:prstGeom>
          <a:noFill/>
        </p:spPr>
        <p:txBody>
          <a:bodyPr wrap="square" rtlCol="0">
            <a:spAutoFit/>
          </a:bodyPr>
          <a:lstStyle/>
          <a:p>
            <a:pPr algn="ctr"/>
            <a:r>
              <a:rPr lang="en-US" sz="2800" dirty="0" smtClean="0">
                <a:latin typeface="+mn-lt"/>
              </a:rPr>
              <a:t>Medium Earner’s Replacement Rate at 65</a:t>
            </a:r>
            <a:br>
              <a:rPr lang="en-US" sz="2800" dirty="0" smtClean="0">
                <a:latin typeface="+mn-lt"/>
              </a:rPr>
            </a:br>
            <a:r>
              <a:rPr lang="en-US" sz="2200" dirty="0" smtClean="0">
                <a:latin typeface="+mn-lt"/>
              </a:rPr>
              <a:t> (after Medicare Part B premium and taxation of benefits)</a:t>
            </a:r>
            <a:endParaRPr lang="en-US" sz="2200" dirty="0">
              <a:latin typeface="+mn-lt"/>
            </a:endParaRP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12</a:t>
            </a:fld>
            <a:endParaRPr lang="en-US" dirty="0" smtClean="0"/>
          </a:p>
        </p:txBody>
      </p:sp>
      <p:graphicFrame>
        <p:nvGraphicFramePr>
          <p:cNvPr id="11" name="Chart 10"/>
          <p:cNvGraphicFramePr/>
          <p:nvPr/>
        </p:nvGraphicFramePr>
        <p:xfrm>
          <a:off x="914400" y="1828800"/>
          <a:ext cx="7451271" cy="4431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981200"/>
            <a:ext cx="5638800" cy="3200400"/>
          </a:xfrm>
        </p:spPr>
        <p:txBody>
          <a:bodyPr/>
          <a:lstStyle/>
          <a:p>
            <a:pPr>
              <a:buSzPct val="85000"/>
              <a:buFont typeface="Wingdings" pitchFamily="2" charset="2"/>
              <a:buChar char="Ø"/>
            </a:pPr>
            <a:r>
              <a:rPr lang="en-US" dirty="0" smtClean="0">
                <a:solidFill>
                  <a:schemeClr val="tx1"/>
                </a:solidFill>
              </a:rPr>
              <a:t>Disability Insurance </a:t>
            </a:r>
            <a:r>
              <a:rPr lang="en-US" dirty="0">
                <a:solidFill>
                  <a:schemeClr val="tx1"/>
                </a:solidFill>
              </a:rPr>
              <a:t>(DI) pays monthly benefits to </a:t>
            </a:r>
            <a:r>
              <a:rPr lang="en-US" dirty="0" smtClean="0">
                <a:solidFill>
                  <a:schemeClr val="tx1"/>
                </a:solidFill>
              </a:rPr>
              <a:t>8.8 </a:t>
            </a:r>
            <a:r>
              <a:rPr lang="en-US" dirty="0">
                <a:solidFill>
                  <a:schemeClr val="tx1"/>
                </a:solidFill>
              </a:rPr>
              <a:t>million workers who are no longer able to work due to illness or </a:t>
            </a:r>
            <a:r>
              <a:rPr lang="en-US" dirty="0" smtClean="0">
                <a:solidFill>
                  <a:schemeClr val="tx1"/>
                </a:solidFill>
              </a:rPr>
              <a:t>impairment.</a:t>
            </a:r>
            <a:endParaRPr lang="en-US" dirty="0">
              <a:solidFill>
                <a:schemeClr val="tx1"/>
              </a:solidFill>
            </a:endParaRP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smtClean="0">
                <a:solidFill>
                  <a:schemeClr val="tx1"/>
                </a:solidFill>
              </a:rPr>
              <a:t>It is part </a:t>
            </a:r>
            <a:r>
              <a:rPr lang="en-US" dirty="0">
                <a:solidFill>
                  <a:schemeClr val="tx1"/>
                </a:solidFill>
              </a:rPr>
              <a:t>of the Social Security </a:t>
            </a:r>
            <a:r>
              <a:rPr lang="en-US" dirty="0" smtClean="0">
                <a:solidFill>
                  <a:schemeClr val="tx1"/>
                </a:solidFill>
              </a:rPr>
              <a:t>program.</a:t>
            </a:r>
            <a:endParaRPr lang="en-US" dirty="0">
              <a:solidFill>
                <a:schemeClr val="tx1"/>
              </a:solidFill>
            </a:endParaRP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smtClean="0"/>
              <a:t>What is Social Security </a:t>
            </a:r>
            <a:br>
              <a:rPr lang="en-US" sz="3400" dirty="0" smtClean="0"/>
            </a:br>
            <a:r>
              <a:rPr lang="en-US" sz="3400" dirty="0" smtClean="0"/>
              <a:t>Disability Insurance? </a:t>
            </a:r>
            <a:endParaRPr lang="en-US" sz="3400" dirty="0"/>
          </a:p>
        </p:txBody>
      </p:sp>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61123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t>
            </a:r>
            <a:r>
              <a:rPr lang="en-US" dirty="0" smtClean="0">
                <a:latin typeface="+mn-lt"/>
              </a:rPr>
              <a:t>are based </a:t>
            </a:r>
            <a:r>
              <a:rPr lang="en-US" dirty="0">
                <a:latin typeface="+mn-lt"/>
              </a:rPr>
              <a:t>on the disabled worker's past </a:t>
            </a:r>
            <a:r>
              <a:rPr lang="en-US" dirty="0" smtClean="0">
                <a:latin typeface="+mn-lt"/>
              </a:rPr>
              <a:t>earnings.</a:t>
            </a:r>
            <a:br>
              <a:rPr lang="en-US" dirty="0" smtClean="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a:t>
            </a:r>
            <a:r>
              <a:rPr lang="en-US" dirty="0" smtClean="0">
                <a:latin typeface="+mn-lt"/>
              </a:rPr>
              <a:t>have</a:t>
            </a:r>
            <a:br>
              <a:rPr lang="en-US" dirty="0" smtClean="0">
                <a:latin typeface="+mn-lt"/>
              </a:rPr>
            </a:br>
            <a:r>
              <a:rPr lang="en-US" dirty="0" smtClean="0">
                <a:latin typeface="+mn-lt"/>
              </a:rPr>
              <a:t>    worked </a:t>
            </a:r>
            <a:r>
              <a:rPr lang="en-US" dirty="0">
                <a:latin typeface="+mn-lt"/>
              </a:rPr>
              <a:t>in jobs covered by Social </a:t>
            </a:r>
            <a:r>
              <a:rPr lang="en-US" dirty="0" smtClean="0">
                <a:latin typeface="+mn-lt"/>
              </a:rPr>
              <a:t>Security.</a:t>
            </a:r>
            <a:endParaRPr lang="en-US" dirty="0">
              <a:latin typeface="+mn-lt"/>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are the Most Common </a:t>
            </a:r>
            <a:br>
              <a:rPr lang="en-US" sz="3400" dirty="0" smtClean="0"/>
            </a:br>
            <a:r>
              <a:rPr lang="en-US" sz="3400" dirty="0" smtClean="0"/>
              <a:t>Disabilities for DI Recipients?</a:t>
            </a:r>
            <a:endParaRPr lang="en-US" sz="3400" dirty="0"/>
          </a:p>
        </p:txBody>
      </p:sp>
      <p:sp>
        <p:nvSpPr>
          <p:cNvPr id="5" name="Text Box 4"/>
          <p:cNvSpPr txBox="1">
            <a:spLocks noChangeArrowheads="1"/>
          </p:cNvSpPr>
          <p:nvPr/>
        </p:nvSpPr>
        <p:spPr bwMode="auto">
          <a:xfrm>
            <a:off x="304800" y="6400800"/>
            <a:ext cx="1578574" cy="276999"/>
          </a:xfrm>
          <a:prstGeom prst="rect">
            <a:avLst/>
          </a:prstGeom>
          <a:noFill/>
          <a:ln w="9525">
            <a:noFill/>
            <a:miter lim="800000"/>
            <a:headEnd/>
            <a:tailEnd/>
          </a:ln>
        </p:spPr>
        <p:txBody>
          <a:bodyPr wrap="none">
            <a:spAutoFit/>
          </a:bodyPr>
          <a:lstStyle/>
          <a:p>
            <a:r>
              <a:rPr lang="en-US" sz="1200" dirty="0" smtClean="0"/>
              <a:t>SSA, 2012b: Table 21.</a:t>
            </a:r>
          </a:p>
        </p:txBody>
      </p:sp>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graphicFrame>
        <p:nvGraphicFramePr>
          <p:cNvPr id="20" name="Chart 19"/>
          <p:cNvGraphicFramePr/>
          <p:nvPr/>
        </p:nvGraphicFramePr>
        <p:xfrm>
          <a:off x="1066800" y="1295400"/>
          <a:ext cx="6858000" cy="5061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lnSpcReduction="10000"/>
          </a:bodyPr>
          <a:lstStyle/>
          <a:p>
            <a:pPr>
              <a:buSzPct val="85000"/>
              <a:buFont typeface="Wingdings" pitchFamily="2" charset="2"/>
              <a:buChar char="Ø"/>
            </a:pPr>
            <a:r>
              <a:rPr lang="en-US" sz="2600" dirty="0">
                <a:solidFill>
                  <a:schemeClr val="tx1"/>
                </a:solidFill>
              </a:rPr>
              <a:t>About </a:t>
            </a:r>
            <a:r>
              <a:rPr lang="en-US" sz="2600" dirty="0" smtClean="0">
                <a:solidFill>
                  <a:schemeClr val="tx1"/>
                </a:solidFill>
              </a:rPr>
              <a:t>31% </a:t>
            </a:r>
            <a:r>
              <a:rPr lang="en-US" sz="2600" dirty="0">
                <a:solidFill>
                  <a:schemeClr val="tx1"/>
                </a:solidFill>
              </a:rPr>
              <a:t>of disabled workers have incomes below 125 percent of the poverty </a:t>
            </a:r>
            <a:r>
              <a:rPr lang="en-US" sz="2600" dirty="0" smtClean="0">
                <a:solidFill>
                  <a:schemeClr val="tx1"/>
                </a:solidFill>
              </a:rPr>
              <a:t>threshold.</a:t>
            </a:r>
            <a:endParaRPr lang="en-US" sz="2600" dirty="0">
              <a:solidFill>
                <a:schemeClr val="tx1"/>
              </a:solidFill>
            </a:endParaRP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smtClean="0">
                <a:solidFill>
                  <a:schemeClr val="tx1"/>
                </a:solidFill>
              </a:rPr>
              <a:t>Disabled worker </a:t>
            </a:r>
            <a:r>
              <a:rPr lang="en-US" sz="2600" dirty="0">
                <a:solidFill>
                  <a:schemeClr val="tx1"/>
                </a:solidFill>
              </a:rPr>
              <a:t>beneficiaries are more likely </a:t>
            </a:r>
            <a:r>
              <a:rPr lang="en-US" sz="2600" dirty="0" smtClean="0">
                <a:solidFill>
                  <a:schemeClr val="tx1"/>
                </a:solidFill>
              </a:rPr>
              <a:t>than  other </a:t>
            </a:r>
            <a:r>
              <a:rPr lang="en-US" sz="2600" dirty="0">
                <a:solidFill>
                  <a:schemeClr val="tx1"/>
                </a:solidFill>
              </a:rPr>
              <a:t>adults to be:</a:t>
            </a:r>
          </a:p>
          <a:p>
            <a:pPr lvl="1">
              <a:buClr>
                <a:srgbClr val="005B4D"/>
              </a:buClr>
              <a:buFont typeface="Wingdings" pitchFamily="2" charset="2"/>
              <a:buChar char="§"/>
            </a:pPr>
            <a:r>
              <a:rPr lang="en-US" sz="2600" dirty="0" smtClean="0">
                <a:solidFill>
                  <a:schemeClr val="tx1"/>
                </a:solidFill>
              </a:rPr>
              <a:t>Older (the average age of disabled worker beneficiaries is 53, and 7 in 10 are over 50).</a:t>
            </a:r>
          </a:p>
          <a:p>
            <a:pPr lvl="1">
              <a:buClr>
                <a:srgbClr val="005B4D"/>
              </a:buClr>
              <a:buFont typeface="Wingdings" pitchFamily="2" charset="2"/>
              <a:buChar char="§"/>
            </a:pPr>
            <a:r>
              <a:rPr lang="en-US" sz="2600" dirty="0" smtClean="0">
                <a:solidFill>
                  <a:schemeClr val="tx1"/>
                </a:solidFill>
              </a:rPr>
              <a:t>Black </a:t>
            </a:r>
            <a:r>
              <a:rPr lang="en-US" sz="2600" dirty="0">
                <a:solidFill>
                  <a:schemeClr val="tx1"/>
                </a:solidFill>
              </a:rPr>
              <a:t>or </a:t>
            </a:r>
            <a:r>
              <a:rPr lang="en-US" sz="2600" dirty="0" smtClean="0">
                <a:solidFill>
                  <a:schemeClr val="tx1"/>
                </a:solidFill>
              </a:rPr>
              <a:t>Hispanic.</a:t>
            </a:r>
          </a:p>
          <a:p>
            <a:pPr lvl="1">
              <a:buClr>
                <a:srgbClr val="005B4D"/>
              </a:buClr>
              <a:buFont typeface="Wingdings" pitchFamily="2" charset="2"/>
              <a:buChar char="§"/>
            </a:pPr>
            <a:r>
              <a:rPr lang="en-US" sz="2600" dirty="0" smtClean="0">
                <a:solidFill>
                  <a:schemeClr val="tx1"/>
                </a:solidFill>
              </a:rPr>
              <a:t>Lower educational attainment (62% have a high school diploma or less; nearly 1 in 4 did not finish high school).</a:t>
            </a:r>
            <a:endParaRPr lang="en-US" sz="26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15</a:t>
            </a:fld>
            <a:endParaRPr lang="en-US" dirty="0" smtClean="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a:t>
            </a:r>
            <a:r>
              <a:rPr lang="en-US" sz="3400" dirty="0" smtClean="0"/>
              <a:t>Disabled-</a:t>
            </a:r>
            <a:br>
              <a:rPr lang="en-US" sz="3400" dirty="0" smtClean="0"/>
            </a:br>
            <a:r>
              <a:rPr lang="en-US" sz="3400" dirty="0" smtClean="0"/>
              <a:t>Worker </a:t>
            </a:r>
            <a:r>
              <a:rPr lang="en-US" sz="3400" dirty="0"/>
              <a:t>Beneficiaries</a:t>
            </a:r>
            <a:r>
              <a:rPr lang="en-US" dirty="0"/>
              <a:t/>
            </a:r>
            <a:br>
              <a:rPr lang="en-US" dirty="0"/>
            </a:br>
            <a:r>
              <a:rPr lang="en-US" sz="1100" dirty="0"/>
              <a:t/>
            </a: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err="1" smtClean="0"/>
              <a:t>DeCesaro</a:t>
            </a:r>
            <a:r>
              <a:rPr lang="en-US" sz="1200" dirty="0" smtClean="0"/>
              <a:t> and </a:t>
            </a:r>
            <a:r>
              <a:rPr lang="en-US" sz="1200" dirty="0" err="1" smtClean="0"/>
              <a:t>Hemmeter</a:t>
            </a:r>
            <a:r>
              <a:rPr lang="en-US" sz="1200" dirty="0" smtClean="0"/>
              <a:t>, 2008; SSA, 2012b.</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smtClean="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16</a:t>
            </a:fld>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lstStyle/>
          <a:p>
            <a:pPr eaLnBrk="1" hangingPunct="1"/>
            <a:r>
              <a:rPr lang="en-US" sz="4000" dirty="0" smtClean="0"/>
              <a:t>How Much Do Workers Pay?</a:t>
            </a:r>
          </a:p>
        </p:txBody>
      </p:sp>
      <p:sp>
        <p:nvSpPr>
          <p:cNvPr id="20484" name="Rectangle 1027"/>
          <p:cNvSpPr>
            <a:spLocks noGrp="1" noChangeArrowheads="1"/>
          </p:cNvSpPr>
          <p:nvPr>
            <p:ph idx="1"/>
          </p:nvPr>
        </p:nvSpPr>
        <p:spPr>
          <a:xfrm>
            <a:off x="457200" y="1981200"/>
            <a:ext cx="7772400" cy="4495800"/>
          </a:xfrm>
        </p:spPr>
        <p:txBody>
          <a:bodyPr>
            <a:normAutofit/>
          </a:bodyPr>
          <a:lstStyle/>
          <a:p>
            <a:pPr eaLnBrk="1" hangingPunct="1">
              <a:lnSpc>
                <a:spcPct val="90000"/>
              </a:lnSpc>
              <a:spcAft>
                <a:spcPts val="0"/>
              </a:spcAft>
              <a:buSzPct val="85000"/>
              <a:buFont typeface="Wingdings" pitchFamily="2" charset="2"/>
              <a:buChar char="Ø"/>
            </a:pPr>
            <a:r>
              <a:rPr lang="en-US" sz="2800" dirty="0" smtClean="0">
                <a:solidFill>
                  <a:schemeClr val="tx1"/>
                </a:solidFill>
              </a:rPr>
              <a:t>Workers pay:</a:t>
            </a:r>
          </a:p>
          <a:p>
            <a:pPr lvl="1" eaLnBrk="1" hangingPunct="1">
              <a:lnSpc>
                <a:spcPct val="90000"/>
              </a:lnSpc>
              <a:spcBef>
                <a:spcPts val="0"/>
              </a:spcBef>
              <a:buClr>
                <a:srgbClr val="005B4D"/>
              </a:buClr>
              <a:buFont typeface="Wingdings" pitchFamily="2" charset="2"/>
              <a:buChar char="§"/>
            </a:pPr>
            <a:r>
              <a:rPr lang="en-US" sz="2400" dirty="0" smtClean="0">
                <a:solidFill>
                  <a:schemeClr val="tx1"/>
                </a:solidFill>
              </a:rPr>
              <a:t>6.2% of their earnings for Social Security, and</a:t>
            </a:r>
          </a:p>
          <a:p>
            <a:pPr lvl="1" eaLnBrk="1" hangingPunct="1">
              <a:lnSpc>
                <a:spcPct val="90000"/>
              </a:lnSpc>
              <a:spcBef>
                <a:spcPts val="0"/>
              </a:spcBef>
              <a:spcAft>
                <a:spcPts val="800"/>
              </a:spcAft>
              <a:buClr>
                <a:srgbClr val="005B4D"/>
              </a:buClr>
              <a:buFont typeface="Wingdings" pitchFamily="2" charset="2"/>
              <a:buChar char="§"/>
            </a:pPr>
            <a:r>
              <a:rPr lang="en-US" sz="2400" dirty="0" smtClean="0">
                <a:solidFill>
                  <a:schemeClr val="tx1"/>
                </a:solidFill>
              </a:rPr>
              <a:t>1.45% of their earnings for Hospital Insurance (HI) under Medicare (Part A).</a:t>
            </a:r>
          </a:p>
          <a:p>
            <a:pPr eaLnBrk="1" hangingPunct="1">
              <a:lnSpc>
                <a:spcPct val="90000"/>
              </a:lnSpc>
              <a:buSzPct val="85000"/>
              <a:buFont typeface="Wingdings" pitchFamily="2" charset="2"/>
              <a:buChar char="Ø"/>
            </a:pPr>
            <a:r>
              <a:rPr lang="en-US" sz="2800" dirty="0" smtClean="0">
                <a:solidFill>
                  <a:schemeClr val="tx1"/>
                </a:solidFill>
              </a:rPr>
              <a:t>Employers pay an equal amount (6.2% and 1.45%).</a:t>
            </a:r>
          </a:p>
          <a:p>
            <a:pPr eaLnBrk="1" hangingPunct="1">
              <a:lnSpc>
                <a:spcPct val="90000"/>
              </a:lnSpc>
              <a:buSzPct val="85000"/>
              <a:buFont typeface="Wingdings" pitchFamily="2" charset="2"/>
              <a:buChar char="Ø"/>
            </a:pPr>
            <a:r>
              <a:rPr lang="en-US" sz="2800" dirty="0" smtClean="0">
                <a:solidFill>
                  <a:schemeClr val="tx1"/>
                </a:solidFill>
              </a:rPr>
              <a:t>The total is </a:t>
            </a:r>
            <a:r>
              <a:rPr lang="en-US" sz="2800" b="1" dirty="0" smtClean="0">
                <a:solidFill>
                  <a:srgbClr val="005B4D"/>
                </a:solidFill>
              </a:rPr>
              <a:t>12.4% for Social Security</a:t>
            </a:r>
            <a:r>
              <a:rPr lang="en-US" sz="2800" dirty="0" smtClean="0"/>
              <a:t> </a:t>
            </a:r>
            <a:r>
              <a:rPr lang="en-US" sz="2800" dirty="0" smtClean="0">
                <a:solidFill>
                  <a:schemeClr val="tx1"/>
                </a:solidFill>
              </a:rPr>
              <a:t>and</a:t>
            </a:r>
            <a:r>
              <a:rPr lang="en-US" sz="2800" dirty="0" smtClean="0"/>
              <a:t>  </a:t>
            </a:r>
            <a:br>
              <a:rPr lang="en-US" sz="2800" dirty="0" smtClean="0"/>
            </a:br>
            <a:r>
              <a:rPr lang="en-US" sz="2800" b="1" dirty="0" smtClean="0">
                <a:solidFill>
                  <a:srgbClr val="005B4D"/>
                </a:solidFill>
              </a:rPr>
              <a:t>2.9% for HI.</a:t>
            </a:r>
          </a:p>
          <a:p>
            <a:pPr eaLnBrk="1" hangingPunct="1">
              <a:lnSpc>
                <a:spcPct val="90000"/>
              </a:lnSpc>
              <a:buSzPct val="85000"/>
              <a:buFont typeface="Wingdings" pitchFamily="2" charset="2"/>
              <a:buChar char="Ø"/>
            </a:pPr>
            <a:r>
              <a:rPr lang="en-US" sz="2800" dirty="0" smtClean="0">
                <a:solidFill>
                  <a:schemeClr val="tx1"/>
                </a:solidFill>
              </a:rPr>
              <a:t>The maximum Social Security contribution base is </a:t>
            </a:r>
            <a:r>
              <a:rPr lang="en-US" sz="2800" b="1" dirty="0" smtClean="0">
                <a:solidFill>
                  <a:srgbClr val="005B4D"/>
                </a:solidFill>
              </a:rPr>
              <a:t>$113,700 </a:t>
            </a:r>
            <a:r>
              <a:rPr lang="en-US" sz="2800" dirty="0" smtClean="0">
                <a:solidFill>
                  <a:schemeClr val="tx1"/>
                </a:solidFill>
              </a:rPr>
              <a:t>in 2013.</a:t>
            </a:r>
          </a:p>
          <a:p>
            <a:pPr eaLnBrk="1" hangingPunct="1">
              <a:lnSpc>
                <a:spcPct val="90000"/>
              </a:lnSpc>
              <a:buFontTx/>
              <a:buNone/>
            </a:pPr>
            <a:endParaRPr lang="en-US" dirty="0" smtClean="0"/>
          </a:p>
          <a:p>
            <a:pPr lvl="1" eaLnBrk="1" hangingPunct="1">
              <a:lnSpc>
                <a:spcPct val="90000"/>
              </a:lnSpc>
            </a:pPr>
            <a:endParaRPr lang="en-US" dirty="0" smtClean="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17</a:t>
            </a:fld>
            <a:endParaRPr lang="en-US" dirty="0" smtClean="0"/>
          </a:p>
        </p:txBody>
      </p:sp>
      <p:sp>
        <p:nvSpPr>
          <p:cNvPr id="5" name="Rectangle 4"/>
          <p:cNvSpPr/>
          <p:nvPr/>
        </p:nvSpPr>
        <p:spPr>
          <a:xfrm>
            <a:off x="304800" y="6400800"/>
            <a:ext cx="4572000" cy="276999"/>
          </a:xfrm>
          <a:prstGeom prst="rect">
            <a:avLst/>
          </a:prstGeom>
        </p:spPr>
        <p:txBody>
          <a:bodyPr>
            <a:spAutoFit/>
          </a:bodyPr>
          <a:lstStyle/>
          <a:p>
            <a:r>
              <a:rPr lang="en-US" sz="1200" dirty="0" smtClean="0"/>
              <a:t>Walker, Bethell, and Reno, 2012.</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smtClean="0"/>
              <a:t>Where Does the Money Go?</a:t>
            </a:r>
          </a:p>
        </p:txBody>
      </p:sp>
      <p:sp>
        <p:nvSpPr>
          <p:cNvPr id="17412" name="Rectangle 3"/>
          <p:cNvSpPr>
            <a:spLocks noGrp="1" noChangeArrowheads="1"/>
          </p:cNvSpPr>
          <p:nvPr>
            <p:ph idx="1"/>
          </p:nvPr>
        </p:nvSpPr>
        <p:spPr>
          <a:xfrm>
            <a:off x="4038600" y="2177143"/>
            <a:ext cx="4724400" cy="4114800"/>
          </a:xfrm>
        </p:spPr>
        <p:txBody>
          <a:bodyPr/>
          <a:lstStyle/>
          <a:p>
            <a:pPr marL="800100" indent="-457200" eaLnBrk="1" hangingPunct="1">
              <a:buSzPct val="85000"/>
              <a:buFont typeface="Wingdings" pitchFamily="2" charset="2"/>
              <a:buChar char="Ø"/>
              <a:defRPr/>
            </a:pPr>
            <a:r>
              <a:rPr lang="en-US" sz="2800" dirty="0" smtClean="0">
                <a:solidFill>
                  <a:schemeClr val="tx1"/>
                </a:solidFill>
              </a:rPr>
              <a:t>It is credited to the Social Security trust funds. Projections of income and outgo of the trust funds are made by the Office of the Chief Actuary of the Social Security Administration.</a:t>
            </a:r>
          </a:p>
          <a:p>
            <a:pPr eaLnBrk="1" hangingPunct="1">
              <a:buFontTx/>
              <a:buNone/>
              <a:defRPr/>
            </a:pPr>
            <a:endParaRPr lang="en-US" dirty="0" smtClean="0"/>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18</a:t>
            </a:fld>
            <a:endParaRPr lang="en-US" dirty="0" smtClean="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smtClean="0"/>
              <a:t>Board of Trustees, 2013.</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09600" y="2133600"/>
            <a:ext cx="3067050" cy="3067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The Financial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406336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What is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smtClean="0"/>
              <a:t>2012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smtClean="0">
                <a:solidFill>
                  <a:schemeClr val="tx1"/>
                </a:solidFill>
              </a:rPr>
              <a:t>Trust fund income =	$840.2 billion </a:t>
            </a:r>
            <a:r>
              <a:rPr lang="en-US" dirty="0" smtClean="0">
                <a:solidFill>
                  <a:srgbClr val="005B4D"/>
                </a:solidFill>
              </a:rPr>
              <a:t>(mostly contributions)</a:t>
            </a:r>
            <a:endParaRPr lang="en-US" sz="2800" dirty="0" smtClean="0">
              <a:solidFill>
                <a:srgbClr val="005B4D"/>
              </a:solidFill>
            </a:endParaRPr>
          </a:p>
          <a:p>
            <a:pPr eaLnBrk="1" hangingPunct="1">
              <a:spcAft>
                <a:spcPts val="0"/>
              </a:spcAft>
              <a:buFontTx/>
              <a:buNone/>
            </a:pPr>
            <a:r>
              <a:rPr lang="en-US" sz="2800" dirty="0" smtClean="0">
                <a:solidFill>
                  <a:schemeClr val="tx1"/>
                </a:solidFill>
              </a:rPr>
              <a:t>   Trust fund outgo =	$785.8 billion </a:t>
            </a:r>
            <a:r>
              <a:rPr lang="en-US" dirty="0" smtClean="0">
                <a:solidFill>
                  <a:srgbClr val="005B4D"/>
                </a:solidFill>
              </a:rPr>
              <a:t>(mostly benefits)</a:t>
            </a:r>
            <a:r>
              <a:rPr lang="en-US" sz="2800" dirty="0" smtClean="0">
                <a:solidFill>
                  <a:schemeClr val="accent1"/>
                </a:solidFill>
              </a:rPr>
              <a:t/>
            </a:r>
            <a:br>
              <a:rPr lang="en-US" sz="2800" dirty="0" smtClean="0">
                <a:solidFill>
                  <a:schemeClr val="accent1"/>
                </a:solidFill>
              </a:rPr>
            </a:br>
            <a:r>
              <a:rPr lang="en-US" dirty="0" smtClean="0">
                <a:solidFill>
                  <a:schemeClr val="accent1"/>
                </a:solidFill>
              </a:rPr>
              <a:t> </a:t>
            </a:r>
            <a:endParaRPr lang="en-US" sz="2800" dirty="0" smtClean="0">
              <a:solidFill>
                <a:schemeClr val="accent1"/>
              </a:solidFill>
            </a:endParaRPr>
          </a:p>
          <a:p>
            <a:pPr eaLnBrk="1" hangingPunct="1">
              <a:buFontTx/>
              <a:buNone/>
            </a:pPr>
            <a:r>
              <a:rPr lang="en-US" sz="2800" dirty="0" smtClean="0">
                <a:solidFill>
                  <a:schemeClr val="tx1"/>
                </a:solidFill>
              </a:rPr>
              <a:t>		       Surplus =</a:t>
            </a:r>
            <a:r>
              <a:rPr lang="en-US" sz="2800" dirty="0" smtClean="0"/>
              <a:t>	</a:t>
            </a:r>
            <a:r>
              <a:rPr lang="en-US" sz="2800" b="1" dirty="0" smtClean="0">
                <a:solidFill>
                  <a:schemeClr val="tx1"/>
                </a:solidFill>
              </a:rPr>
              <a:t>$54.4 billion</a:t>
            </a:r>
          </a:p>
          <a:p>
            <a:pPr eaLnBrk="1" hangingPunct="1">
              <a:buFontTx/>
              <a:buNone/>
            </a:pPr>
            <a:endParaRPr lang="en-US" sz="2800" dirty="0" smtClean="0"/>
          </a:p>
          <a:p>
            <a:pPr eaLnBrk="1" hangingPunct="1">
              <a:buSzPct val="85000"/>
              <a:buFont typeface="Wingdings" pitchFamily="2" charset="2"/>
              <a:buChar char="Ø"/>
            </a:pPr>
            <a:r>
              <a:rPr lang="en-US" sz="2800" dirty="0" smtClean="0">
                <a:solidFill>
                  <a:schemeClr val="tx1"/>
                </a:solidFill>
              </a:rPr>
              <a:t>By law, surpluses are invested in U.S. Treasury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20</a:t>
            </a:fld>
            <a:endParaRPr lang="en-US" dirty="0" smtClean="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2508700" cy="276999"/>
          </a:xfrm>
          <a:prstGeom prst="rect">
            <a:avLst/>
          </a:prstGeom>
          <a:noFill/>
          <a:ln w="9525">
            <a:noFill/>
            <a:miter lim="800000"/>
            <a:headEnd/>
            <a:tailEnd/>
          </a:ln>
        </p:spPr>
        <p:txBody>
          <a:bodyPr wrap="none">
            <a:spAutoFit/>
          </a:bodyPr>
          <a:lstStyle/>
          <a:p>
            <a:r>
              <a:rPr lang="en-US" sz="1200" dirty="0" smtClean="0"/>
              <a:t>SSA, 2013c; Board of Trustees, 2013.</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smtClean="0"/>
              <a:t>Where is Social Security Income From?</a:t>
            </a:r>
            <a:br>
              <a:rPr lang="en-US" sz="3400" dirty="0" smtClean="0"/>
            </a:br>
            <a:r>
              <a:rPr lang="en-US" sz="2600" dirty="0" smtClean="0"/>
              <a:t>Shares of Income to the Trust Funds, 2012</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21</a:t>
            </a:fld>
            <a:endParaRPr lang="en-US" dirty="0" smtClean="0"/>
          </a:p>
        </p:txBody>
      </p:sp>
      <p:sp>
        <p:nvSpPr>
          <p:cNvPr id="7" name="Text Box 6"/>
          <p:cNvSpPr txBox="1">
            <a:spLocks noChangeArrowheads="1"/>
          </p:cNvSpPr>
          <p:nvPr/>
        </p:nvSpPr>
        <p:spPr bwMode="auto">
          <a:xfrm>
            <a:off x="304800" y="6400800"/>
            <a:ext cx="957313" cy="276999"/>
          </a:xfrm>
          <a:prstGeom prst="rect">
            <a:avLst/>
          </a:prstGeom>
          <a:noFill/>
          <a:ln w="9525">
            <a:noFill/>
            <a:miter lim="800000"/>
            <a:headEnd/>
            <a:tailEnd/>
          </a:ln>
        </p:spPr>
        <p:txBody>
          <a:bodyPr wrap="none">
            <a:spAutoFit/>
          </a:bodyPr>
          <a:lstStyle/>
          <a:p>
            <a:r>
              <a:rPr lang="en-US" sz="1200" dirty="0" smtClean="0"/>
              <a:t>SSA, 2013c.</a:t>
            </a:r>
            <a:endParaRPr lang="en-US" sz="1200" dirty="0"/>
          </a:p>
        </p:txBody>
      </p:sp>
      <p:graphicFrame>
        <p:nvGraphicFramePr>
          <p:cNvPr id="6" name="Chart 5"/>
          <p:cNvGraphicFramePr/>
          <p:nvPr/>
        </p:nvGraphicFramePr>
        <p:xfrm>
          <a:off x="1143000" y="1600200"/>
          <a:ext cx="69342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What are Social Security </a:t>
            </a:r>
            <a:br>
              <a:rPr lang="en-US" sz="3400" dirty="0" smtClean="0"/>
            </a:br>
            <a:r>
              <a:rPr lang="en-US" sz="3400" dirty="0" smtClean="0"/>
              <a:t>Reserves, or Assets?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smtClean="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smtClean="0">
                <a:solidFill>
                  <a:schemeClr val="tx1"/>
                </a:solidFill>
              </a:rPr>
              <a:t>The bonds earn interest that is credited to the trust funds.</a:t>
            </a:r>
          </a:p>
          <a:p>
            <a:pPr>
              <a:buSzPct val="85000"/>
              <a:buFont typeface="Wingdings" pitchFamily="2" charset="2"/>
              <a:buChar char="Ø"/>
            </a:pPr>
            <a:r>
              <a:rPr lang="en-US" sz="2800" dirty="0" smtClean="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smtClean="0">
                <a:solidFill>
                  <a:schemeClr val="tx1"/>
                </a:solidFill>
              </a:rPr>
              <a:t>The Treasury securities are secure investments </a:t>
            </a:r>
            <a:br>
              <a:rPr lang="en-US" sz="2800" dirty="0" smtClean="0">
                <a:solidFill>
                  <a:schemeClr val="tx1"/>
                </a:solidFill>
              </a:rPr>
            </a:br>
            <a:r>
              <a:rPr lang="en-US" sz="2800" dirty="0" smtClean="0">
                <a:solidFill>
                  <a:schemeClr val="tx1"/>
                </a:solidFill>
              </a:rPr>
              <a:t>that are backed by the full faith of the </a:t>
            </a:r>
            <a:br>
              <a:rPr lang="en-US" sz="2800" dirty="0" smtClean="0">
                <a:solidFill>
                  <a:schemeClr val="tx1"/>
                </a:solidFill>
              </a:rPr>
            </a:br>
            <a:r>
              <a:rPr lang="en-US" sz="2800" dirty="0" smtClean="0">
                <a:solidFill>
                  <a:schemeClr val="tx1"/>
                </a:solidFill>
              </a:rPr>
              <a:t>United States.</a:t>
            </a:r>
            <a:endParaRPr lang="en-US" sz="28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Disability Insurance Projections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spcAft>
                <a:spcPts val="0"/>
              </a:spcAft>
              <a:buSzPct val="85000"/>
              <a:buFont typeface="Wingdings" pitchFamily="2" charset="2"/>
              <a:buChar char="Ø"/>
            </a:pPr>
            <a:r>
              <a:rPr lang="en-US" sz="2800" dirty="0" smtClean="0">
                <a:solidFill>
                  <a:schemeClr val="tx1"/>
                </a:solidFill>
              </a:rPr>
              <a:t>By law, Social Security has two separate trust funds:</a:t>
            </a:r>
          </a:p>
          <a:p>
            <a:pPr lvl="1">
              <a:spcBef>
                <a:spcPts val="0"/>
              </a:spcBef>
              <a:buFont typeface="Wingdings" pitchFamily="2" charset="2"/>
              <a:buChar char="§"/>
            </a:pPr>
            <a:r>
              <a:rPr lang="en-US" sz="2400" b="1" dirty="0" smtClean="0">
                <a:solidFill>
                  <a:srgbClr val="005B4D"/>
                </a:solidFill>
              </a:rPr>
              <a:t>Disability Insurance (DI)</a:t>
            </a:r>
            <a:r>
              <a:rPr lang="en-US" sz="2400" b="1" dirty="0" smtClean="0">
                <a:solidFill>
                  <a:schemeClr val="tx1"/>
                </a:solidFill>
              </a:rPr>
              <a:t> </a:t>
            </a:r>
            <a:r>
              <a:rPr lang="en-US" sz="2400" dirty="0" smtClean="0">
                <a:solidFill>
                  <a:schemeClr val="tx1"/>
                </a:solidFill>
              </a:rPr>
              <a:t>trust fund</a:t>
            </a:r>
          </a:p>
          <a:p>
            <a:pPr lvl="1">
              <a:spcBef>
                <a:spcPts val="0"/>
              </a:spcBef>
              <a:spcAft>
                <a:spcPts val="1200"/>
              </a:spcAft>
              <a:buFont typeface="Wingdings" pitchFamily="2" charset="2"/>
              <a:buChar char="§"/>
            </a:pPr>
            <a:r>
              <a:rPr lang="en-US" sz="2400" b="1" dirty="0" smtClean="0">
                <a:solidFill>
                  <a:srgbClr val="005B4D"/>
                </a:solidFill>
              </a:rPr>
              <a:t>Old-Age and Survivors Insurance (OASI) </a:t>
            </a:r>
            <a:r>
              <a:rPr lang="en-US" sz="2400" dirty="0" smtClean="0">
                <a:solidFill>
                  <a:schemeClr val="tx1"/>
                </a:solidFill>
              </a:rPr>
              <a:t>trust fund</a:t>
            </a:r>
          </a:p>
          <a:p>
            <a:pPr>
              <a:buFont typeface="Wingdings" pitchFamily="2" charset="2"/>
              <a:buChar char="Ø"/>
            </a:pPr>
            <a:r>
              <a:rPr lang="en-US" sz="2800" dirty="0" smtClean="0">
                <a:solidFill>
                  <a:schemeClr val="tx1"/>
                </a:solidFill>
              </a:rPr>
              <a:t>Without prior Congressional action, the DI trust fund is projected to be depleted in 2016.</a:t>
            </a:r>
          </a:p>
          <a:p>
            <a:pPr>
              <a:buFont typeface="Wingdings" pitchFamily="2" charset="2"/>
              <a:buChar char="Ø"/>
            </a:pPr>
            <a:r>
              <a:rPr lang="en-US" sz="2800" dirty="0" smtClean="0">
                <a:solidFill>
                  <a:schemeClr val="tx1"/>
                </a:solidFill>
              </a:rPr>
              <a:t>Congress could </a:t>
            </a:r>
            <a:r>
              <a:rPr lang="en-US" sz="2800" i="1" dirty="0" smtClean="0">
                <a:solidFill>
                  <a:schemeClr val="tx1"/>
                </a:solidFill>
              </a:rPr>
              <a:t>reallocate</a:t>
            </a:r>
            <a:r>
              <a:rPr lang="en-US" sz="2800" dirty="0" smtClean="0">
                <a:solidFill>
                  <a:schemeClr val="tx1"/>
                </a:solidFill>
              </a:rPr>
              <a:t> part of the existing 6.2% tax rate from OASI to DI, which would equalize the status of the two funds.</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23</a:t>
            </a:fld>
            <a:endParaRPr lang="en-US" dirty="0"/>
          </a:p>
        </p:txBody>
      </p:sp>
      <p:sp>
        <p:nvSpPr>
          <p:cNvPr id="5" name="Text Box 6"/>
          <p:cNvSpPr txBox="1">
            <a:spLocks noChangeArrowheads="1"/>
          </p:cNvSpPr>
          <p:nvPr/>
        </p:nvSpPr>
        <p:spPr bwMode="auto">
          <a:xfrm>
            <a:off x="304800" y="6400800"/>
            <a:ext cx="2306657" cy="276999"/>
          </a:xfrm>
          <a:prstGeom prst="rect">
            <a:avLst/>
          </a:prstGeom>
          <a:noFill/>
          <a:ln w="9525">
            <a:noFill/>
            <a:miter lim="800000"/>
            <a:headEnd/>
            <a:tailEnd/>
          </a:ln>
        </p:spPr>
        <p:txBody>
          <a:bodyPr wrap="none">
            <a:spAutoFit/>
          </a:bodyPr>
          <a:lstStyle/>
          <a:p>
            <a:r>
              <a:rPr lang="en-US" sz="1200" dirty="0" smtClean="0"/>
              <a:t>Reno, Walker, and Bethell, 2013.</a:t>
            </a:r>
            <a:endParaRPr lang="en-US" sz="12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smtClean="0"/>
              <a:t>How Big are Social Security </a:t>
            </a:r>
            <a:br>
              <a:rPr lang="en-US" sz="3400" dirty="0" smtClean="0"/>
            </a:br>
            <a:r>
              <a:rPr lang="en-US" sz="3400" dirty="0" smtClean="0"/>
              <a:t>Trust Fund Assets?</a:t>
            </a:r>
            <a:endParaRPr lang="en-US" sz="3400" dirty="0"/>
          </a:p>
        </p:txBody>
      </p:sp>
      <p:sp>
        <p:nvSpPr>
          <p:cNvPr id="8" name="Text Box 6"/>
          <p:cNvSpPr txBox="1">
            <a:spLocks noChangeArrowheads="1"/>
          </p:cNvSpPr>
          <p:nvPr/>
        </p:nvSpPr>
        <p:spPr bwMode="auto">
          <a:xfrm>
            <a:off x="304800" y="6400801"/>
            <a:ext cx="3733800" cy="276999"/>
          </a:xfrm>
          <a:prstGeom prst="rect">
            <a:avLst/>
          </a:prstGeom>
          <a:noFill/>
          <a:ln w="9525">
            <a:noFill/>
            <a:miter lim="800000"/>
            <a:headEnd/>
            <a:tailEnd/>
          </a:ln>
        </p:spPr>
        <p:txBody>
          <a:bodyPr wrap="square">
            <a:spAutoFit/>
          </a:bodyPr>
          <a:lstStyle/>
          <a:p>
            <a:r>
              <a:rPr lang="en-US" sz="1200" dirty="0" smtClean="0"/>
              <a:t>Board of Trustees, 2013: Table VI.F8.</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24</a:t>
            </a:fld>
            <a:endParaRPr lang="en-US" dirty="0"/>
          </a:p>
        </p:txBody>
      </p:sp>
      <p:graphicFrame>
        <p:nvGraphicFramePr>
          <p:cNvPr id="10" name="Chart 9"/>
          <p:cNvGraphicFramePr/>
          <p:nvPr/>
        </p:nvGraphicFramePr>
        <p:xfrm>
          <a:off x="914400" y="1676400"/>
          <a:ext cx="73152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Autofit/>
          </a:bodyPr>
          <a:lstStyle/>
          <a:p>
            <a:r>
              <a:rPr lang="en-US" sz="3400" dirty="0" smtClean="0"/>
              <a:t>What is the So-Called “Cash Flow” Balance for Social Security?</a:t>
            </a:r>
            <a:endParaRPr lang="en-US" sz="3400" dirty="0"/>
          </a:p>
        </p:txBody>
      </p:sp>
      <p:sp>
        <p:nvSpPr>
          <p:cNvPr id="5" name="Text Box 6"/>
          <p:cNvSpPr txBox="1">
            <a:spLocks noChangeArrowheads="1"/>
          </p:cNvSpPr>
          <p:nvPr/>
        </p:nvSpPr>
        <p:spPr bwMode="auto">
          <a:xfrm>
            <a:off x="304800" y="6400800"/>
            <a:ext cx="2523063" cy="276999"/>
          </a:xfrm>
          <a:prstGeom prst="rect">
            <a:avLst/>
          </a:prstGeom>
          <a:noFill/>
          <a:ln w="9525">
            <a:noFill/>
            <a:miter lim="800000"/>
            <a:headEnd/>
            <a:tailEnd/>
          </a:ln>
        </p:spPr>
        <p:txBody>
          <a:bodyPr wrap="none">
            <a:spAutoFit/>
          </a:bodyPr>
          <a:lstStyle/>
          <a:p>
            <a:r>
              <a:rPr lang="en-US" sz="1200" dirty="0" smtClean="0"/>
              <a:t>Board of Trustees, 2013: Table VI.F8.</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graphicFrame>
        <p:nvGraphicFramePr>
          <p:cNvPr id="11" name="Chart 10"/>
          <p:cNvGraphicFramePr/>
          <p:nvPr/>
        </p:nvGraphicFramePr>
        <p:xfrm>
          <a:off x="1676400" y="1447800"/>
          <a:ext cx="62484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smtClean="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smtClean="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smtClean="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smtClean="0">
                <a:solidFill>
                  <a:schemeClr val="tx1"/>
                </a:solidFill>
              </a:rPr>
              <a:t>Three scenarios:  </a:t>
            </a:r>
          </a:p>
          <a:p>
            <a:pPr lvl="2">
              <a:buClr>
                <a:srgbClr val="005B4D"/>
              </a:buClr>
              <a:buSzPct val="87000"/>
              <a:buFont typeface="Wingdings" pitchFamily="2" charset="2"/>
              <a:buChar char="§"/>
            </a:pPr>
            <a:r>
              <a:rPr lang="en-US" sz="2200" dirty="0" smtClean="0">
                <a:solidFill>
                  <a:schemeClr val="tx1"/>
                </a:solidFill>
              </a:rPr>
              <a:t>Low cost;</a:t>
            </a:r>
            <a:endParaRPr lang="en-US" sz="2200" dirty="0">
              <a:solidFill>
                <a:schemeClr val="tx1"/>
              </a:solidFill>
            </a:endParaRPr>
          </a:p>
          <a:p>
            <a:pPr lvl="2">
              <a:buClr>
                <a:srgbClr val="005B4D"/>
              </a:buClr>
              <a:buSzPct val="87000"/>
              <a:buFont typeface="Wingdings" pitchFamily="2" charset="2"/>
              <a:buChar char="§"/>
            </a:pPr>
            <a:r>
              <a:rPr lang="en-US" sz="2200" dirty="0" smtClean="0">
                <a:solidFill>
                  <a:schemeClr val="tx1"/>
                </a:solidFill>
              </a:rPr>
              <a:t>High cost;</a:t>
            </a:r>
          </a:p>
          <a:p>
            <a:pPr lvl="2">
              <a:buClr>
                <a:srgbClr val="005B4D"/>
              </a:buClr>
              <a:buSzPct val="87000"/>
              <a:buFont typeface="Wingdings" pitchFamily="2" charset="2"/>
              <a:buChar char="§"/>
            </a:pPr>
            <a:r>
              <a:rPr lang="en-US" sz="2200" dirty="0" smtClean="0">
                <a:solidFill>
                  <a:schemeClr val="tx1"/>
                </a:solidFill>
              </a:rPr>
              <a:t>Intermediate (best estimate).</a:t>
            </a:r>
          </a:p>
        </p:txBody>
      </p:sp>
      <p:pic>
        <p:nvPicPr>
          <p:cNvPr id="5122"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52400" y="2819400"/>
            <a:ext cx="30480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26</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2013.</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smtClean="0"/>
              <a:t>The Long-Range Projection</a:t>
            </a:r>
            <a:r>
              <a:rPr lang="en-US" sz="3400" b="1" dirty="0" smtClean="0"/>
              <a:t/>
            </a:r>
            <a:br>
              <a:rPr lang="en-US" sz="3400" b="1" dirty="0" smtClean="0"/>
            </a:br>
            <a:r>
              <a:rPr lang="en-US" sz="2800" dirty="0" smtClean="0"/>
              <a:t>(Best Estimate)</a:t>
            </a:r>
            <a:br>
              <a:rPr lang="en-US" sz="2800" dirty="0" smtClean="0"/>
            </a:br>
            <a:endParaRPr lang="en-US" sz="2800" dirty="0" smtClean="0"/>
          </a:p>
        </p:txBody>
      </p:sp>
      <p:sp>
        <p:nvSpPr>
          <p:cNvPr id="23556" name="Rectangle 3"/>
          <p:cNvSpPr>
            <a:spLocks noGrp="1" noChangeArrowheads="1"/>
          </p:cNvSpPr>
          <p:nvPr>
            <p:ph idx="1"/>
          </p:nvPr>
        </p:nvSpPr>
        <p:spPr>
          <a:xfrm>
            <a:off x="685800" y="1905000"/>
            <a:ext cx="8229600" cy="4114800"/>
          </a:xfrm>
        </p:spPr>
        <p:txBody>
          <a:bodyPr>
            <a:normAutofit fontScale="92500"/>
          </a:bodyPr>
          <a:lstStyle/>
          <a:p>
            <a:pPr marL="114300" indent="-457200" eaLnBrk="1" hangingPunct="1">
              <a:spcBef>
                <a:spcPts val="0"/>
              </a:spcBef>
              <a:buSzPct val="85000"/>
              <a:buFont typeface="Wingdings" pitchFamily="2" charset="2"/>
              <a:buChar char="Ø"/>
              <a:defRPr/>
            </a:pPr>
            <a:r>
              <a:rPr lang="en-US" sz="2800" dirty="0" smtClean="0">
                <a:solidFill>
                  <a:schemeClr val="tx1"/>
                </a:solidFill>
              </a:rPr>
              <a:t>In 2021, revenues plus interest income to the   </a:t>
            </a:r>
            <a:br>
              <a:rPr lang="en-US" sz="2800" dirty="0" smtClean="0">
                <a:solidFill>
                  <a:schemeClr val="tx1"/>
                </a:solidFill>
              </a:rPr>
            </a:br>
            <a:r>
              <a:rPr lang="en-US" sz="2800" dirty="0" smtClean="0">
                <a:solidFill>
                  <a:schemeClr val="tx1"/>
                </a:solidFill>
              </a:rPr>
              <a:t>    trust funds will be less than total expenditures for </a:t>
            </a:r>
            <a:br>
              <a:rPr lang="en-US" sz="2800" dirty="0" smtClean="0">
                <a:solidFill>
                  <a:schemeClr val="tx1"/>
                </a:solidFill>
              </a:rPr>
            </a:br>
            <a:r>
              <a:rPr lang="en-US" sz="2800" dirty="0" smtClean="0">
                <a:solidFill>
                  <a:schemeClr val="tx1"/>
                </a:solidFill>
              </a:rPr>
              <a:t>    that year. Reserves will start to be drawn down to </a:t>
            </a:r>
            <a:br>
              <a:rPr lang="en-US" sz="2800" dirty="0" smtClean="0">
                <a:solidFill>
                  <a:schemeClr val="tx1"/>
                </a:solidFill>
              </a:rPr>
            </a:br>
            <a:r>
              <a:rPr lang="en-US" sz="2800" dirty="0" smtClean="0">
                <a:solidFill>
                  <a:schemeClr val="tx1"/>
                </a:solidFill>
              </a:rPr>
              <a:t>    pay benefits.</a:t>
            </a:r>
          </a:p>
          <a:p>
            <a:pPr marL="114300" indent="-457200" eaLnBrk="1" hangingPunct="1">
              <a:spcBef>
                <a:spcPts val="0"/>
              </a:spcBef>
              <a:buSzPct val="85000"/>
              <a:buFont typeface="Wingdings" pitchFamily="2" charset="2"/>
              <a:buChar char="Ø"/>
              <a:defRPr/>
            </a:pPr>
            <a:r>
              <a:rPr lang="en-US" sz="2800" dirty="0" smtClean="0">
                <a:solidFill>
                  <a:schemeClr val="tx1"/>
                </a:solidFill>
              </a:rPr>
              <a:t>In 2033, trust fund reserves are projected to be </a:t>
            </a:r>
            <a:br>
              <a:rPr lang="en-US" sz="2800" dirty="0" smtClean="0">
                <a:solidFill>
                  <a:schemeClr val="tx1"/>
                </a:solidFill>
              </a:rPr>
            </a:br>
            <a:r>
              <a:rPr lang="en-US" sz="2800" dirty="0" smtClean="0">
                <a:solidFill>
                  <a:schemeClr val="tx1"/>
                </a:solidFill>
              </a:rPr>
              <a:t>    depleted. Income is projected to cover 77% of </a:t>
            </a:r>
            <a:br>
              <a:rPr lang="en-US" sz="2800" dirty="0" smtClean="0">
                <a:solidFill>
                  <a:schemeClr val="tx1"/>
                </a:solidFill>
              </a:rPr>
            </a:br>
            <a:r>
              <a:rPr lang="en-US" sz="2800" dirty="0" smtClean="0">
                <a:solidFill>
                  <a:schemeClr val="tx1"/>
                </a:solidFill>
              </a:rPr>
              <a:t>    benefits due then.</a:t>
            </a:r>
          </a:p>
          <a:p>
            <a:pPr marL="114300" indent="-457200" eaLnBrk="1" hangingPunct="1">
              <a:spcBef>
                <a:spcPts val="0"/>
              </a:spcBef>
              <a:buSzPct val="85000"/>
              <a:buFont typeface="Wingdings" pitchFamily="2" charset="2"/>
              <a:buChar char="Ø"/>
              <a:defRPr/>
            </a:pPr>
            <a:r>
              <a:rPr lang="en-US" sz="2800" dirty="0" smtClean="0">
                <a:solidFill>
                  <a:schemeClr val="tx1"/>
                </a:solidFill>
              </a:rPr>
              <a:t>By 2087, assuming no change in taxes, benefits </a:t>
            </a:r>
            <a:br>
              <a:rPr lang="en-US" sz="2800" dirty="0" smtClean="0">
                <a:solidFill>
                  <a:schemeClr val="tx1"/>
                </a:solidFill>
              </a:rPr>
            </a:br>
            <a:r>
              <a:rPr lang="en-US" sz="2800" dirty="0" smtClean="0">
                <a:solidFill>
                  <a:schemeClr val="tx1"/>
                </a:solidFill>
              </a:rPr>
              <a:t>    or assumptions, revenue would cover about 72% </a:t>
            </a:r>
            <a:br>
              <a:rPr lang="en-US" sz="2800" dirty="0" smtClean="0">
                <a:solidFill>
                  <a:schemeClr val="tx1"/>
                </a:solidFill>
              </a:rPr>
            </a:br>
            <a:r>
              <a:rPr lang="en-US" sz="2800" dirty="0" smtClean="0">
                <a:solidFill>
                  <a:schemeClr val="tx1"/>
                </a:solidFill>
              </a:rPr>
              <a:t>    of benefits due then.</a:t>
            </a:r>
          </a:p>
          <a:p>
            <a:pPr eaLnBrk="1" hangingPunct="1">
              <a:lnSpc>
                <a:spcPct val="90000"/>
              </a:lnSpc>
              <a:defRPr/>
            </a:pPr>
            <a:endParaRPr lang="en-US" dirty="0" smtClean="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27</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2013.</a:t>
            </a:r>
            <a:endParaRPr lang="en-US" sz="120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smtClean="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28</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2013.</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916655" y="2492829"/>
            <a:ext cx="3255545" cy="217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High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Trust </a:t>
            </a:r>
            <a:r>
              <a:rPr lang="en-US" sz="2800" dirty="0">
                <a:latin typeface="+mn-lt"/>
              </a:rPr>
              <a:t>fund reserves would be depleted in </a:t>
            </a:r>
            <a:r>
              <a:rPr lang="en-US" sz="2800" dirty="0" smtClean="0">
                <a:latin typeface="+mn-lt"/>
              </a:rPr>
              <a:t>2027, </a:t>
            </a:r>
            <a:r>
              <a:rPr lang="en-US" sz="2800" dirty="0">
                <a:latin typeface="+mn-lt"/>
              </a:rPr>
              <a:t>instead of </a:t>
            </a:r>
            <a:r>
              <a:rPr lang="en-US" sz="2800" dirty="0" smtClean="0">
                <a:latin typeface="+mn-lt"/>
              </a:rPr>
              <a:t>2033.</a:t>
            </a:r>
            <a:endParaRPr lang="en-US" sz="2800" dirty="0">
              <a:latin typeface="+mn-lt"/>
            </a:endParaRPr>
          </a:p>
        </p:txBody>
      </p:sp>
      <p:sp>
        <p:nvSpPr>
          <p:cNvPr id="3" name="Rectangle 2"/>
          <p:cNvSpPr/>
          <p:nvPr/>
        </p:nvSpPr>
        <p:spPr>
          <a:xfrm>
            <a:off x="152400" y="2438400"/>
            <a:ext cx="2601328" cy="2677656"/>
          </a:xfrm>
          <a:prstGeom prst="rect">
            <a:avLst/>
          </a:prstGeom>
        </p:spPr>
        <p:txBody>
          <a:bodyPr wrap="square">
            <a:spAutoFit/>
          </a:bodyPr>
          <a:lstStyle/>
          <a:p>
            <a:pPr algn="ctr">
              <a:spcBef>
                <a:spcPts val="0"/>
              </a:spcBef>
              <a:defRPr/>
            </a:pPr>
            <a:r>
              <a:rPr lang="en-US" sz="2800" b="1" dirty="0" smtClean="0">
                <a:solidFill>
                  <a:srgbClr val="005B4D"/>
                </a:solidFill>
                <a:latin typeface="+mn-lt"/>
              </a:rPr>
              <a:t>Low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solidFill>
                  <a:prstClr val="black"/>
                </a:solidFill>
                <a:latin typeface="Franklin Gothic Book"/>
              </a:rPr>
              <a:t> Trust fund reserves would be depleted in 2068, instead of 2033.</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US" sz="3800" dirty="0" smtClean="0"/>
              <a:t>The Actuarial Deficit</a:t>
            </a:r>
            <a:r>
              <a:rPr lang="en-US" sz="3800" b="1" dirty="0" smtClean="0"/>
              <a:t/>
            </a:r>
            <a:br>
              <a:rPr lang="en-US" sz="3800" b="1" dirty="0" smtClean="0"/>
            </a:br>
            <a:r>
              <a:rPr lang="en-US" sz="3200" dirty="0" smtClean="0"/>
              <a:t>(Best Estimate)</a:t>
            </a:r>
          </a:p>
        </p:txBody>
      </p:sp>
      <p:sp>
        <p:nvSpPr>
          <p:cNvPr id="27652" name="Rectangle 3"/>
          <p:cNvSpPr>
            <a:spLocks noGrp="1" noChangeArrowheads="1"/>
          </p:cNvSpPr>
          <p:nvPr>
            <p:ph idx="1"/>
          </p:nvPr>
        </p:nvSpPr>
        <p:spPr>
          <a:xfrm>
            <a:off x="609600" y="1828800"/>
            <a:ext cx="7772400" cy="4724400"/>
          </a:xfrm>
        </p:spPr>
        <p:txBody>
          <a:bodyPr/>
          <a:lstStyle/>
          <a:p>
            <a:pPr indent="0" eaLnBrk="1" hangingPunct="1">
              <a:buFontTx/>
              <a:buNone/>
            </a:pPr>
            <a:r>
              <a:rPr lang="en-US" sz="2800" b="1" dirty="0" smtClean="0">
                <a:solidFill>
                  <a:schemeClr val="tx1"/>
                </a:solidFill>
              </a:rPr>
              <a:t>The long-range deficit is 2.72% of taxable payroll.</a:t>
            </a:r>
            <a:endParaRPr lang="en-US" sz="2800" b="1" i="1" dirty="0" smtClean="0">
              <a:solidFill>
                <a:schemeClr val="tx1"/>
              </a:solidFill>
            </a:endParaRPr>
          </a:p>
          <a:p>
            <a:pPr indent="0" eaLnBrk="1" hangingPunct="1">
              <a:buFontTx/>
              <a:buNone/>
            </a:pPr>
            <a:endParaRPr lang="en-US" sz="1400" i="1" dirty="0" smtClean="0"/>
          </a:p>
          <a:p>
            <a:pPr indent="0" algn="ctr" eaLnBrk="1" hangingPunct="1">
              <a:buFontTx/>
              <a:buNone/>
            </a:pPr>
            <a:r>
              <a:rPr lang="en-US" sz="2800" b="1" dirty="0" smtClean="0">
                <a:solidFill>
                  <a:srgbClr val="005B4D"/>
                </a:solidFill>
              </a:rPr>
              <a:t>This Means:</a:t>
            </a:r>
            <a:endParaRPr lang="en-US" sz="2800" b="1" i="1" dirty="0" smtClean="0">
              <a:solidFill>
                <a:srgbClr val="005B4D"/>
              </a:solidFill>
            </a:endParaRPr>
          </a:p>
          <a:p>
            <a:pPr indent="0" algn="ctr" eaLnBrk="1" hangingPunct="1">
              <a:spcAft>
                <a:spcPts val="0"/>
              </a:spcAft>
              <a:buFontTx/>
              <a:buNone/>
            </a:pPr>
            <a:r>
              <a:rPr lang="en-US" sz="1600" b="1" i="1" dirty="0" smtClean="0">
                <a:solidFill>
                  <a:srgbClr val="005B4D"/>
                </a:solidFill>
              </a:rPr>
              <a:t>  </a:t>
            </a:r>
          </a:p>
          <a:p>
            <a:pPr indent="0" eaLnBrk="1" hangingPunct="1">
              <a:buFontTx/>
              <a:buNone/>
            </a:pPr>
            <a:r>
              <a:rPr lang="en-US" sz="2800" dirty="0" smtClean="0">
                <a:solidFill>
                  <a:schemeClr val="tx1"/>
                </a:solidFill>
              </a:rPr>
              <a:t>The gap would be closed if the Social Security contribution rate were raised from 6.2% to 7.7% for workers and employers.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2013.</a:t>
            </a:r>
            <a:endParaRPr lang="en-US" sz="1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smtClean="0"/>
              <a:t>How Many People Receive </a:t>
            </a:r>
            <a:br>
              <a:rPr lang="en-US" sz="3400" dirty="0" smtClean="0"/>
            </a:br>
            <a:r>
              <a:rPr lang="en-US" sz="3400" dirty="0" smtClean="0"/>
              <a:t>Social Security?</a:t>
            </a:r>
          </a:p>
        </p:txBody>
      </p:sp>
      <p:sp>
        <p:nvSpPr>
          <p:cNvPr id="7172" name="Rectangle 3"/>
          <p:cNvSpPr>
            <a:spLocks noGrp="1" noChangeArrowheads="1"/>
          </p:cNvSpPr>
          <p:nvPr>
            <p:ph idx="1"/>
          </p:nvPr>
        </p:nvSpPr>
        <p:spPr>
          <a:xfrm>
            <a:off x="457200" y="2057400"/>
            <a:ext cx="7848600" cy="4038600"/>
          </a:xfrm>
        </p:spPr>
        <p:txBody>
          <a:bodyPr>
            <a:normAutofit lnSpcReduction="10000"/>
          </a:bodyPr>
          <a:lstStyle/>
          <a:p>
            <a:pPr eaLnBrk="1" hangingPunct="1">
              <a:lnSpc>
                <a:spcPct val="90000"/>
              </a:lnSpc>
              <a:buSzPct val="85000"/>
              <a:buFont typeface="Wingdings" pitchFamily="2" charset="2"/>
              <a:buChar char="Ø"/>
            </a:pPr>
            <a:r>
              <a:rPr lang="en-US" sz="2800" dirty="0" smtClean="0">
                <a:solidFill>
                  <a:schemeClr val="tx1"/>
                </a:solidFill>
              </a:rPr>
              <a:t>56.9 million people receive Social Security each month, in one of three categories:</a:t>
            </a:r>
          </a:p>
          <a:p>
            <a:pPr lvl="2">
              <a:lnSpc>
                <a:spcPct val="90000"/>
              </a:lnSpc>
              <a:buClr>
                <a:srgbClr val="005B4D"/>
              </a:buClr>
              <a:buFont typeface="Wingdings" pitchFamily="2" charset="2"/>
              <a:buChar char="§"/>
            </a:pPr>
            <a:r>
              <a:rPr lang="en-US" sz="2400" dirty="0" smtClean="0">
                <a:solidFill>
                  <a:srgbClr val="005B4D"/>
                </a:solidFill>
              </a:rPr>
              <a:t>Retirement insurance</a:t>
            </a:r>
          </a:p>
          <a:p>
            <a:pPr lvl="2">
              <a:lnSpc>
                <a:spcPct val="90000"/>
              </a:lnSpc>
              <a:buClr>
                <a:srgbClr val="005B4D"/>
              </a:buClr>
              <a:buFont typeface="Wingdings" pitchFamily="2" charset="2"/>
              <a:buChar char="§"/>
            </a:pPr>
            <a:r>
              <a:rPr lang="en-US" sz="2400" dirty="0" smtClean="0">
                <a:solidFill>
                  <a:srgbClr val="005B4D"/>
                </a:solidFill>
              </a:rPr>
              <a:t>Survivor insurance</a:t>
            </a:r>
          </a:p>
          <a:p>
            <a:pPr lvl="2">
              <a:lnSpc>
                <a:spcPct val="90000"/>
              </a:lnSpc>
              <a:buClr>
                <a:srgbClr val="005B4D"/>
              </a:buClr>
              <a:buFont typeface="Wingdings" pitchFamily="2" charset="2"/>
              <a:buChar char="§"/>
            </a:pPr>
            <a:r>
              <a:rPr lang="en-US" sz="2400" dirty="0" smtClean="0">
                <a:solidFill>
                  <a:srgbClr val="005B4D"/>
                </a:solidFill>
              </a:rPr>
              <a:t>Disability insurance</a:t>
            </a:r>
          </a:p>
          <a:p>
            <a:pPr lvl="1" eaLnBrk="1" hangingPunct="1">
              <a:lnSpc>
                <a:spcPct val="90000"/>
              </a:lnSpc>
              <a:buNone/>
            </a:pPr>
            <a:endParaRPr lang="en-US" sz="2800" dirty="0" smtClean="0"/>
          </a:p>
          <a:p>
            <a:pPr eaLnBrk="1" hangingPunct="1">
              <a:lnSpc>
                <a:spcPct val="90000"/>
              </a:lnSpc>
              <a:buSzPct val="85000"/>
              <a:buFont typeface="Wingdings" pitchFamily="2" charset="2"/>
              <a:buChar char="Ø"/>
            </a:pPr>
            <a:r>
              <a:rPr lang="en-US" sz="2800" dirty="0" smtClean="0">
                <a:solidFill>
                  <a:schemeClr val="tx1"/>
                </a:solidFill>
              </a:rPr>
              <a:t>1 in 6 Americans gets Social Security benefits.</a:t>
            </a:r>
          </a:p>
          <a:p>
            <a:pPr eaLnBrk="1" hangingPunct="1">
              <a:lnSpc>
                <a:spcPct val="90000"/>
              </a:lnSpc>
            </a:pPr>
            <a:endParaRPr lang="en-US" sz="2800" dirty="0" smtClean="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About 1 in 4 households receives income </a:t>
            </a:r>
            <a:br>
              <a:rPr lang="en-US" sz="2800" dirty="0" smtClean="0">
                <a:solidFill>
                  <a:schemeClr val="tx1"/>
                </a:solidFill>
              </a:rPr>
            </a:br>
            <a:r>
              <a:rPr lang="en-US" sz="2800" dirty="0" smtClean="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smtClean="0"/>
          </a:p>
        </p:txBody>
      </p:sp>
      <p:sp>
        <p:nvSpPr>
          <p:cNvPr id="7173" name="Text Box 4"/>
          <p:cNvSpPr txBox="1">
            <a:spLocks noChangeArrowheads="1"/>
          </p:cNvSpPr>
          <p:nvPr/>
        </p:nvSpPr>
        <p:spPr bwMode="auto">
          <a:xfrm>
            <a:off x="304800" y="6400800"/>
            <a:ext cx="5198026" cy="276999"/>
          </a:xfrm>
          <a:prstGeom prst="rect">
            <a:avLst/>
          </a:prstGeom>
          <a:noFill/>
          <a:ln w="9525">
            <a:noFill/>
            <a:miter lim="800000"/>
            <a:headEnd/>
            <a:tailEnd/>
          </a:ln>
        </p:spPr>
        <p:txBody>
          <a:bodyPr wrap="none">
            <a:spAutoFit/>
          </a:bodyPr>
          <a:lstStyle/>
          <a:p>
            <a:r>
              <a:rPr lang="en-US" sz="1200" dirty="0" smtClean="0"/>
              <a:t>Walker, Reno, and Bethell, 2013; Social Security Administration (SSA), 2013a.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The number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smtClean="0"/>
              <a:t> </a:t>
            </a:r>
            <a:r>
              <a:rPr lang="en-US" sz="2600" b="1" dirty="0" smtClean="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smtClean="0"/>
              <a:t> </a:t>
            </a:r>
            <a:r>
              <a:rPr lang="en-US" sz="2600" b="1" dirty="0" smtClean="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smtClean="0"/>
          </a:p>
          <a:p>
            <a:pPr marL="457200" lvl="2" indent="-457200" eaLnBrk="1" hangingPunct="1">
              <a:spcBef>
                <a:spcPts val="0"/>
              </a:spcBef>
              <a:buClr>
                <a:srgbClr val="005B4D"/>
              </a:buClr>
              <a:buSzPct val="85000"/>
              <a:buFont typeface="Wingdings" pitchFamily="2" charset="2"/>
              <a:buChar char="Ø"/>
              <a:defRPr/>
            </a:pPr>
            <a:r>
              <a:rPr lang="en-US" sz="2800" dirty="0" smtClean="0">
                <a:solidFill>
                  <a:schemeClr val="tx1"/>
                </a:solidFill>
              </a:rPr>
              <a:t>Birth rates are projected to remain at </a:t>
            </a:r>
            <a:br>
              <a:rPr lang="en-US" sz="2800" dirty="0" smtClean="0">
                <a:solidFill>
                  <a:schemeClr val="tx1"/>
                </a:solidFill>
              </a:rPr>
            </a:br>
            <a:r>
              <a:rPr lang="en-US" sz="2800" dirty="0" smtClean="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smtClean="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smtClean="0">
                <a:solidFill>
                  <a:schemeClr val="tx1"/>
                </a:solidFill>
              </a:rPr>
              <a:t>People 65 and older will increase from </a:t>
            </a:r>
            <a:br>
              <a:rPr lang="en-US" sz="2800" dirty="0" smtClean="0">
                <a:solidFill>
                  <a:schemeClr val="tx1"/>
                </a:solidFill>
              </a:rPr>
            </a:br>
            <a:r>
              <a:rPr lang="en-US" sz="2800" dirty="0" smtClean="0">
                <a:solidFill>
                  <a:schemeClr val="tx1"/>
                </a:solidFill>
              </a:rPr>
              <a:t>14% to 21% of all Americans.	</a:t>
            </a:r>
            <a:r>
              <a:rPr lang="en-US" dirty="0" smtClean="0">
                <a:solidFill>
                  <a:schemeClr val="tx1"/>
                </a:solidFill>
              </a:rPr>
              <a:t>	</a:t>
            </a: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3196773" cy="276999"/>
          </a:xfrm>
          <a:prstGeom prst="rect">
            <a:avLst/>
          </a:prstGeom>
          <a:noFill/>
          <a:ln w="9525">
            <a:noFill/>
            <a:miter lim="800000"/>
            <a:headEnd/>
            <a:tailEnd/>
          </a:ln>
        </p:spPr>
        <p:txBody>
          <a:bodyPr wrap="none">
            <a:spAutoFit/>
          </a:bodyPr>
          <a:lstStyle/>
          <a:p>
            <a:r>
              <a:rPr lang="en-US" sz="1200" dirty="0" smtClean="0"/>
              <a:t>Board of Trustees, 2013: Tables V.A2 and IV.B2.</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smtClean="0">
                <a:ln>
                  <a:noFill/>
                </a:ln>
                <a:solidFill>
                  <a:schemeClr val="bg1"/>
                </a:solidFill>
                <a:effectLst>
                  <a:outerShdw blurRad="38100" dist="38100" dir="2700000" algn="tl">
                    <a:srgbClr val="000000">
                      <a:alpha val="43137"/>
                    </a:srgbClr>
                  </a:outerShdw>
                </a:effectLst>
                <a:ea typeface="+mn-ea"/>
                <a:cs typeface="+mn-cs"/>
              </a:rPr>
              <a:t>Percent  </a:t>
            </a:r>
            <a:r>
              <a:rPr lang="en-US" sz="2800" dirty="0">
                <a:ln>
                  <a:noFill/>
                </a:ln>
                <a:solidFill>
                  <a:schemeClr val="bg1"/>
                </a:solidFill>
                <a:effectLst>
                  <a:outerShdw blurRad="38100" dist="38100" dir="2700000" algn="tl">
                    <a:srgbClr val="000000">
                      <a:alpha val="43137"/>
                    </a:srgbClr>
                  </a:outerShdw>
                </a:effectLst>
                <a:ea typeface="+mn-ea"/>
                <a:cs typeface="+mn-cs"/>
              </a:rPr>
              <a:t>of the Population Receiving Social Security and Percent Age 65</a:t>
            </a:r>
            <a:r>
              <a:rPr lang="en-US" sz="2800" dirty="0" smtClean="0">
                <a:ln>
                  <a:noFill/>
                </a:ln>
                <a:solidFill>
                  <a:schemeClr val="bg1"/>
                </a:solidFill>
                <a:effectLst>
                  <a:outerShdw blurRad="38100" dist="38100" dir="2700000" algn="tl">
                    <a:srgbClr val="000000">
                      <a:alpha val="43137"/>
                    </a:srgbClr>
                  </a:outerShdw>
                </a:effectLst>
                <a:ea typeface="+mn-ea"/>
                <a:cs typeface="+mn-cs"/>
              </a:rPr>
              <a:t>+, 2010-2090</a:t>
            </a:r>
            <a:endParaRPr lang="en-US" sz="2800" dirty="0" smtClean="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31</a:t>
            </a:fld>
            <a:endParaRPr lang="en-US" dirty="0"/>
          </a:p>
        </p:txBody>
      </p:sp>
      <p:graphicFrame>
        <p:nvGraphicFramePr>
          <p:cNvPr id="8" name="Content Placeholder 4"/>
          <p:cNvGraphicFramePr>
            <a:graphicFrameLocks noGrp="1"/>
          </p:cNvGraphicFramePr>
          <p:nvPr/>
        </p:nvGraphicFramePr>
        <p:xfrm>
          <a:off x="762000" y="1676400"/>
          <a:ext cx="7443652" cy="4564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smtClean="0"/>
              <a:t>Can We Afford </a:t>
            </a:r>
            <a:br>
              <a:rPr lang="en-US" sz="4800" b="1" dirty="0" smtClean="0"/>
            </a:br>
            <a:r>
              <a:rPr lang="en-US" sz="4800" b="1" dirty="0" smtClean="0"/>
              <a:t>Social Security </a:t>
            </a:r>
            <a:br>
              <a:rPr lang="en-US" sz="4800" b="1" dirty="0" smtClean="0"/>
            </a:br>
            <a:r>
              <a:rPr lang="en-US" sz="4800" b="1" dirty="0" smtClean="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3265088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Security is Affordable</a:t>
            </a:r>
            <a:endParaRPr lang="en-US" dirty="0"/>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smtClean="0"/>
              <a:t>Board of Trustees, 2013: Table VI.F4.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33</a:t>
            </a:fld>
            <a:endParaRPr lang="en-US" dirty="0"/>
          </a:p>
        </p:txBody>
      </p:sp>
      <p:graphicFrame>
        <p:nvGraphicFramePr>
          <p:cNvPr id="9" name="Content Placeholder 3"/>
          <p:cNvGraphicFramePr>
            <a:graphicFrameLocks noGrp="1"/>
          </p:cNvGraphicFramePr>
          <p:nvPr/>
        </p:nvGraphicFramePr>
        <p:xfrm>
          <a:off x="609600" y="1676400"/>
          <a:ext cx="7848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Taxable Payroll and Social Security Outgo </a:t>
            </a:r>
            <a:br>
              <a:rPr lang="en-US" sz="3200" dirty="0" smtClean="0"/>
            </a:br>
            <a:r>
              <a:rPr lang="en-US" sz="3200" dirty="0" smtClean="0"/>
              <a:t>as a Percent of the Economy (GDP)</a:t>
            </a:r>
            <a:endParaRPr lang="en-US" sz="3200" dirty="0"/>
          </a:p>
        </p:txBody>
      </p:sp>
      <p:sp>
        <p:nvSpPr>
          <p:cNvPr id="5" name="Text Box 6"/>
          <p:cNvSpPr txBox="1">
            <a:spLocks noChangeArrowheads="1"/>
          </p:cNvSpPr>
          <p:nvPr/>
        </p:nvSpPr>
        <p:spPr bwMode="auto">
          <a:xfrm>
            <a:off x="304800" y="6400800"/>
            <a:ext cx="3235950" cy="276999"/>
          </a:xfrm>
          <a:prstGeom prst="rect">
            <a:avLst/>
          </a:prstGeom>
          <a:noFill/>
          <a:ln w="9525">
            <a:noFill/>
            <a:miter lim="800000"/>
            <a:headEnd/>
            <a:tailEnd/>
          </a:ln>
        </p:spPr>
        <p:txBody>
          <a:bodyPr wrap="none">
            <a:spAutoFit/>
          </a:bodyPr>
          <a:lstStyle/>
          <a:p>
            <a:r>
              <a:rPr lang="en-US" sz="1200" dirty="0" smtClean="0"/>
              <a:t>Board of Trustees, 2013: Tables VI.F4 and VI.F5.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34</a:t>
            </a:fld>
            <a:endParaRPr lang="en-US" dirty="0"/>
          </a:p>
        </p:txBody>
      </p:sp>
      <p:graphicFrame>
        <p:nvGraphicFramePr>
          <p:cNvPr id="8" name="Chart 7"/>
          <p:cNvGraphicFramePr/>
          <p:nvPr/>
        </p:nvGraphicFramePr>
        <p:xfrm>
          <a:off x="838200" y="1295400"/>
          <a:ext cx="7467600" cy="49291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Strengthening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607878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smtClean="0"/>
              <a:t>Low-Cost Options to Improve Adequacy</a:t>
            </a:r>
            <a:endParaRPr lang="en-US" sz="3800" dirty="0"/>
          </a:p>
        </p:txBody>
      </p:sp>
      <p:sp>
        <p:nvSpPr>
          <p:cNvPr id="3" name="Content Placeholder 2"/>
          <p:cNvSpPr>
            <a:spLocks noGrp="1"/>
          </p:cNvSpPr>
          <p:nvPr>
            <p:ph idx="1"/>
          </p:nvPr>
        </p:nvSpPr>
        <p:spPr>
          <a:xfrm>
            <a:off x="381000" y="1676400"/>
            <a:ext cx="8534400" cy="4114800"/>
          </a:xfrm>
        </p:spPr>
        <p:txBody>
          <a:bodyPr>
            <a:noAutofit/>
          </a:bodyPr>
          <a:lstStyle/>
          <a:p>
            <a:pPr marL="0" indent="0">
              <a:spcAft>
                <a:spcPts val="0"/>
              </a:spcAft>
              <a:buNone/>
              <a:defRPr/>
            </a:pPr>
            <a:r>
              <a:rPr lang="en-US" sz="2500" kern="1200" dirty="0" smtClean="0">
                <a:solidFill>
                  <a:schemeClr val="tx1"/>
                </a:solidFill>
              </a:rPr>
              <a:t>Options that would </a:t>
            </a:r>
            <a:r>
              <a:rPr lang="en-US" sz="2500" kern="1200" dirty="0" smtClean="0">
                <a:solidFill>
                  <a:srgbClr val="005B4D"/>
                </a:solidFill>
              </a:rPr>
              <a:t>improve the adequacy of benefits </a:t>
            </a:r>
            <a:r>
              <a:rPr lang="en-US" sz="2500" kern="1200" dirty="0" smtClean="0">
                <a:solidFill>
                  <a:schemeClr val="tx1"/>
                </a:solidFill>
              </a:rPr>
              <a:t>include: </a:t>
            </a:r>
          </a:p>
          <a:p>
            <a:pPr marL="914400" lvl="1" indent="-514350">
              <a:spcBef>
                <a:spcPts val="0"/>
              </a:spcBef>
              <a:buClr>
                <a:srgbClr val="005B4D"/>
              </a:buClr>
              <a:buSzPct val="100000"/>
              <a:buFont typeface="+mj-lt"/>
              <a:buAutoNum type="arabicParenR"/>
              <a:defRPr/>
            </a:pPr>
            <a:r>
              <a:rPr lang="en-US" sz="2200" kern="1200" dirty="0" smtClean="0">
                <a:solidFill>
                  <a:schemeClr val="tx1"/>
                </a:solidFill>
              </a:rPr>
              <a:t>Update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Reinstate student benefits until age 22 for children of  </a:t>
            </a:r>
            <a:br>
              <a:rPr lang="en-US" sz="2200" kern="1200" dirty="0" smtClean="0">
                <a:solidFill>
                  <a:schemeClr val="tx1"/>
                </a:solidFill>
              </a:rPr>
            </a:br>
            <a:r>
              <a:rPr lang="en-US" sz="2200" kern="1200" dirty="0" smtClean="0">
                <a:solidFill>
                  <a:schemeClr val="tx1"/>
                </a:solidFill>
              </a:rPr>
              <a:t> disabled or deceased workers (currently, benefits for these </a:t>
            </a:r>
            <a:br>
              <a:rPr lang="en-US" sz="2200" kern="1200" dirty="0" smtClean="0">
                <a:solidFill>
                  <a:schemeClr val="tx1"/>
                </a:solidFill>
              </a:rPr>
            </a:br>
            <a:r>
              <a:rPr lang="en-US" sz="2200" kern="1200" dirty="0" smtClean="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Allow childcare years to count towards Social Security  </a:t>
            </a:r>
            <a:br>
              <a:rPr lang="en-US" sz="2200" kern="1200" dirty="0" smtClean="0">
                <a:solidFill>
                  <a:schemeClr val="tx1"/>
                </a:solidFill>
              </a:rPr>
            </a:br>
            <a:r>
              <a:rPr lang="en-US" sz="2200" kern="1200" dirty="0" smtClean="0">
                <a:solidFill>
                  <a:schemeClr val="tx1"/>
                </a:solidFill>
              </a:rPr>
              <a:t> benefits.</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Increase benefits for the “oldest old” (ages 85 and older).</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Increase benefits for widowed spouses of </a:t>
            </a:r>
            <a:br>
              <a:rPr lang="en-US" sz="2200" kern="1200" dirty="0" smtClean="0">
                <a:solidFill>
                  <a:schemeClr val="tx1"/>
                </a:solidFill>
              </a:rPr>
            </a:br>
            <a:r>
              <a:rPr lang="en-US" sz="2200" kern="1200" dirty="0" smtClean="0">
                <a:solidFill>
                  <a:schemeClr val="tx1"/>
                </a:solidFill>
              </a:rPr>
              <a:t> low-earning couples.</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36</a:t>
            </a:fld>
            <a:endParaRPr lang="en-US" dirty="0"/>
          </a:p>
        </p:txBody>
      </p:sp>
      <p:sp>
        <p:nvSpPr>
          <p:cNvPr id="5" name="Text Box 6"/>
          <p:cNvSpPr txBox="1">
            <a:spLocks noChangeArrowheads="1"/>
          </p:cNvSpPr>
          <p:nvPr/>
        </p:nvSpPr>
        <p:spPr bwMode="auto">
          <a:xfrm>
            <a:off x="152400" y="6581001"/>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t>
            </a:r>
            <a:endParaRPr lang="en-US" sz="12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smtClean="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609600" y="1752600"/>
            <a:ext cx="7772400" cy="4648200"/>
          </a:xfrm>
        </p:spPr>
        <p:txBody>
          <a:bodyPr>
            <a:normAutofit lnSpcReduction="10000"/>
          </a:bodyPr>
          <a:lstStyle/>
          <a:p>
            <a:pPr marL="0" indent="0">
              <a:buNone/>
              <a:defRPr/>
            </a:pPr>
            <a:r>
              <a:rPr lang="en-US" sz="2800" dirty="0">
                <a:solidFill>
                  <a:schemeClr val="tx1"/>
                </a:solidFill>
              </a:rPr>
              <a:t>Options that would </a:t>
            </a:r>
            <a:r>
              <a:rPr lang="en-US" sz="2800" dirty="0" smtClean="0">
                <a:solidFill>
                  <a:schemeClr val="tx1"/>
                </a:solidFill>
              </a:rPr>
              <a:t>help </a:t>
            </a:r>
            <a:r>
              <a:rPr lang="en-US" sz="2800" dirty="0" smtClean="0">
                <a:solidFill>
                  <a:srgbClr val="005B4D"/>
                </a:solidFill>
              </a:rPr>
              <a:t>raise revenues </a:t>
            </a:r>
            <a:r>
              <a:rPr lang="en-US" sz="2800" dirty="0" smtClean="0">
                <a:solidFill>
                  <a:schemeClr val="tx1"/>
                </a:solidFill>
              </a:rPr>
              <a:t>include: </a:t>
            </a:r>
            <a:endParaRPr lang="en-US" dirty="0" smtClean="0">
              <a:solidFill>
                <a:schemeClr val="tx1"/>
              </a:solidFill>
            </a:endParaRPr>
          </a:p>
          <a:p>
            <a:pPr marL="857250" lvl="1" indent="-457200">
              <a:lnSpc>
                <a:spcPct val="120000"/>
              </a:lnSpc>
              <a:buClr>
                <a:srgbClr val="005B4D"/>
              </a:buClr>
              <a:buSzPct val="100000"/>
              <a:buFont typeface="+mj-lt"/>
              <a:buAutoNum type="arabicParenR"/>
              <a:defRPr/>
            </a:pPr>
            <a:r>
              <a:rPr lang="en-US" sz="2400" dirty="0" smtClean="0">
                <a:solidFill>
                  <a:schemeClr val="tx1"/>
                </a:solidFill>
              </a:rPr>
              <a:t>Lift the cap (now $113,700) on the earnings on which workers and employers pay Social Security contributions.</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Cover all salary reduction plans (contributions subject to FICA), just like 401(k)s.</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Schedule modest contribution rate increases in the future when funds will be needed.</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Dedicate progressive taxes to pay part of Social Security's future cost.</a:t>
            </a:r>
            <a:endParaRPr lang="en-US" sz="1050" dirty="0" smtClean="0">
              <a:solidFill>
                <a:schemeClr val="tx1"/>
              </a:solidFill>
            </a:endParaRPr>
          </a:p>
          <a:p>
            <a:pPr marL="0" indent="0">
              <a:spcBef>
                <a:spcPts val="0"/>
              </a:spcBef>
              <a:buFontTx/>
              <a:buNone/>
              <a:defRPr/>
            </a:pPr>
            <a:endParaRPr lang="en-US" sz="1600" b="1" dirty="0" smtClean="0"/>
          </a:p>
          <a:p>
            <a:pPr marL="0" indent="0">
              <a:spcBef>
                <a:spcPts val="0"/>
              </a:spcBef>
              <a:buFontTx/>
              <a:buNone/>
              <a:defRPr/>
            </a:pPr>
            <a:endParaRPr lang="en-US" sz="1600" b="1" dirty="0" smtClean="0"/>
          </a:p>
          <a:p>
            <a:pPr marL="0" indent="0">
              <a:spcBef>
                <a:spcPts val="0"/>
              </a:spcBef>
              <a:buFontTx/>
              <a:buNone/>
              <a:defRPr/>
            </a:pPr>
            <a:endParaRPr lang="en-US" sz="1600" b="1" dirty="0" smtClean="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pPr/>
              <a:t>37</a:t>
            </a:fld>
            <a:endParaRPr lang="en-US" dirty="0" smtClean="0"/>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t>
            </a:r>
            <a:endParaRPr lang="en-US" sz="12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Other Options for Solvency</a:t>
            </a:r>
            <a:endParaRPr lang="en-US" dirty="0"/>
          </a:p>
        </p:txBody>
      </p:sp>
      <p:sp>
        <p:nvSpPr>
          <p:cNvPr id="3" name="Content Placeholder 2"/>
          <p:cNvSpPr>
            <a:spLocks noGrp="1"/>
          </p:cNvSpPr>
          <p:nvPr>
            <p:ph idx="1"/>
          </p:nvPr>
        </p:nvSpPr>
        <p:spPr>
          <a:xfrm>
            <a:off x="609600" y="1752600"/>
            <a:ext cx="7924800" cy="4495800"/>
          </a:xfrm>
        </p:spPr>
        <p:txBody>
          <a:bodyPr>
            <a:normAutofit/>
          </a:bodyPr>
          <a:lstStyle/>
          <a:p>
            <a:pPr>
              <a:spcAft>
                <a:spcPts val="0"/>
              </a:spcAft>
              <a:buSzPct val="85000"/>
              <a:buNone/>
            </a:pPr>
            <a:r>
              <a:rPr lang="en-US" sz="2500" dirty="0" smtClean="0">
                <a:solidFill>
                  <a:schemeClr val="tx1"/>
                </a:solidFill>
              </a:rPr>
              <a:t>Some proposals would </a:t>
            </a:r>
            <a:r>
              <a:rPr lang="en-US" sz="2500" dirty="0" smtClean="0">
                <a:solidFill>
                  <a:srgbClr val="005B4D"/>
                </a:solidFill>
              </a:rPr>
              <a:t>reduce benefits for some or all </a:t>
            </a:r>
          </a:p>
          <a:p>
            <a:pPr>
              <a:spcAft>
                <a:spcPts val="0"/>
              </a:spcAft>
              <a:buSzPct val="85000"/>
              <a:buNone/>
            </a:pPr>
            <a:r>
              <a:rPr lang="en-US" sz="2500" dirty="0" smtClean="0">
                <a:solidFill>
                  <a:srgbClr val="005B4D"/>
                </a:solidFill>
              </a:rPr>
              <a:t>beneficiaries</a:t>
            </a:r>
            <a:r>
              <a:rPr lang="en-US" sz="2500" dirty="0" smtClean="0"/>
              <a:t> </a:t>
            </a:r>
            <a:r>
              <a:rPr lang="en-US" sz="2500" dirty="0" smtClean="0">
                <a:solidFill>
                  <a:schemeClr val="tx1"/>
                </a:solidFill>
              </a:rPr>
              <a:t>in order to increase solvency. </a:t>
            </a:r>
          </a:p>
          <a:p>
            <a:pPr>
              <a:buSzPct val="85000"/>
              <a:buFont typeface="Wingdings" pitchFamily="2" charset="2"/>
              <a:buChar char="Ø"/>
            </a:pPr>
            <a:endParaRPr lang="en-US" sz="2500" dirty="0" smtClean="0">
              <a:solidFill>
                <a:schemeClr val="tx1"/>
              </a:solidFill>
            </a:endParaRPr>
          </a:p>
          <a:p>
            <a:pPr>
              <a:buSzPct val="85000"/>
              <a:buFont typeface="Wingdings" pitchFamily="2" charset="2"/>
              <a:buChar char="Ø"/>
            </a:pPr>
            <a:r>
              <a:rPr lang="en-US" sz="2500" dirty="0" smtClean="0">
                <a:solidFill>
                  <a:schemeClr val="tx1"/>
                </a:solidFill>
              </a:rPr>
              <a:t>For example, raising the retirement age amounts to an across-the-board cut in benefits, which also reduces the program’s cost.</a:t>
            </a:r>
          </a:p>
          <a:p>
            <a:pPr>
              <a:buSzPct val="85000"/>
              <a:buFont typeface="Wingdings" pitchFamily="2" charset="2"/>
              <a:buChar char="Ø"/>
            </a:pPr>
            <a:r>
              <a:rPr lang="en-US" sz="2500" dirty="0" smtClean="0">
                <a:solidFill>
                  <a:schemeClr val="tx1"/>
                </a:solidFill>
              </a:rPr>
              <a:t>Switching to the chained CPI is also a benefit cut for all beneficiaries, because Social Security’s cost-of-living adjustments (COLAs) would be smaller each year.</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38</a:t>
            </a:fld>
            <a:endParaRPr lang="en-US" dirty="0"/>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t>
            </a:r>
            <a:endParaRPr lang="en-US" sz="12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00"/>
            <a:ext cx="8610602" cy="2971800"/>
          </a:xfrm>
        </p:spPr>
        <p:txBody>
          <a:bodyPr anchor="ctr" anchorCtr="0"/>
          <a:lstStyle/>
          <a:p>
            <a:r>
              <a:rPr lang="en-US" sz="4800" b="1" dirty="0" smtClean="0"/>
              <a:t>Public Opinion </a:t>
            </a:r>
            <a:br>
              <a:rPr lang="en-US" sz="4800" b="1" dirty="0" smtClean="0"/>
            </a:br>
            <a:r>
              <a:rPr lang="en-US" sz="4800" b="1" dirty="0" smtClean="0"/>
              <a:t>on Social Security</a:t>
            </a:r>
            <a:endParaRPr lang="en-US" sz="4800" b="1" dirty="0" smtClean="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334321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smtClean="0"/>
              <a:t>Who Receives Social Security?</a:t>
            </a:r>
          </a:p>
        </p:txBody>
      </p:sp>
      <p:sp>
        <p:nvSpPr>
          <p:cNvPr id="8196" name="Rectangle 3"/>
          <p:cNvSpPr>
            <a:spLocks noGrp="1" noChangeArrowheads="1"/>
          </p:cNvSpPr>
          <p:nvPr>
            <p:ph idx="1"/>
          </p:nvPr>
        </p:nvSpPr>
        <p:spPr>
          <a:xfrm>
            <a:off x="838200" y="2209800"/>
            <a:ext cx="7391400" cy="3581400"/>
          </a:xfrm>
        </p:spPr>
        <p:txBody>
          <a:bodyPr/>
          <a:lstStyle/>
          <a:p>
            <a:pPr eaLnBrk="1" hangingPunct="1">
              <a:buSzPct val="85000"/>
              <a:buFont typeface="Wingdings" pitchFamily="2" charset="2"/>
              <a:buChar char="Ø"/>
            </a:pPr>
            <a:r>
              <a:rPr lang="en-US" sz="2800" dirty="0" smtClean="0">
                <a:solidFill>
                  <a:schemeClr val="tx1"/>
                </a:solidFill>
              </a:rPr>
              <a:t>36.9 million </a:t>
            </a:r>
            <a:r>
              <a:rPr lang="en-US" sz="2800" i="1" dirty="0" smtClean="0">
                <a:solidFill>
                  <a:srgbClr val="005B4D"/>
                </a:solidFill>
              </a:rPr>
              <a:t>retired workers</a:t>
            </a:r>
          </a:p>
          <a:p>
            <a:pPr eaLnBrk="1" hangingPunct="1">
              <a:buSzPct val="85000"/>
              <a:buFont typeface="Wingdings" pitchFamily="2" charset="2"/>
              <a:buChar char="Ø"/>
            </a:pPr>
            <a:r>
              <a:rPr lang="en-US" sz="2800" dirty="0" smtClean="0"/>
              <a:t> </a:t>
            </a:r>
            <a:r>
              <a:rPr lang="en-US" sz="2800" dirty="0" smtClean="0">
                <a:solidFill>
                  <a:schemeClr val="tx1"/>
                </a:solidFill>
              </a:rPr>
              <a:t>8.8 million </a:t>
            </a:r>
            <a:r>
              <a:rPr lang="en-US" sz="2800" i="1" dirty="0" smtClean="0">
                <a:solidFill>
                  <a:srgbClr val="005B4D"/>
                </a:solidFill>
              </a:rPr>
              <a:t>disabled workers </a:t>
            </a:r>
          </a:p>
          <a:p>
            <a:pPr eaLnBrk="1" hangingPunct="1">
              <a:buSzPct val="85000"/>
              <a:buFont typeface="Wingdings" pitchFamily="2" charset="2"/>
              <a:buChar char="Ø"/>
            </a:pPr>
            <a:r>
              <a:rPr lang="en-US" sz="2800" dirty="0" smtClean="0"/>
              <a:t> </a:t>
            </a:r>
            <a:r>
              <a:rPr lang="en-US" sz="2800" dirty="0" smtClean="0">
                <a:solidFill>
                  <a:schemeClr val="tx1"/>
                </a:solidFill>
              </a:rPr>
              <a:t>4.3 million </a:t>
            </a:r>
            <a:r>
              <a:rPr lang="en-US" sz="2800" i="1" dirty="0" smtClean="0">
                <a:solidFill>
                  <a:srgbClr val="005B4D"/>
                </a:solidFill>
              </a:rPr>
              <a:t>widows and widowers</a:t>
            </a:r>
          </a:p>
          <a:p>
            <a:pPr eaLnBrk="1" hangingPunct="1">
              <a:buSzPct val="85000"/>
              <a:buFont typeface="Wingdings" pitchFamily="2" charset="2"/>
              <a:buChar char="Ø"/>
            </a:pPr>
            <a:r>
              <a:rPr lang="en-US" sz="2800" dirty="0" smtClean="0"/>
              <a:t> </a:t>
            </a:r>
            <a:r>
              <a:rPr lang="en-US" sz="2800" dirty="0" smtClean="0">
                <a:solidFill>
                  <a:schemeClr val="tx1"/>
                </a:solidFill>
              </a:rPr>
              <a:t>2.4 million </a:t>
            </a:r>
            <a:r>
              <a:rPr lang="en-US" sz="2800" i="1" dirty="0" smtClean="0">
                <a:solidFill>
                  <a:srgbClr val="005B4D"/>
                </a:solidFill>
              </a:rPr>
              <a:t>spouses </a:t>
            </a:r>
          </a:p>
          <a:p>
            <a:pPr eaLnBrk="1" hangingPunct="1">
              <a:buSzPct val="85000"/>
              <a:buFont typeface="Wingdings" pitchFamily="2" charset="2"/>
              <a:buChar char="Ø"/>
            </a:pPr>
            <a:r>
              <a:rPr lang="en-US" sz="2800" dirty="0" smtClean="0">
                <a:solidFill>
                  <a:schemeClr val="tx1"/>
                </a:solidFill>
              </a:rPr>
              <a:t> 1.0 million </a:t>
            </a:r>
            <a:r>
              <a:rPr lang="en-US" sz="2800" i="1" dirty="0" smtClean="0">
                <a:solidFill>
                  <a:srgbClr val="005B4D"/>
                </a:solidFill>
              </a:rPr>
              <a:t>adults disabled since childhood</a:t>
            </a:r>
          </a:p>
          <a:p>
            <a:pPr eaLnBrk="1" hangingPunct="1">
              <a:buSzPct val="85000"/>
              <a:buFont typeface="Wingdings" pitchFamily="2" charset="2"/>
              <a:buChar char="Ø"/>
            </a:pPr>
            <a:r>
              <a:rPr lang="en-US" sz="2800" dirty="0" smtClean="0">
                <a:solidFill>
                  <a:schemeClr val="tx1"/>
                </a:solidFill>
              </a:rPr>
              <a:t> 3.4 million </a:t>
            </a:r>
            <a:r>
              <a:rPr lang="en-US" sz="2800" i="1" dirty="0" smtClean="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smtClean="0"/>
          </a:p>
        </p:txBody>
      </p:sp>
      <p:sp>
        <p:nvSpPr>
          <p:cNvPr id="8197" name="Text Box 4"/>
          <p:cNvSpPr txBox="1">
            <a:spLocks noChangeArrowheads="1"/>
          </p:cNvSpPr>
          <p:nvPr/>
        </p:nvSpPr>
        <p:spPr bwMode="auto">
          <a:xfrm>
            <a:off x="304800" y="6400800"/>
            <a:ext cx="957313" cy="276999"/>
          </a:xfrm>
          <a:prstGeom prst="rect">
            <a:avLst/>
          </a:prstGeom>
          <a:noFill/>
          <a:ln w="9525">
            <a:noFill/>
            <a:miter lim="800000"/>
            <a:headEnd/>
            <a:tailEnd/>
          </a:ln>
        </p:spPr>
        <p:txBody>
          <a:bodyPr wrap="none">
            <a:spAutoFit/>
          </a:bodyPr>
          <a:lstStyle/>
          <a:p>
            <a:r>
              <a:rPr lang="en-US" sz="1200" dirty="0" smtClean="0"/>
              <a:t>SSA, 2013a.</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Consistent Findings </a:t>
            </a:r>
            <a:br>
              <a:rPr lang="en-US" sz="3800" dirty="0" smtClean="0"/>
            </a:br>
            <a:r>
              <a:rPr lang="en-US" sz="3800" dirty="0" smtClean="0"/>
              <a:t>Throughout the Study</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In focus groups, Americans were concerned about benefits being too low.</a:t>
            </a:r>
            <a:endParaRPr lang="en-US" sz="2800" dirty="0" smtClean="0"/>
          </a:p>
          <a:p>
            <a:pPr eaLnBrk="1" hangingPunct="1">
              <a:lnSpc>
                <a:spcPct val="90000"/>
              </a:lnSpc>
              <a:spcBef>
                <a:spcPts val="1000"/>
              </a:spcBef>
              <a:buSzPct val="85000"/>
              <a:buFont typeface="Wingdings" pitchFamily="2" charset="2"/>
              <a:buChar char="Ø"/>
              <a:defRPr/>
            </a:pPr>
            <a:r>
              <a:rPr lang="en-US" sz="2800" dirty="0" smtClean="0">
                <a:solidFill>
                  <a:schemeClr val="tx1"/>
                </a:solidFill>
              </a:rPr>
              <a:t>In the survey, Americans said they don’t mind paying for Social Security and are willing to pay more.</a:t>
            </a:r>
          </a:p>
          <a:p>
            <a:pPr marL="342900" lvl="1" indent="-342900" eaLnBrk="1" hangingPunct="1">
              <a:spcBef>
                <a:spcPts val="1000"/>
              </a:spcBef>
              <a:buClr>
                <a:srgbClr val="005B4D"/>
              </a:buClr>
              <a:buFont typeface="Wingdings" pitchFamily="2" charset="2"/>
              <a:buChar char="Ø"/>
              <a:defRPr/>
            </a:pPr>
            <a:r>
              <a:rPr lang="en-US" sz="2800" dirty="0" smtClean="0">
                <a:solidFill>
                  <a:schemeClr val="tx1"/>
                </a:solidFill>
              </a:rPr>
              <a:t>In the trade-off analysis, the preferred package would:</a:t>
            </a:r>
          </a:p>
          <a:p>
            <a:pPr marL="742950" lvl="2" indent="-342900">
              <a:spcBef>
                <a:spcPts val="0"/>
              </a:spcBef>
              <a:buClr>
                <a:srgbClr val="005B4D"/>
              </a:buClr>
              <a:buFont typeface="Wingdings" pitchFamily="2" charset="2"/>
              <a:buChar char="§"/>
              <a:defRPr/>
            </a:pPr>
            <a:r>
              <a:rPr lang="en-US" sz="2400" dirty="0" smtClean="0">
                <a:solidFill>
                  <a:schemeClr val="tx1"/>
                </a:solidFill>
              </a:rPr>
              <a:t>Gradually </a:t>
            </a:r>
            <a:r>
              <a:rPr lang="en-US" sz="2400" b="1" dirty="0" smtClean="0">
                <a:solidFill>
                  <a:srgbClr val="005B4D"/>
                </a:solidFill>
              </a:rPr>
              <a:t>increase taxes </a:t>
            </a:r>
            <a:r>
              <a:rPr lang="en-US" sz="2400" dirty="0" smtClean="0">
                <a:solidFill>
                  <a:schemeClr val="tx1"/>
                </a:solidFill>
              </a:rPr>
              <a:t>in two ways – for high earners and for all workers.</a:t>
            </a:r>
          </a:p>
          <a:p>
            <a:pPr marL="742950" lvl="2" indent="-342900">
              <a:spcBef>
                <a:spcPts val="0"/>
              </a:spcBef>
              <a:buClr>
                <a:srgbClr val="005B4D"/>
              </a:buClr>
              <a:buFont typeface="Wingdings" pitchFamily="2" charset="2"/>
              <a:buChar char="§"/>
              <a:defRPr/>
            </a:pPr>
            <a:r>
              <a:rPr lang="en-US" sz="2400" b="1" dirty="0" smtClean="0">
                <a:solidFill>
                  <a:srgbClr val="005B4D"/>
                </a:solidFill>
              </a:rPr>
              <a:t>Increase benefits </a:t>
            </a:r>
            <a:r>
              <a:rPr lang="en-US" sz="2400" dirty="0" smtClean="0">
                <a:solidFill>
                  <a:schemeClr val="tx1"/>
                </a:solidFill>
              </a:rPr>
              <a:t>in two ways – for low earners and for all beneficiaries via the COLA.</a:t>
            </a:r>
            <a:endParaRPr lang="en-US" sz="1600" dirty="0" smtClean="0">
              <a:solidFill>
                <a:schemeClr val="tx1"/>
              </a:solidFill>
            </a:endParaRP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40</a:t>
            </a:fld>
            <a:endParaRPr lang="en-US" dirty="0"/>
          </a:p>
        </p:txBody>
      </p:sp>
      <p:sp>
        <p:nvSpPr>
          <p:cNvPr id="6" name="Text Box 6"/>
          <p:cNvSpPr txBox="1">
            <a:spLocks noChangeArrowheads="1"/>
          </p:cNvSpPr>
          <p:nvPr/>
        </p:nvSpPr>
        <p:spPr bwMode="auto">
          <a:xfrm>
            <a:off x="304800" y="6400800"/>
            <a:ext cx="2209800" cy="276999"/>
          </a:xfrm>
          <a:prstGeom prst="rect">
            <a:avLst/>
          </a:prstGeom>
          <a:noFill/>
          <a:ln w="9525">
            <a:noFill/>
            <a:miter lim="800000"/>
            <a:headEnd/>
            <a:tailEnd/>
          </a:ln>
        </p:spPr>
        <p:txBody>
          <a:bodyPr wrap="square">
            <a:spAutoFit/>
          </a:bodyPr>
          <a:lstStyle/>
          <a:p>
            <a:r>
              <a:rPr lang="en-US" sz="1200" dirty="0" smtClean="0"/>
              <a:t>Tucker, Reno, and Bethell, 2013.</a:t>
            </a:r>
            <a:endParaRPr lang="en-US" sz="12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rmAutofit/>
          </a:bodyPr>
          <a:lstStyle/>
          <a:p>
            <a:r>
              <a:rPr lang="en-US" sz="3200" dirty="0" smtClean="0"/>
              <a:t>Americans are Willing to Pay More </a:t>
            </a:r>
            <a:br>
              <a:rPr lang="en-US" sz="3200" dirty="0" smtClean="0"/>
            </a:br>
            <a:r>
              <a:rPr lang="en-US" sz="3200" dirty="0" smtClean="0"/>
              <a:t>to Keep Social Security Strong</a:t>
            </a:r>
            <a:endParaRPr lang="en-US" sz="3200" dirty="0"/>
          </a:p>
        </p:txBody>
      </p:sp>
      <p:graphicFrame>
        <p:nvGraphicFramePr>
          <p:cNvPr id="5" name="Chart 4"/>
          <p:cNvGraphicFramePr/>
          <p:nvPr/>
        </p:nvGraphicFramePr>
        <p:xfrm>
          <a:off x="381000" y="1447800"/>
          <a:ext cx="8000999" cy="5162549"/>
        </p:xfrm>
        <a:graphic>
          <a:graphicData uri="http://schemas.openxmlformats.org/drawingml/2006/chart">
            <c:chart xmlns:c="http://schemas.openxmlformats.org/drawingml/2006/chart" xmlns:r="http://schemas.openxmlformats.org/officeDocument/2006/relationships" r:id="rId3"/>
          </a:graphicData>
        </a:graphic>
      </p:graphicFrame>
      <p:sp>
        <p:nvSpPr>
          <p:cNvPr id="7" name="Straight Connector 6"/>
          <p:cNvSpPr/>
          <p:nvPr/>
        </p:nvSpPr>
        <p:spPr>
          <a:xfrm>
            <a:off x="6172200" y="27432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 Box 6"/>
          <p:cNvSpPr txBox="1">
            <a:spLocks noChangeArrowheads="1"/>
          </p:cNvSpPr>
          <p:nvPr/>
        </p:nvSpPr>
        <p:spPr bwMode="auto">
          <a:xfrm>
            <a:off x="304800" y="6581001"/>
            <a:ext cx="2209800" cy="276999"/>
          </a:xfrm>
          <a:prstGeom prst="rect">
            <a:avLst/>
          </a:prstGeom>
          <a:noFill/>
          <a:ln w="9525">
            <a:noFill/>
            <a:miter lim="800000"/>
            <a:headEnd/>
            <a:tailEnd/>
          </a:ln>
        </p:spPr>
        <p:txBody>
          <a:bodyPr wrap="square">
            <a:spAutoFit/>
          </a:bodyPr>
          <a:lstStyle/>
          <a:p>
            <a:r>
              <a:rPr lang="en-US" sz="1200" dirty="0" smtClean="0"/>
              <a:t>Tucker, Reno, and Bethell, 2013.</a:t>
            </a:r>
            <a:endParaRPr lang="en-US" sz="12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Support for the Preferred Package of Policy Options in Trade-off Analysis</a:t>
            </a:r>
            <a:endParaRPr lang="en-US" sz="3200" dirty="0"/>
          </a:p>
        </p:txBody>
      </p:sp>
      <p:pic>
        <p:nvPicPr>
          <p:cNvPr id="1026" name="Picture 2"/>
          <p:cNvPicPr>
            <a:picLocks noChangeAspect="1" noChangeArrowheads="1"/>
          </p:cNvPicPr>
          <p:nvPr/>
        </p:nvPicPr>
        <p:blipFill>
          <a:blip r:embed="rId3" cstate="print"/>
          <a:srcRect/>
          <a:stretch>
            <a:fillRect/>
          </a:stretch>
        </p:blipFill>
        <p:spPr bwMode="auto">
          <a:xfrm>
            <a:off x="1143000" y="1676400"/>
            <a:ext cx="6426306" cy="4648200"/>
          </a:xfrm>
          <a:prstGeom prst="rect">
            <a:avLst/>
          </a:prstGeom>
          <a:noFill/>
          <a:ln w="9525">
            <a:noFill/>
            <a:miter lim="800000"/>
            <a:headEnd/>
            <a:tailEnd/>
          </a:ln>
        </p:spPr>
      </p:pic>
      <p:sp>
        <p:nvSpPr>
          <p:cNvPr id="5" name="Text Box 6"/>
          <p:cNvSpPr txBox="1">
            <a:spLocks noChangeArrowheads="1"/>
          </p:cNvSpPr>
          <p:nvPr/>
        </p:nvSpPr>
        <p:spPr bwMode="auto">
          <a:xfrm>
            <a:off x="304800" y="6400800"/>
            <a:ext cx="2209800" cy="276999"/>
          </a:xfrm>
          <a:prstGeom prst="rect">
            <a:avLst/>
          </a:prstGeom>
          <a:noFill/>
          <a:ln w="9525">
            <a:noFill/>
            <a:miter lim="800000"/>
            <a:headEnd/>
            <a:tailEnd/>
          </a:ln>
        </p:spPr>
        <p:txBody>
          <a:bodyPr wrap="square">
            <a:spAutoFit/>
          </a:bodyPr>
          <a:lstStyle/>
          <a:p>
            <a:r>
              <a:rPr lang="en-US" sz="1200" dirty="0" smtClean="0"/>
              <a:t>Tucker, Reno, and Bethell, 2013.</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smtClean="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are modest (dollars and replacement rates</a:t>
            </a:r>
            <a:r>
              <a:rPr lang="en-US" sz="2200" dirty="0" smtClean="0">
                <a:latin typeface="+mn-lt"/>
              </a:rPr>
              <a:t>). Yet </a:t>
            </a:r>
            <a:r>
              <a:rPr lang="en-US" sz="2200" dirty="0">
                <a:latin typeface="+mn-lt"/>
              </a:rPr>
              <a:t>they </a:t>
            </a:r>
            <a:r>
              <a:rPr lang="en-US" sz="2200" dirty="0" smtClean="0">
                <a:latin typeface="+mn-lt"/>
              </a:rPr>
              <a:t> </a:t>
            </a:r>
            <a:br>
              <a:rPr lang="en-US" sz="2200" dirty="0" smtClean="0">
                <a:latin typeface="+mn-lt"/>
              </a:rPr>
            </a:br>
            <a:r>
              <a:rPr lang="en-US" sz="2200" dirty="0" smtClean="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will replace a smaller share of earnings in the future </a:t>
            </a:r>
            <a:r>
              <a:rPr lang="en-US" sz="2200" dirty="0" smtClean="0">
                <a:latin typeface="+mn-lt"/>
              </a:rPr>
              <a:t>  </a:t>
            </a:r>
            <a:br>
              <a:rPr lang="en-US" sz="2200" dirty="0" smtClean="0">
                <a:latin typeface="+mn-lt"/>
              </a:rPr>
            </a:br>
            <a:r>
              <a:rPr lang="en-US" sz="2200" dirty="0" smtClean="0">
                <a:latin typeface="+mn-lt"/>
              </a:rPr>
              <a:t>     than </a:t>
            </a:r>
            <a:r>
              <a:rPr lang="en-US" sz="2200" dirty="0">
                <a:latin typeface="+mn-lt"/>
              </a:rPr>
              <a:t>they do </a:t>
            </a:r>
            <a:r>
              <a:rPr lang="en-US" sz="2200" dirty="0" smtClean="0">
                <a:latin typeface="+mn-lt"/>
              </a:rPr>
              <a:t>today </a:t>
            </a:r>
            <a:r>
              <a:rPr lang="en-US" sz="2200" b="1" dirty="0" smtClean="0">
                <a:solidFill>
                  <a:srgbClr val="005B4D"/>
                </a:solidFill>
                <a:latin typeface="+mn-lt"/>
              </a:rPr>
              <a:t>(replacement rates are already declining </a:t>
            </a:r>
            <a:br>
              <a:rPr lang="en-US" sz="2200" b="1" dirty="0" smtClean="0">
                <a:solidFill>
                  <a:srgbClr val="005B4D"/>
                </a:solidFill>
                <a:latin typeface="+mn-lt"/>
              </a:rPr>
            </a:br>
            <a:r>
              <a:rPr lang="en-US" sz="2200" b="1" dirty="0" smtClean="0">
                <a:solidFill>
                  <a:srgbClr val="005B4D"/>
                </a:solidFill>
                <a:latin typeface="+mn-lt"/>
              </a:rPr>
              <a:t>     and are projected to decline further in the future)</a:t>
            </a:r>
            <a:r>
              <a:rPr lang="en-US" sz="2200" dirty="0" smtClean="0">
                <a:latin typeface="+mn-lt"/>
              </a:rPr>
              <a:t>.</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Revenue </a:t>
            </a:r>
            <a:r>
              <a:rPr lang="en-US" sz="2200" b="1" dirty="0">
                <a:solidFill>
                  <a:srgbClr val="005B4D"/>
                </a:solidFill>
                <a:latin typeface="+mn-lt"/>
              </a:rPr>
              <a:t>increases </a:t>
            </a:r>
            <a:r>
              <a:rPr lang="en-US" sz="2200" b="1" dirty="0" smtClean="0">
                <a:solidFill>
                  <a:srgbClr val="005B4D"/>
                </a:solidFill>
                <a:latin typeface="+mn-lt"/>
              </a:rPr>
              <a:t>or benefit cuts will </a:t>
            </a:r>
            <a:r>
              <a:rPr lang="en-US" sz="2200" b="1" dirty="0">
                <a:solidFill>
                  <a:srgbClr val="005B4D"/>
                </a:solidFill>
                <a:latin typeface="+mn-lt"/>
              </a:rPr>
              <a:t>be needed </a:t>
            </a:r>
            <a:r>
              <a:rPr lang="en-US" sz="2200" dirty="0">
                <a:latin typeface="+mn-lt"/>
              </a:rPr>
              <a:t>to balance </a:t>
            </a:r>
            <a:br>
              <a:rPr lang="en-US" sz="2200" dirty="0">
                <a:latin typeface="+mn-lt"/>
              </a:rPr>
            </a:br>
            <a:r>
              <a:rPr lang="en-US" sz="2200" dirty="0" smtClean="0">
                <a:latin typeface="+mn-lt"/>
              </a:rPr>
              <a:t>     Social </a:t>
            </a:r>
            <a:r>
              <a:rPr lang="en-US" sz="2200" dirty="0">
                <a:latin typeface="+mn-lt"/>
              </a:rPr>
              <a:t>Security. </a:t>
            </a:r>
          </a:p>
          <a:p>
            <a:pPr>
              <a:spcBef>
                <a:spcPct val="50000"/>
              </a:spcBef>
              <a:buClr>
                <a:srgbClr val="005B4D"/>
              </a:buClr>
              <a:buSzPct val="85000"/>
              <a:buFont typeface="Wingdings" pitchFamily="2" charset="2"/>
              <a:buChar char="Ø"/>
            </a:pPr>
            <a:r>
              <a:rPr lang="en-US" sz="2200" dirty="0" smtClean="0">
                <a:latin typeface="+mn-lt"/>
              </a:rPr>
              <a:t>  Lawmakers </a:t>
            </a:r>
            <a:r>
              <a:rPr lang="en-US" sz="2200" b="1" dirty="0">
                <a:solidFill>
                  <a:srgbClr val="005B4D"/>
                </a:solidFill>
                <a:latin typeface="+mn-lt"/>
              </a:rPr>
              <a:t>have many options </a:t>
            </a:r>
            <a:r>
              <a:rPr lang="en-US" sz="2200" dirty="0">
                <a:latin typeface="+mn-lt"/>
              </a:rPr>
              <a:t>to raise revenues </a:t>
            </a:r>
            <a:r>
              <a:rPr lang="en-US" sz="2200" dirty="0" smtClean="0">
                <a:latin typeface="+mn-lt"/>
              </a:rPr>
              <a:t>and</a:t>
            </a:r>
            <a:br>
              <a:rPr lang="en-US" sz="2200" dirty="0" smtClean="0">
                <a:latin typeface="+mn-lt"/>
              </a:rPr>
            </a:br>
            <a:r>
              <a:rPr lang="en-US" sz="2200" dirty="0" smtClean="0">
                <a:latin typeface="+mn-lt"/>
              </a:rPr>
              <a:t>     </a:t>
            </a:r>
            <a:r>
              <a:rPr lang="en-US" sz="2200" dirty="0">
                <a:latin typeface="+mn-lt"/>
              </a:rPr>
              <a:t>improve </a:t>
            </a:r>
            <a:r>
              <a:rPr lang="en-US" sz="2200" dirty="0" smtClean="0">
                <a:latin typeface="+mn-lt"/>
              </a:rPr>
              <a:t>adequacy.</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a:t>
            </a:r>
            <a:r>
              <a:rPr lang="en-US" sz="2200" b="1" dirty="0">
                <a:solidFill>
                  <a:srgbClr val="005B4D"/>
                </a:solidFill>
                <a:latin typeface="+mn-lt"/>
              </a:rPr>
              <a:t>value Social Security </a:t>
            </a:r>
            <a:r>
              <a:rPr lang="en-US" sz="2200" dirty="0">
                <a:latin typeface="+mn-lt"/>
              </a:rPr>
              <a:t>and are willing to pay for </a:t>
            </a:r>
            <a:r>
              <a:rPr lang="en-US" sz="2200" dirty="0" smtClean="0">
                <a:latin typeface="+mn-lt"/>
              </a:rPr>
              <a:t>it.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would rather pay more </a:t>
            </a:r>
            <a:r>
              <a:rPr lang="en-US" sz="2200" dirty="0" smtClean="0">
                <a:latin typeface="+mn-lt"/>
              </a:rPr>
              <a:t>than see</a:t>
            </a:r>
            <a:br>
              <a:rPr lang="en-US" sz="2200" dirty="0" smtClean="0">
                <a:latin typeface="+mn-lt"/>
              </a:rPr>
            </a:br>
            <a:r>
              <a:rPr lang="en-US" sz="2200" dirty="0" smtClean="0">
                <a:latin typeface="+mn-lt"/>
              </a:rPr>
              <a:t>     future benefits reduced.</a:t>
            </a:r>
            <a:endParaRPr lang="en-US" sz="2200" dirty="0">
              <a:latin typeface="+mn-lt"/>
            </a:endParaRP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p:txBody>
          <a:bodyPr>
            <a:noAutofit/>
          </a:bodyPr>
          <a:lstStyle/>
          <a:p>
            <a:r>
              <a:rPr lang="en-US" sz="1400" dirty="0" smtClean="0">
                <a:solidFill>
                  <a:schemeClr val="tx1"/>
                </a:solidFill>
              </a:rPr>
              <a:t>Board of Trustees. 2013. </a:t>
            </a:r>
            <a:r>
              <a:rPr lang="en-US" sz="1400" i="1" dirty="0" smtClean="0">
                <a:solidFill>
                  <a:schemeClr val="tx1"/>
                </a:solidFill>
              </a:rPr>
              <a:t>Annual Report of the Board of Trustees of the Federal Old-Age and Survivors Insurance and Federal Disability Insurance Trust Funds</a:t>
            </a:r>
            <a:r>
              <a:rPr lang="en-US" sz="1400" dirty="0" smtClean="0">
                <a:solidFill>
                  <a:schemeClr val="tx1"/>
                </a:solidFill>
              </a:rPr>
              <a:t>. Washington, DC: Social Security Administration.</a:t>
            </a:r>
          </a:p>
          <a:p>
            <a:r>
              <a:rPr lang="en-US" sz="1400" dirty="0" smtClean="0">
                <a:solidFill>
                  <a:schemeClr val="tx1"/>
                </a:solidFill>
              </a:rPr>
              <a:t>Center for Retirement Research at Boston College. 2013. “The Social Security system will replace less pre-retirement income in the future.” Unpublished PowerPoint slide. Received January 23, 2013 from Andrew </a:t>
            </a:r>
            <a:r>
              <a:rPr lang="en-US" sz="1400" dirty="0" err="1" smtClean="0">
                <a:solidFill>
                  <a:schemeClr val="tx1"/>
                </a:solidFill>
              </a:rPr>
              <a:t>Eschtruth</a:t>
            </a:r>
            <a:r>
              <a:rPr lang="en-US" sz="1400" dirty="0" smtClean="0">
                <a:solidFill>
                  <a:schemeClr val="tx1"/>
                </a:solidFill>
              </a:rPr>
              <a:t>.</a:t>
            </a:r>
          </a:p>
          <a:p>
            <a:r>
              <a:rPr lang="en-US" sz="1400" dirty="0" err="1" smtClean="0">
                <a:solidFill>
                  <a:schemeClr val="tx1"/>
                </a:solidFill>
              </a:rPr>
              <a:t>DeCesaro</a:t>
            </a:r>
            <a:r>
              <a:rPr lang="en-US" sz="1400" dirty="0" smtClean="0">
                <a:solidFill>
                  <a:schemeClr val="tx1"/>
                </a:solidFill>
              </a:rPr>
              <a:t>, Anne and Jeffrey </a:t>
            </a:r>
            <a:r>
              <a:rPr lang="en-US" sz="1400" dirty="0" err="1" smtClean="0">
                <a:solidFill>
                  <a:schemeClr val="tx1"/>
                </a:solidFill>
              </a:rPr>
              <a:t>Hemmeter</a:t>
            </a:r>
            <a:r>
              <a:rPr lang="en-US" sz="1400" dirty="0" smtClean="0">
                <a:solidFill>
                  <a:schemeClr val="tx1"/>
                </a:solidFill>
              </a:rPr>
              <a:t>. 2008. “Characteristics of </a:t>
            </a:r>
            <a:r>
              <a:rPr lang="en-US" sz="1400" dirty="0" err="1" smtClean="0">
                <a:solidFill>
                  <a:schemeClr val="tx1"/>
                </a:solidFill>
              </a:rPr>
              <a:t>Noninstitutionalized</a:t>
            </a:r>
            <a:r>
              <a:rPr lang="en-US" sz="1400" dirty="0" smtClean="0">
                <a:solidFill>
                  <a:schemeClr val="tx1"/>
                </a:solidFill>
              </a:rPr>
              <a:t> DI and SSI Program Participants.” Research and Statistics Note No. 2008-02. Washington, DC: Social Security Administration.</a:t>
            </a:r>
          </a:p>
          <a:p>
            <a:r>
              <a:rPr lang="en-US" sz="1400" dirty="0" smtClean="0">
                <a:solidFill>
                  <a:schemeClr val="tx1"/>
                </a:solidFill>
              </a:rPr>
              <a:t>Gregory, Janice M., Thomas N. Bethell, Virginia P. Reno, and Benjamin W. Veghte. 2010. “Strengthening Social Security for the Long Run.” Social Security Brief No. 35. Washington, DC: National Academy of Social Insurance.</a:t>
            </a:r>
          </a:p>
          <a:p>
            <a:r>
              <a:rPr lang="en-US" sz="1400" dirty="0" smtClean="0">
                <a:solidFill>
                  <a:schemeClr val="tx1"/>
                </a:solidFill>
              </a:rPr>
              <a:t>Reno, Virginia P., Thomas N. Bethell, and Elisa A. Walker. 2011. “Social Security Beneficiaries Face 19% Cut; New Revenue Can Restore Balance.” Social Security Brief No. 37. Washington, DC: National Academy of Social Insurance.</a:t>
            </a:r>
          </a:p>
          <a:p>
            <a:r>
              <a:rPr lang="en-US" sz="1400" dirty="0" smtClean="0">
                <a:solidFill>
                  <a:schemeClr val="tx1"/>
                </a:solidFill>
              </a:rPr>
              <a:t>Reno, Virginia P. and Joni </a:t>
            </a:r>
            <a:r>
              <a:rPr lang="en-US" sz="1400" dirty="0" err="1" smtClean="0">
                <a:solidFill>
                  <a:schemeClr val="tx1"/>
                </a:solidFill>
              </a:rPr>
              <a:t>Lavery</a:t>
            </a:r>
            <a:r>
              <a:rPr lang="en-US" sz="1400" dirty="0" smtClean="0">
                <a:solidFill>
                  <a:schemeClr val="tx1"/>
                </a:solidFill>
              </a:rPr>
              <a:t>. 2010. “When to Take Social Security Benefits: Questions to Consider.” Social Security Brief No. 31. Washington, DC: National Academy of Social Insurance.</a:t>
            </a:r>
          </a:p>
          <a:p>
            <a:r>
              <a:rPr lang="en-US" sz="1400" dirty="0" smtClean="0">
                <a:solidFill>
                  <a:schemeClr val="tx1"/>
                </a:solidFill>
              </a:rPr>
              <a:t>Reno, Virginia P. and Joni </a:t>
            </a:r>
            <a:r>
              <a:rPr lang="en-US" sz="1400" dirty="0" err="1" smtClean="0">
                <a:solidFill>
                  <a:schemeClr val="tx1"/>
                </a:solidFill>
              </a:rPr>
              <a:t>Lavery</a:t>
            </a:r>
            <a:r>
              <a:rPr lang="en-US" sz="1400" dirty="0" smtClean="0">
                <a:solidFill>
                  <a:schemeClr val="tx1"/>
                </a:solidFill>
              </a:rPr>
              <a:t>. 2009a. </a:t>
            </a:r>
            <a:r>
              <a:rPr lang="en-US" sz="1400" i="1" dirty="0" smtClean="0">
                <a:solidFill>
                  <a:schemeClr val="tx1"/>
                </a:solidFill>
              </a:rPr>
              <a:t>Fixing Social Security: Adequate Benefits, Adequate Financing.</a:t>
            </a:r>
            <a:r>
              <a:rPr lang="en-US" sz="1400" dirty="0" smtClean="0">
                <a:solidFill>
                  <a:schemeClr val="tx1"/>
                </a:solidFill>
              </a:rPr>
              <a:t> Washington, DC: National Academy of Social Insurance.</a:t>
            </a:r>
          </a:p>
          <a:p>
            <a:r>
              <a:rPr lang="en-US" sz="1400" dirty="0" smtClean="0">
                <a:solidFill>
                  <a:schemeClr val="tx1"/>
                </a:solidFill>
              </a:rPr>
              <a:t>Reno, Virginia P., Elisa A. Walker, and Thomas N. Bethell. 2013. “Social Security Disability Insurance: Action Needed to Address Finances.” Social Security Brief No. 41. Washington, DC: National Academy of Social Insurance.</a:t>
            </a:r>
            <a:endParaRPr lang="en-US" sz="1400" dirty="0">
              <a:solidFill>
                <a:schemeClr val="tx1"/>
              </a:solidFill>
            </a:endParaRPr>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p:txBody>
          <a:bodyPr>
            <a:noAutofit/>
          </a:bodyPr>
          <a:lstStyle/>
          <a:p>
            <a:r>
              <a:rPr lang="en-US" sz="1400" dirty="0" smtClean="0">
                <a:solidFill>
                  <a:schemeClr val="tx1"/>
                </a:solidFill>
              </a:rPr>
              <a:t>Social Security Administration. 2013a. “Beneficiary Data: Number of Social Security Recipients at the end of Jan 2013.” Baltimore, MD: Social Security Administration. www.ssa.gov/cgi-bin/currentpay.cgi</a:t>
            </a:r>
          </a:p>
          <a:p>
            <a:r>
              <a:rPr lang="en-US" sz="1400" dirty="0" smtClean="0">
                <a:solidFill>
                  <a:schemeClr val="tx1"/>
                </a:solidFill>
              </a:rPr>
              <a:t>Social Security Administration. 2013b. “Beneficiary Data: Benefits Paid by Type of Family.” Baltimore, MD: Social Security Administration. www.ssa.gov/OACT/ProgData/famben.html</a:t>
            </a:r>
          </a:p>
          <a:p>
            <a:r>
              <a:rPr lang="en-US" sz="1400" dirty="0" smtClean="0">
                <a:solidFill>
                  <a:schemeClr val="tx1"/>
                </a:solidFill>
              </a:rPr>
              <a:t>Social Security Administration. 2013c. “Trust Fund Data.” Baltimore, MD: Social Security Administration, Office of the Chief Actuary. http://www.socialsecurity.gov/OACT/ProgData/funds.html</a:t>
            </a:r>
          </a:p>
          <a:p>
            <a:r>
              <a:rPr lang="en-US" sz="1400" dirty="0" smtClean="0">
                <a:solidFill>
                  <a:schemeClr val="tx1"/>
                </a:solidFill>
              </a:rPr>
              <a:t>Social Security Administration. 2012a. </a:t>
            </a:r>
            <a:r>
              <a:rPr lang="en-US" sz="1400" i="1" dirty="0" smtClean="0">
                <a:solidFill>
                  <a:schemeClr val="tx1"/>
                </a:solidFill>
              </a:rPr>
              <a:t>Income of the Population 55 or Older, 2010</a:t>
            </a:r>
            <a:r>
              <a:rPr lang="en-US" sz="1400" dirty="0" smtClean="0">
                <a:solidFill>
                  <a:schemeClr val="tx1"/>
                </a:solidFill>
              </a:rPr>
              <a:t>. Washington, DC: Social Security Administration. </a:t>
            </a:r>
          </a:p>
          <a:p>
            <a:r>
              <a:rPr lang="en-US" sz="1400" dirty="0" smtClean="0">
                <a:solidFill>
                  <a:schemeClr val="tx1"/>
                </a:solidFill>
              </a:rPr>
              <a:t>Social Security Administration. 2012b. </a:t>
            </a:r>
            <a:r>
              <a:rPr lang="en-US" sz="1400" i="1" dirty="0" smtClean="0">
                <a:solidFill>
                  <a:schemeClr val="tx1"/>
                </a:solidFill>
              </a:rPr>
              <a:t>Annual Statistical Report on the Social Security Disability Insurance Program, 2011</a:t>
            </a:r>
            <a:r>
              <a:rPr lang="en-US" sz="1400" dirty="0" smtClean="0">
                <a:solidFill>
                  <a:schemeClr val="tx1"/>
                </a:solidFill>
              </a:rPr>
              <a:t>. Washington, DC: Social Security Administration.</a:t>
            </a:r>
          </a:p>
          <a:p>
            <a:r>
              <a:rPr lang="en-US" sz="1400" dirty="0" smtClean="0">
                <a:solidFill>
                  <a:schemeClr val="tx1"/>
                </a:solidFill>
              </a:rPr>
              <a:t>U.S. Department of Health and Human Services. 2013. “2013 Poverty Guidelines.” Washington, DC: HHS. http://aspe.hhs.gov/poverty/13poverty.cfm</a:t>
            </a:r>
          </a:p>
          <a:p>
            <a:r>
              <a:rPr lang="en-US" sz="1400" dirty="0" smtClean="0">
                <a:solidFill>
                  <a:schemeClr val="tx1"/>
                </a:solidFill>
              </a:rPr>
              <a:t>Walker, Elisa A., Thomas N. Bethell, and Virginia P. Reno. 2012. “Implications of the Payroll Tax Holiday for Social Security.” Social Security Fact Sheet No. 4. Washington, DC: National Academy of Social Insurance.</a:t>
            </a:r>
          </a:p>
          <a:p>
            <a:r>
              <a:rPr lang="en-US" sz="1400" dirty="0" smtClean="0">
                <a:solidFill>
                  <a:schemeClr val="tx1"/>
                </a:solidFill>
              </a:rPr>
              <a:t>Walker, Elisa A., Virginia P. Reno, and Thomas N. Bethell. 2013. “Social Security Finances: Findings of the 2013 Trustees Report.” Social Security Brief No. 42. Washington, DC: National Academy of Social Insurance.</a:t>
            </a:r>
          </a:p>
          <a:p>
            <a:r>
              <a:rPr lang="en-US" sz="1400" dirty="0" smtClean="0">
                <a:solidFill>
                  <a:schemeClr val="tx1"/>
                </a:solidFill>
              </a:rPr>
              <a:t>Tucker, Jasmine V., Virginia P. Reno, and Thomas N. Bethell. 2013. </a:t>
            </a:r>
            <a:r>
              <a:rPr lang="en-US" sz="1400" i="1" dirty="0" smtClean="0">
                <a:solidFill>
                  <a:schemeClr val="tx1"/>
                </a:solidFill>
              </a:rPr>
              <a:t>Strengthening Social Security: What Do Americans Want?</a:t>
            </a:r>
            <a:r>
              <a:rPr lang="en-US" sz="1400" dirty="0" smtClean="0">
                <a:solidFill>
                  <a:schemeClr val="tx1"/>
                </a:solidFill>
              </a:rPr>
              <a:t> Washington, DC: National Academy of Social Insurance.</a:t>
            </a:r>
            <a:endParaRPr lang="en-US" sz="1400" dirty="0">
              <a:solidFill>
                <a:schemeClr val="tx1"/>
              </a:solidFill>
            </a:endParaRPr>
          </a:p>
        </p:txBody>
      </p:sp>
      <p:sp>
        <p:nvSpPr>
          <p:cNvPr id="3" name="Title 2"/>
          <p:cNvSpPr>
            <a:spLocks noGrp="1"/>
          </p:cNvSpPr>
          <p:nvPr>
            <p:ph type="title"/>
          </p:nvPr>
        </p:nvSpPr>
        <p:spPr/>
        <p:txBody>
          <a:bodyPr/>
          <a:lstStyle/>
          <a:p>
            <a:r>
              <a:rPr lang="en-US" dirty="0" smtClean="0"/>
              <a:t>References (cont.)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smtClean="0"/>
              <a:t>How Much Does Social Security Pay?</a:t>
            </a:r>
            <a:br>
              <a:rPr lang="en-US" sz="3800" dirty="0" smtClean="0"/>
            </a:br>
            <a:r>
              <a:rPr lang="en-US" sz="2000" dirty="0" smtClean="0"/>
              <a:t>(Jan. 2013)</a:t>
            </a:r>
            <a:endParaRPr lang="en-US" sz="3800" dirty="0" smtClean="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smtClean="0"/>
          </a:p>
        </p:txBody>
      </p:sp>
      <p:sp>
        <p:nvSpPr>
          <p:cNvPr id="9220"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2013a; SSA, 2013b;</a:t>
            </a:r>
            <a:r>
              <a:rPr lang="en-US" sz="1200" dirty="0" smtClean="0"/>
              <a:t> U.S. Department of Health and Human Services, 2013.</a:t>
            </a:r>
            <a:endParaRPr lang="en-US" sz="1200" dirty="0"/>
          </a:p>
        </p:txBody>
      </p:sp>
      <p:graphicFrame>
        <p:nvGraphicFramePr>
          <p:cNvPr id="5262" name="Group 142"/>
          <p:cNvGraphicFramePr>
            <a:graphicFrameLocks noGrp="1"/>
          </p:cNvGraphicFramePr>
          <p:nvPr>
            <p:extLst>
              <p:ext uri="{D42A27DB-BD31-4B8C-83A1-F6EECF244321}">
                <p14:modId xmlns="" xmlns:p14="http://schemas.microsoft.com/office/powerpoint/2010/main" val="1630635780"/>
              </p:ext>
            </p:extLst>
          </p:nvPr>
        </p:nvGraphicFramePr>
        <p:xfrm>
          <a:off x="228600" y="1447799"/>
          <a:ext cx="8686799" cy="4850432"/>
        </p:xfrm>
        <a:graphic>
          <a:graphicData uri="http://schemas.openxmlformats.org/drawingml/2006/table">
            <a:tbl>
              <a:tblPr>
                <a:tableStyleId>{2D5ABB26-0587-4C30-8999-92F81FD0307C}</a:tableStyleId>
              </a:tblPr>
              <a:tblGrid>
                <a:gridCol w="4572000"/>
                <a:gridCol w="2133600"/>
                <a:gridCol w="1981199"/>
              </a:tblGrid>
              <a:tr h="838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Beneficiary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Average Monthly Benefit  </a:t>
                      </a: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Average Yearly Benefit</a:t>
                      </a: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08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$1,264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$15,168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447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$1,130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$13,560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51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Widows or widowers </a:t>
                      </a:r>
                      <a:r>
                        <a:rPr kumimoji="0" lang="en-US" sz="1600" u="none" strike="noStrike" cap="none" normalizeH="0" baseline="0" dirty="0" smtClean="0">
                          <a:ln>
                            <a:noFill/>
                          </a:ln>
                          <a:effectLst/>
                        </a:rPr>
                        <a:t>(60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$1,217</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$14,604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816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Family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44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 and spouse </a:t>
                      </a:r>
                      <a:r>
                        <a:rPr kumimoji="0" lang="en-US" sz="1600" u="none" strike="noStrike" cap="none" normalizeH="0" baseline="0" dirty="0" smtClean="0">
                          <a:ln>
                            <a:noFill/>
                          </a:ln>
                          <a:effectLst/>
                        </a:rPr>
                        <a:t>(62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$2,055</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$24,660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2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Widowed mother or father </a:t>
                      </a:r>
                      <a:r>
                        <a:rPr kumimoji="0" lang="en-US" sz="1600" u="none" strike="noStrike" cap="none" normalizeH="0" baseline="0" dirty="0" smtClean="0">
                          <a:ln>
                            <a:noFill/>
                          </a:ln>
                          <a:effectLst/>
                        </a:rPr>
                        <a:t>(under 60)</a:t>
                      </a:r>
                      <a:r>
                        <a:rPr kumimoji="0" lang="en-US" sz="2400" u="none" strike="noStrike" cap="none" normalizeH="0" baseline="0" dirty="0" smtClean="0">
                          <a:ln>
                            <a:noFill/>
                          </a:ln>
                          <a:effectLst/>
                        </a:rPr>
                        <a:t> </a:t>
                      </a:r>
                      <a:r>
                        <a:rPr kumimoji="0" lang="en-US" sz="2100" u="none" strike="noStrike" cap="none" normalizeH="0" baseline="0" dirty="0" smtClean="0">
                          <a:ln>
                            <a:noFill/>
                          </a:ln>
                          <a:effectLst/>
                        </a:rPr>
                        <a:t>and two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$2,536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$30,432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r>
              <a:tr h="72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 and one or more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$1,735</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$20,820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smtClean="0">
                <a:solidFill>
                  <a:schemeClr val="bg1"/>
                </a:solidFill>
              </a:rPr>
              <a:t>How Do Benefits </a:t>
            </a:r>
            <a:br>
              <a:rPr lang="en-US" sz="3400" smtClean="0">
                <a:solidFill>
                  <a:schemeClr val="bg1"/>
                </a:solidFill>
              </a:rPr>
            </a:br>
            <a:r>
              <a:rPr lang="en-US" sz="3400" smtClean="0">
                <a:solidFill>
                  <a:schemeClr val="bg1"/>
                </a:solidFill>
              </a:rPr>
              <a:t>Compare to Earnings?</a:t>
            </a:r>
            <a:br>
              <a:rPr lang="en-US" sz="3400" smtClean="0">
                <a:solidFill>
                  <a:schemeClr val="bg1"/>
                </a:solidFill>
              </a:rPr>
            </a:br>
            <a:endParaRPr lang="en-US" sz="3400" dirty="0" smtClean="0">
              <a:solidFill>
                <a:schemeClr val="bg1"/>
              </a:solidFill>
            </a:endParaRPr>
          </a:p>
        </p:txBody>
      </p:sp>
      <p:sp>
        <p:nvSpPr>
          <p:cNvPr id="1029" name="Rectangle 6"/>
          <p:cNvSpPr>
            <a:spLocks noChangeArrowheads="1"/>
          </p:cNvSpPr>
          <p:nvPr/>
        </p:nvSpPr>
        <p:spPr bwMode="auto">
          <a:xfrm>
            <a:off x="304800" y="6400800"/>
            <a:ext cx="3429000" cy="274638"/>
          </a:xfrm>
          <a:prstGeom prst="rect">
            <a:avLst/>
          </a:prstGeom>
          <a:noFill/>
          <a:ln w="9525">
            <a:noFill/>
            <a:miter lim="800000"/>
            <a:headEnd/>
            <a:tailEnd/>
          </a:ln>
        </p:spPr>
        <p:txBody>
          <a:bodyPr wrap="square">
            <a:spAutoFit/>
          </a:bodyPr>
          <a:lstStyle/>
          <a:p>
            <a:r>
              <a:rPr lang="en-US" sz="1200" dirty="0" smtClean="0">
                <a:cs typeface="Arial" charset="0"/>
              </a:rPr>
              <a:t>Board of Trustees, 2013: Table V.C7.</a:t>
            </a:r>
            <a:endParaRPr lang="en-US" sz="1200" dirty="0"/>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smtClean="0"/>
          </a:p>
        </p:txBody>
      </p:sp>
      <p:graphicFrame>
        <p:nvGraphicFramePr>
          <p:cNvPr id="9" name="Chart 8"/>
          <p:cNvGraphicFramePr/>
          <p:nvPr/>
        </p:nvGraphicFramePr>
        <p:xfrm>
          <a:off x="914400" y="1447800"/>
          <a:ext cx="72390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smtClean="0"/>
              <a:t>How Many People Rely on</a:t>
            </a:r>
            <a:r>
              <a:rPr lang="en-US" sz="3400" dirty="0"/>
              <a:t> </a:t>
            </a:r>
            <a:r>
              <a:rPr lang="en-US" sz="3400" dirty="0" smtClean="0"/>
              <a:t>Social Security for Most of Their Income?</a:t>
            </a:r>
          </a:p>
        </p:txBody>
      </p:sp>
      <p:sp>
        <p:nvSpPr>
          <p:cNvPr id="10244" name="Rectangle 3"/>
          <p:cNvSpPr>
            <a:spLocks noGrp="1" noChangeArrowheads="1"/>
          </p:cNvSpPr>
          <p:nvPr>
            <p:ph idx="1"/>
          </p:nvPr>
        </p:nvSpPr>
        <p:spPr>
          <a:xfrm>
            <a:off x="762000" y="2209800"/>
            <a:ext cx="7772400" cy="4191000"/>
          </a:xfrm>
        </p:spPr>
        <p:txBody>
          <a:bodyPr/>
          <a:lstStyle/>
          <a:p>
            <a:pPr eaLnBrk="1" hangingPunct="1">
              <a:buSzPct val="85000"/>
              <a:buFont typeface="Wingdings" pitchFamily="2" charset="2"/>
              <a:buChar char="Ø"/>
            </a:pPr>
            <a:r>
              <a:rPr lang="en-US" sz="2800" dirty="0" smtClean="0">
                <a:solidFill>
                  <a:srgbClr val="005B4D"/>
                </a:solidFill>
              </a:rPr>
              <a:t>Nearly 90% </a:t>
            </a:r>
            <a:r>
              <a:rPr lang="en-US" sz="2800" dirty="0" smtClean="0">
                <a:solidFill>
                  <a:schemeClr val="tx1"/>
                </a:solidFill>
              </a:rPr>
              <a:t>of people 65 and older get Social Security.</a:t>
            </a:r>
          </a:p>
          <a:p>
            <a:pPr eaLnBrk="1" hangingPunct="1"/>
            <a:endParaRPr lang="en-US" sz="16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Nearly 2 in 3 (65%) </a:t>
            </a:r>
            <a:r>
              <a:rPr lang="en-US" sz="2800" dirty="0" smtClean="0">
                <a:solidFill>
                  <a:schemeClr val="tx1"/>
                </a:solidFill>
              </a:rPr>
              <a:t>get </a:t>
            </a:r>
            <a:r>
              <a:rPr lang="en-US" sz="2800" i="1" dirty="0" smtClean="0">
                <a:solidFill>
                  <a:schemeClr val="tx1"/>
                </a:solidFill>
              </a:rPr>
              <a:t>half or more </a:t>
            </a:r>
            <a:r>
              <a:rPr lang="en-US" sz="2800" dirty="0" smtClean="0">
                <a:solidFill>
                  <a:schemeClr val="tx1"/>
                </a:solidFill>
              </a:rPr>
              <a:t>of their income from Social Security.</a:t>
            </a:r>
          </a:p>
          <a:p>
            <a:pPr eaLnBrk="1" hangingPunct="1"/>
            <a:endParaRPr lang="en-US" sz="14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About 1 in 3 (36%) </a:t>
            </a:r>
            <a:r>
              <a:rPr lang="en-US" sz="2800" dirty="0" smtClean="0">
                <a:solidFill>
                  <a:schemeClr val="tx1"/>
                </a:solidFill>
              </a:rPr>
              <a:t>get </a:t>
            </a:r>
            <a:r>
              <a:rPr lang="en-US" sz="2800" i="1" dirty="0" smtClean="0">
                <a:solidFill>
                  <a:schemeClr val="tx1"/>
                </a:solidFill>
              </a:rPr>
              <a:t>almost all (90% or more) </a:t>
            </a:r>
            <a:r>
              <a:rPr lang="en-US" sz="2800" dirty="0" smtClean="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smtClean="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6400800"/>
            <a:ext cx="2381678" cy="276999"/>
          </a:xfrm>
          <a:prstGeom prst="rect">
            <a:avLst/>
          </a:prstGeom>
          <a:noFill/>
          <a:ln w="9525">
            <a:noFill/>
            <a:miter lim="800000"/>
            <a:headEnd/>
            <a:tailEnd/>
          </a:ln>
        </p:spPr>
        <p:txBody>
          <a:bodyPr wrap="none">
            <a:spAutoFit/>
          </a:bodyPr>
          <a:lstStyle/>
          <a:p>
            <a:r>
              <a:rPr lang="en-US" sz="1200" dirty="0" smtClean="0"/>
              <a:t>SSA, 2012a: Tables 2.A1 and 9.A1.</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152400"/>
            <a:ext cx="8229600" cy="990600"/>
          </a:xfrm>
        </p:spPr>
        <p:txBody>
          <a:bodyPr>
            <a:noAutofit/>
          </a:bodyPr>
          <a:lstStyle/>
          <a:p>
            <a:r>
              <a:rPr lang="en-US" sz="3400" dirty="0" smtClean="0"/>
              <a:t>Reliance on Social Security </a:t>
            </a:r>
            <a:br>
              <a:rPr lang="en-US" sz="3400" dirty="0" smtClean="0"/>
            </a:br>
            <a:r>
              <a:rPr lang="en-US" sz="3400" dirty="0" smtClean="0"/>
              <a:t>By Race and Gender</a:t>
            </a:r>
            <a:endParaRPr lang="en-US" sz="3400" dirty="0"/>
          </a:p>
        </p:txBody>
      </p:sp>
      <p:graphicFrame>
        <p:nvGraphicFramePr>
          <p:cNvPr id="4" name="Group 142"/>
          <p:cNvGraphicFramePr>
            <a:graphicFrameLocks noGrp="1"/>
          </p:cNvGraphicFramePr>
          <p:nvPr>
            <p:extLst>
              <p:ext uri="{D42A27DB-BD31-4B8C-83A1-F6EECF244321}">
                <p14:modId xmlns="" xmlns:p14="http://schemas.microsoft.com/office/powerpoint/2010/main" val="1630635780"/>
              </p:ext>
            </p:extLst>
          </p:nvPr>
        </p:nvGraphicFramePr>
        <p:xfrm>
          <a:off x="762000" y="1524000"/>
          <a:ext cx="7467599" cy="4910522"/>
        </p:xfrm>
        <a:graphic>
          <a:graphicData uri="http://schemas.openxmlformats.org/drawingml/2006/table">
            <a:tbl>
              <a:tblPr>
                <a:tableStyleId>{2D5ABB26-0587-4C30-8999-92F81FD0307C}</a:tableStyleId>
              </a:tblPr>
              <a:tblGrid>
                <a:gridCol w="2465033"/>
                <a:gridCol w="2537534"/>
                <a:gridCol w="2465032"/>
              </a:tblGrid>
              <a:tr h="38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Percent of beneficiaries age 65 and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0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latin typeface="+mn-lt"/>
                        </a:rPr>
                        <a:t>By Race:</a:t>
                      </a:r>
                      <a:endParaRPr kumimoji="0" lang="en-US" sz="2100" b="1" i="0" u="none" strike="noStrike" cap="none" normalizeH="0" baseline="0" dirty="0" smtClean="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smtClean="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smtClean="0">
                          <a:ln>
                            <a:noFill/>
                          </a:ln>
                          <a:effectLst/>
                          <a:latin typeface="+mn-lt"/>
                        </a:rPr>
                        <a:t>of their income</a:t>
                      </a:r>
                      <a:endParaRPr kumimoji="0" lang="en-US" sz="1800" b="1" i="0" u="none" strike="noStrike" cap="none" normalizeH="0" baseline="0" dirty="0" smtClean="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smtClean="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smtClean="0">
                          <a:ln>
                            <a:noFill/>
                          </a:ln>
                          <a:effectLst/>
                          <a:latin typeface="+mn-lt"/>
                        </a:rPr>
                        <a:t>of their income</a:t>
                      </a:r>
                      <a:endParaRPr kumimoji="0" lang="en-US" sz="1800" b="1" i="0" u="none" strike="noStrike" cap="none" normalizeH="0" baseline="0" dirty="0" smtClean="0">
                        <a:ln>
                          <a:noFill/>
                        </a:ln>
                        <a:solidFill>
                          <a:schemeClr val="tx1"/>
                        </a:solidFill>
                        <a:effectLst/>
                        <a:latin typeface="+mn-lt"/>
                      </a:endParaRPr>
                    </a:p>
                  </a:txBody>
                  <a:tcPr marL="89725" marR="89725" marT="44863" marB="44863" horzOverflow="overflow"/>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White</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65%</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35%</a:t>
                      </a:r>
                    </a:p>
                  </a:txBody>
                  <a:tcPr marL="89725" marR="89725" marT="44863" marB="44863" horzOverflow="overflow">
                    <a:solidFill>
                      <a:srgbClr val="ABB19F"/>
                    </a:solid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Black</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74%</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49%</a:t>
                      </a:r>
                    </a:p>
                  </a:txBody>
                  <a:tcPr marL="89725" marR="89725" marT="44863" marB="44863" horzOverflow="overflow"/>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Asian</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65%</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42%</a:t>
                      </a:r>
                    </a:p>
                  </a:txBody>
                  <a:tcPr marL="89725" marR="89725" marT="44863" marB="44863" horzOverflow="overflow">
                    <a:solidFill>
                      <a:srgbClr val="ABB19F"/>
                    </a:solid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Hispanic</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77%</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55%</a:t>
                      </a:r>
                    </a:p>
                  </a:txBody>
                  <a:tcPr marL="89725" marR="89725" marT="44863" marB="44863" horzOverflow="overflow">
                    <a:noFill/>
                  </a:tcPr>
                </a:tc>
              </a:tr>
              <a:tr h="186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n-lt"/>
                        <a:cs typeface="Times New Roman" charset="0"/>
                      </a:endParaRPr>
                    </a:p>
                  </a:txBody>
                  <a:tcPr marL="89725" marR="89725" marT="44863" marB="44863" anchor="b"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cs typeface="Times New Roman" charset="0"/>
                      </a:endParaRPr>
                    </a:p>
                  </a:txBody>
                  <a:tcPr marL="89725" marR="89725" marT="44863" marB="44863" horzOverflow="overflow">
                    <a:solidFill>
                      <a:srgbClr val="ABB19F"/>
                    </a:solidFill>
                  </a:tcPr>
                </a:tc>
              </a:tr>
              <a:tr h="4775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latin typeface="+mn-lt"/>
                        </a:rPr>
                        <a:t>By Gender:</a:t>
                      </a:r>
                      <a:endParaRPr kumimoji="0" lang="en-US" sz="2100" b="1" i="0" u="none" strike="noStrike" cap="none" normalizeH="0" baseline="0" dirty="0" smtClean="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horzOverflow="overflow"/>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mn-cs"/>
                        </a:rPr>
                        <a:t>Married couples</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algn="ctr"/>
                      <a:r>
                        <a:rPr lang="en-US" sz="2100" dirty="0" smtClean="0"/>
                        <a:t>53%</a:t>
                      </a:r>
                      <a:endParaRPr lang="en-US" sz="2100" dirty="0"/>
                    </a:p>
                  </a:txBody>
                  <a:tcPr marL="89725" marR="89725" marT="44863" marB="44863" horzOverflow="overflow">
                    <a:solidFill>
                      <a:srgbClr val="ABB19F"/>
                    </a:solidFill>
                  </a:tcPr>
                </a:tc>
                <a:tc>
                  <a:txBody>
                    <a:bodyPr/>
                    <a:lstStyle/>
                    <a:p>
                      <a:pPr algn="ctr"/>
                      <a:r>
                        <a:rPr lang="en-US" sz="2100" dirty="0" smtClean="0"/>
                        <a:t>23%</a:t>
                      </a:r>
                      <a:endParaRPr lang="en-US" sz="2100" dirty="0"/>
                    </a:p>
                  </a:txBody>
                  <a:tcPr marL="89725" marR="89725" marT="44863" marB="44863" horzOverflow="overflow">
                    <a:solidFill>
                      <a:srgbClr val="ABB19F"/>
                    </a:solid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Unmarried women</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77%</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49%</a:t>
                      </a:r>
                    </a:p>
                  </a:txBody>
                  <a:tcPr marL="89725" marR="89725" marT="44863" marB="44863" horzOverflow="overflow">
                    <a:no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latin typeface="+mn-lt"/>
                        </a:rPr>
                        <a:t>Unmarried men</a:t>
                      </a:r>
                      <a:endParaRPr kumimoji="0" lang="en-US" sz="2100" b="0" i="0" u="none" strike="noStrike" cap="none" normalizeH="0" baseline="0" dirty="0" smtClean="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67%</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Times New Roman" charset="0"/>
                        </a:rPr>
                        <a:t>40%</a:t>
                      </a:r>
                    </a:p>
                  </a:txBody>
                  <a:tcPr marL="89725" marR="89725" marT="44863" marB="44863" horzOverflow="overflow">
                    <a:solidFill>
                      <a:srgbClr val="ABB19F"/>
                    </a:solidFill>
                  </a:tcPr>
                </a:tc>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C16BE70D-EA59-40F4-90E5-ED56E20B0A81}"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7" name="Text Box 5"/>
          <p:cNvSpPr txBox="1">
            <a:spLocks noChangeArrowheads="1"/>
          </p:cNvSpPr>
          <p:nvPr/>
        </p:nvSpPr>
        <p:spPr bwMode="auto">
          <a:xfrm>
            <a:off x="304800" y="6581775"/>
            <a:ext cx="4648200" cy="276225"/>
          </a:xfrm>
          <a:prstGeom prst="rect">
            <a:avLst/>
          </a:prstGeom>
          <a:noFill/>
          <a:ln w="9525">
            <a:noFill/>
            <a:miter lim="800000"/>
            <a:headEnd/>
            <a:tailEnd/>
          </a:ln>
        </p:spPr>
        <p:txBody>
          <a:bodyPr>
            <a:spAutoFit/>
          </a:bodyPr>
          <a:lstStyle/>
          <a:p>
            <a:pPr>
              <a:spcBef>
                <a:spcPct val="50000"/>
              </a:spcBef>
            </a:pPr>
            <a:r>
              <a:rPr lang="en-US" sz="1200" dirty="0" smtClean="0"/>
              <a:t>SSA, 2012a: Tables 9.A2 and 9.A2, and unpublished SSA data.</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 y="76200"/>
            <a:ext cx="8991600" cy="1143000"/>
          </a:xfrm>
        </p:spPr>
        <p:txBody>
          <a:bodyPr>
            <a:noAutofit/>
          </a:bodyPr>
          <a:lstStyle/>
          <a:p>
            <a:pPr eaLnBrk="1" hangingPunct="1"/>
            <a:r>
              <a:rPr lang="en-US" sz="3800" dirty="0" smtClean="0"/>
              <a:t>Most Elderly Don’t Receive Pensions</a:t>
            </a:r>
          </a:p>
        </p:txBody>
      </p:sp>
      <p:sp>
        <p:nvSpPr>
          <p:cNvPr id="12292" name="Rectangle 3"/>
          <p:cNvSpPr>
            <a:spLocks noGrp="1" noChangeArrowheads="1"/>
          </p:cNvSpPr>
          <p:nvPr>
            <p:ph idx="1"/>
          </p:nvPr>
        </p:nvSpPr>
        <p:spPr>
          <a:xfrm>
            <a:off x="0" y="1600200"/>
            <a:ext cx="9144000" cy="609600"/>
          </a:xfrm>
        </p:spPr>
        <p:txBody>
          <a:bodyPr/>
          <a:lstStyle/>
          <a:p>
            <a:pPr algn="ctr" eaLnBrk="1" hangingPunct="1">
              <a:buFontTx/>
              <a:buNone/>
            </a:pPr>
            <a:r>
              <a:rPr lang="en-US" sz="2800" dirty="0" smtClean="0">
                <a:solidFill>
                  <a:schemeClr val="tx1"/>
                </a:solidFill>
              </a:rPr>
              <a:t>Percent with Income from Pensions, 2010</a:t>
            </a:r>
          </a:p>
          <a:p>
            <a:pPr eaLnBrk="1" hangingPunct="1">
              <a:buFontTx/>
              <a:buNone/>
            </a:pPr>
            <a:endParaRPr lang="en-US" sz="2800" dirty="0" smtClean="0"/>
          </a:p>
        </p:txBody>
      </p:sp>
      <p:sp>
        <p:nvSpPr>
          <p:cNvPr id="12293" name="Text Box 4"/>
          <p:cNvSpPr txBox="1">
            <a:spLocks noChangeArrowheads="1"/>
          </p:cNvSpPr>
          <p:nvPr/>
        </p:nvSpPr>
        <p:spPr bwMode="auto">
          <a:xfrm>
            <a:off x="304800" y="6400800"/>
            <a:ext cx="2373663" cy="276999"/>
          </a:xfrm>
          <a:prstGeom prst="rect">
            <a:avLst/>
          </a:prstGeom>
          <a:noFill/>
          <a:ln w="9525">
            <a:noFill/>
            <a:miter lim="800000"/>
            <a:headEnd/>
            <a:tailEnd/>
          </a:ln>
        </p:spPr>
        <p:txBody>
          <a:bodyPr wrap="none">
            <a:spAutoFit/>
          </a:bodyPr>
          <a:lstStyle/>
          <a:p>
            <a:r>
              <a:rPr lang="en-US" sz="1200" dirty="0" smtClean="0"/>
              <a:t>SSA, 2012a: Tables 2.A1 and 2.B1.</a:t>
            </a:r>
            <a:endParaRPr lang="en-US" sz="1200" dirty="0"/>
          </a:p>
        </p:txBody>
      </p:sp>
      <p:graphicFrame>
        <p:nvGraphicFramePr>
          <p:cNvPr id="2" name="Chart 1"/>
          <p:cNvGraphicFramePr/>
          <p:nvPr>
            <p:extLst>
              <p:ext uri="{D42A27DB-BD31-4B8C-83A1-F6EECF244321}">
                <p14:modId xmlns="" xmlns:p14="http://schemas.microsoft.com/office/powerpoint/2010/main" val="3481151272"/>
              </p:ext>
            </p:extLst>
          </p:nvPr>
        </p:nvGraphicFramePr>
        <p:xfrm>
          <a:off x="609600" y="2133600"/>
          <a:ext cx="4648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 xmlns:p14="http://schemas.microsoft.com/office/powerpoint/2010/main" val="1299174284"/>
              </p:ext>
            </p:extLst>
          </p:nvPr>
        </p:nvGraphicFramePr>
        <p:xfrm>
          <a:off x="322942" y="4267200"/>
          <a:ext cx="3410857"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 xmlns:p14="http://schemas.microsoft.com/office/powerpoint/2010/main" val="4228046815"/>
              </p:ext>
            </p:extLst>
          </p:nvPr>
        </p:nvGraphicFramePr>
        <p:xfrm>
          <a:off x="4876800" y="2133600"/>
          <a:ext cx="3429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 xmlns:p14="http://schemas.microsoft.com/office/powerpoint/2010/main" val="954634883"/>
              </p:ext>
            </p:extLst>
          </p:nvPr>
        </p:nvGraphicFramePr>
        <p:xfrm>
          <a:off x="4495800" y="4210304"/>
          <a:ext cx="4419600" cy="2342896"/>
        </p:xfrm>
        <a:graphic>
          <a:graphicData uri="http://schemas.openxmlformats.org/drawingml/2006/chart">
            <c:chart xmlns:c="http://schemas.openxmlformats.org/drawingml/2006/chart" xmlns:r="http://schemas.openxmlformats.org/officeDocument/2006/relationships" r:id="rId6"/>
          </a:graphicData>
        </a:graphic>
      </p:graphicFrame>
      <p:sp>
        <p:nvSpPr>
          <p:cNvPr id="10" name="Slide Number Placeholder 3"/>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6EE0EA5-1009-4E3D-A538-CC37ABA407D7}"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15484</TotalTime>
  <Words>7396</Words>
  <Application>Microsoft Office PowerPoint</Application>
  <PresentationFormat>On-screen Show (4:3)</PresentationFormat>
  <Paragraphs>629</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TS102264331</vt:lpstr>
      <vt:lpstr>Social Security Benefits, Finances, and Policy Options A Primer</vt:lpstr>
      <vt:lpstr>What is  Social Security?</vt:lpstr>
      <vt:lpstr>How Many People Receive  Social Security?</vt:lpstr>
      <vt:lpstr>Who Receives Social Security?</vt:lpstr>
      <vt:lpstr>How Much Does Social Security Pay? (Jan. 2013)</vt:lpstr>
      <vt:lpstr>How Do Benefits  Compare to Earnings? </vt:lpstr>
      <vt:lpstr>How Many People Rely on Social Security for Most of Their Income?</vt:lpstr>
      <vt:lpstr>Reliance on Social Security  By Race and Gender</vt:lpstr>
      <vt:lpstr>Most Elderly Don’t Receive Pensions</vt:lpstr>
      <vt:lpstr>How Are Benefits Projected to  Change in the Future?</vt:lpstr>
      <vt:lpstr>Increase in Full-Benefit Age (FBA) Lowers Benefits at Any Age They Are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Pay?</vt:lpstr>
      <vt:lpstr>Where Does the Money Go?</vt:lpstr>
      <vt:lpstr>The Financial  Outlook</vt:lpstr>
      <vt:lpstr>2012 Finances</vt:lpstr>
      <vt:lpstr>Where is Social Security Income From? Shares of Income to the Trust Funds, 2012</vt:lpstr>
      <vt:lpstr>What are Social Security  Reserves, or Assets?</vt:lpstr>
      <vt:lpstr>Disability Insurance Projections</vt:lpstr>
      <vt:lpstr>How Big are Social Security  Trust Fund Assets?</vt:lpstr>
      <vt:lpstr>What is the So-Called “Cash Flow” Balance for Social Security?</vt:lpstr>
      <vt:lpstr>How Do Actuaries Estimate the Future?</vt:lpstr>
      <vt:lpstr>The Long-Range Projection (Best Estimate) </vt:lpstr>
      <vt:lpstr>Other Scenarios</vt:lpstr>
      <vt:lpstr>The Actuarial Deficit (Best Estimate)</vt:lpstr>
      <vt:lpstr>Why Will Social Security Cost More in the Future?</vt:lpstr>
      <vt:lpstr>Percent  of the Population Receiving Social Security and Percent Age 65+, 2010-2090</vt:lpstr>
      <vt:lpstr>Can We Afford  Social Security  in the Future?  </vt:lpstr>
      <vt:lpstr>Social Security is Affordable</vt:lpstr>
      <vt:lpstr>Taxable Payroll and Social Security Outgo  as a Percent of the Economy (GDP)</vt:lpstr>
      <vt:lpstr>Strengthening  Social Security</vt:lpstr>
      <vt:lpstr>Low-Cost Options to Improve Adequacy</vt:lpstr>
      <vt:lpstr>Options for Raising Revenues</vt:lpstr>
      <vt:lpstr>Other Options for Solvency</vt:lpstr>
      <vt:lpstr>Public Opinion  on Social Security</vt:lpstr>
      <vt:lpstr>Consistent Findings  Throughout the Study</vt:lpstr>
      <vt:lpstr>Americans are Willing to Pay More  to Keep Social Security Strong</vt:lpstr>
      <vt:lpstr>Support for the Preferred Package of Policy Options in Trade-off Analysis</vt:lpstr>
      <vt:lpstr>Recap</vt:lpstr>
      <vt:lpstr>References</vt:lpstr>
      <vt:lpstr>References (cont.)</vt:lpstr>
    </vt:vector>
  </TitlesOfParts>
  <Company>National Academy of Social 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Elisa Walker</cp:lastModifiedBy>
  <cp:revision>1062</cp:revision>
  <cp:lastPrinted>2011-04-14T19:43:39Z</cp:lastPrinted>
  <dcterms:created xsi:type="dcterms:W3CDTF">2003-02-07T15:03:12Z</dcterms:created>
  <dcterms:modified xsi:type="dcterms:W3CDTF">2013-06-01T21:19:47Z</dcterms:modified>
</cp:coreProperties>
</file>