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handoutMasterIdLst>
    <p:handoutMasterId r:id="rId48"/>
  </p:handoutMasterIdLst>
  <p:sldIdLst>
    <p:sldId id="362" r:id="rId2"/>
    <p:sldId id="263" r:id="rId3"/>
    <p:sldId id="258" r:id="rId4"/>
    <p:sldId id="278" r:id="rId5"/>
    <p:sldId id="259" r:id="rId6"/>
    <p:sldId id="365" r:id="rId7"/>
    <p:sldId id="261" r:id="rId8"/>
    <p:sldId id="347" r:id="rId9"/>
    <p:sldId id="262" r:id="rId10"/>
    <p:sldId id="295"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66" r:id="rId26"/>
    <p:sldId id="270" r:id="rId27"/>
    <p:sldId id="279" r:id="rId28"/>
    <p:sldId id="280" r:id="rId29"/>
    <p:sldId id="271" r:id="rId30"/>
    <p:sldId id="272" r:id="rId31"/>
    <p:sldId id="308" r:id="rId32"/>
    <p:sldId id="330" r:id="rId33"/>
    <p:sldId id="335" r:id="rId34"/>
    <p:sldId id="334" r:id="rId35"/>
    <p:sldId id="327" r:id="rId36"/>
    <p:sldId id="318" r:id="rId37"/>
    <p:sldId id="319" r:id="rId38"/>
    <p:sldId id="349" r:id="rId39"/>
    <p:sldId id="350" r:id="rId40"/>
    <p:sldId id="352" r:id="rId41"/>
    <p:sldId id="361" r:id="rId42"/>
    <p:sldId id="353" r:id="rId43"/>
    <p:sldId id="291" r:id="rId44"/>
    <p:sldId id="363" r:id="rId45"/>
    <p:sldId id="364"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2754" autoAdjust="0"/>
  </p:normalViewPr>
  <p:slideViewPr>
    <p:cSldViewPr>
      <p:cViewPr>
        <p:scale>
          <a:sx n="110" d="100"/>
          <a:sy n="110" d="100"/>
        </p:scale>
        <p:origin x="750" y="12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SBS02\DISAB\15%20Projects\Chart%20-%20benefits%20compared%20to%20earnings%202015.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CSBS02\DISAB\14%20Projects\Primer\Chart%20-%20trust%20fund%20asse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4%20Projects\Trustees%20Report\Chart%20-%20SS%20cash%20flow%20-2014%20TR%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CSBS02\DISAB\14%20Projects\Primer\Chart%20-%20beneficiaries%20and%20pop%2065+.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CSBS02\DISAB\14%20Projects\Primer\Chart%20-%20SS%20as%20%25%20of%20GDP.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CSBS02\DISAB\14%20Projects\Primer\Chart%20-%20SS%20as%20%25%20of%20GDP.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DCSBS02\DISAB\14%20Projects\Primer\Chart%20-%20DI%20diagnose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DCSBS02\DISAB\14%20Projects\Primer\Chart%20-%20shares%20of%20income%20to%20trust%20fund.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1800" b="1" dirty="0" smtClean="0"/>
              <a:t>Replacement Rates for Retired Worker Age 65, 2015</a:t>
            </a:r>
            <a:endParaRPr lang="en-US" sz="1800" b="1" dirty="0"/>
          </a:p>
        </c:rich>
      </c:tx>
      <c:layout>
        <c:manualLayout>
          <c:xMode val="edge"/>
          <c:yMode val="edge"/>
          <c:x val="0.1913093877429459"/>
          <c:y val="5.6122808177443577E-2"/>
        </c:manualLayout>
      </c:layout>
      <c:overlay val="1"/>
    </c:title>
    <c:plotArea>
      <c:layout>
        <c:manualLayout>
          <c:layoutTarget val="inner"/>
          <c:xMode val="edge"/>
          <c:yMode val="edge"/>
          <c:x val="0.12986664973329948"/>
          <c:y val="0.19871556357722794"/>
          <c:w val="0.802369233813087"/>
          <c:h val="0.47733763135747037"/>
        </c:manualLayout>
      </c:layout>
      <c:barChart>
        <c:barDir val="col"/>
        <c:grouping val="clustered"/>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dLbls>
            <c:spPr>
              <a:noFill/>
              <a:ln>
                <a:noFill/>
              </a:ln>
              <a:effectLst/>
            </c:spPr>
            <c:txPr>
              <a:bodyPr/>
              <a:lstStyle/>
              <a:p>
                <a:pPr>
                  <a:defRPr sz="1600"/>
                </a:pPr>
                <a:endParaRPr lang="en-US"/>
              </a:p>
            </c:txPr>
            <c:dLblPos val="outEnd"/>
            <c:showVal val="1"/>
            <c:extLst>
              <c:ext xmlns:c15="http://schemas.microsoft.com/office/drawing/2012/chart" uri="{CE6537A1-D6FC-4f65-9D91-7224C49458BB}">
                <c15:layout/>
                <c15:showLeaderLines val="0"/>
              </c:ext>
            </c:extLst>
          </c:dLbls>
          <c:cat>
            <c:strRef>
              <c:f>Sheet1!$A$7:$A$10</c:f>
              <c:strCache>
                <c:ptCount val="4"/>
                <c:pt idx="0">
                  <c:v>"Low"</c:v>
                </c:pt>
                <c:pt idx="1">
                  <c:v>"Medium"</c:v>
                </c:pt>
                <c:pt idx="2">
                  <c:v>"High"</c:v>
                </c:pt>
                <c:pt idx="3">
                  <c:v>"Maximum taxable"</c:v>
                </c:pt>
              </c:strCache>
            </c:strRef>
          </c:cat>
          <c:val>
            <c:numRef>
              <c:f>Sheet1!$B$7:$B$10</c:f>
              <c:numCache>
                <c:formatCode>"$"#,##0</c:formatCode>
                <c:ptCount val="4"/>
                <c:pt idx="0">
                  <c:v>20830</c:v>
                </c:pt>
                <c:pt idx="1">
                  <c:v>46290</c:v>
                </c:pt>
                <c:pt idx="2">
                  <c:v>74060</c:v>
                </c:pt>
                <c:pt idx="3">
                  <c:v>112090</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dLbls>
            <c:dLbl>
              <c:idx val="0"/>
              <c:layout>
                <c:manualLayout>
                  <c:x val="-2.6802809280042279E-17"/>
                  <c:y val="5.5396156926772085E-2"/>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a:pPr>
                <a:endParaRPr lang="en-US"/>
              </a:p>
            </c:txPr>
            <c:dLblPos val="inEnd"/>
            <c:showVal val="1"/>
            <c:extLst>
              <c:ext xmlns:c15="http://schemas.microsoft.com/office/drawing/2012/chart" uri="{CE6537A1-D6FC-4f65-9D91-7224C49458BB}">
                <c15:layout/>
                <c15:showLeaderLines val="0"/>
              </c:ext>
            </c:extLst>
          </c:dLbls>
          <c:cat>
            <c:strRef>
              <c:f>Sheet1!$A$7:$A$10</c:f>
              <c:strCache>
                <c:ptCount val="4"/>
                <c:pt idx="0">
                  <c:v>"Low"</c:v>
                </c:pt>
                <c:pt idx="1">
                  <c:v>"Medium"</c:v>
                </c:pt>
                <c:pt idx="2">
                  <c:v>"High"</c:v>
                </c:pt>
                <c:pt idx="3">
                  <c:v>"Maximum taxable"</c:v>
                </c:pt>
              </c:strCache>
            </c:strRef>
          </c:cat>
          <c:val>
            <c:numRef>
              <c:f>Sheet1!$C$7:$C$10</c:f>
              <c:numCache>
                <c:formatCode>"$"#,##0</c:formatCode>
                <c:ptCount val="4"/>
                <c:pt idx="0">
                  <c:v>11120</c:v>
                </c:pt>
                <c:pt idx="1">
                  <c:v>18320</c:v>
                </c:pt>
                <c:pt idx="2">
                  <c:v>24290</c:v>
                </c:pt>
                <c:pt idx="3">
                  <c:v>29420</c:v>
                </c:pt>
              </c:numCache>
            </c:numRef>
          </c:val>
        </c:ser>
        <c:dLbls>
          <c:showVal val="1"/>
        </c:dLbls>
        <c:gapWidth val="35"/>
        <c:overlap val="40"/>
        <c:axId val="68631936"/>
        <c:axId val="68728320"/>
      </c:barChart>
      <c:catAx>
        <c:axId val="68631936"/>
        <c:scaling>
          <c:orientation val="minMax"/>
        </c:scaling>
        <c:axPos val="b"/>
        <c:title>
          <c:tx>
            <c:rich>
              <a:bodyPr/>
              <a:lstStyle/>
              <a:p>
                <a:pPr>
                  <a:defRPr/>
                </a:pPr>
                <a:r>
                  <a:rPr lang="en-US" sz="1800" dirty="0"/>
                  <a:t>Earnings Level</a:t>
                </a:r>
              </a:p>
            </c:rich>
          </c:tx>
          <c:layout>
            <c:manualLayout>
              <c:xMode val="edge"/>
              <c:yMode val="edge"/>
              <c:x val="0.45299759547751928"/>
              <c:y val="0.7597383661194681"/>
            </c:manualLayout>
          </c:layout>
        </c:title>
        <c:numFmt formatCode="General" sourceLinked="1"/>
        <c:tickLblPos val="nextTo"/>
        <c:txPr>
          <a:bodyPr/>
          <a:lstStyle/>
          <a:p>
            <a:pPr>
              <a:defRPr sz="1800">
                <a:solidFill>
                  <a:schemeClr val="tx1"/>
                </a:solidFill>
              </a:defRPr>
            </a:pPr>
            <a:endParaRPr lang="en-US"/>
          </a:p>
        </c:txPr>
        <c:crossAx val="68728320"/>
        <c:crosses val="autoZero"/>
        <c:auto val="1"/>
        <c:lblAlgn val="ctr"/>
        <c:lblOffset val="100"/>
      </c:catAx>
      <c:valAx>
        <c:axId val="68728320"/>
        <c:scaling>
          <c:orientation val="minMax"/>
        </c:scaling>
        <c:axPos val="l"/>
        <c:numFmt formatCode="&quot;$&quot;#,##0" sourceLinked="1"/>
        <c:tickLblPos val="nextTo"/>
        <c:txPr>
          <a:bodyPr/>
          <a:lstStyle/>
          <a:p>
            <a:pPr>
              <a:defRPr sz="1800">
                <a:solidFill>
                  <a:schemeClr val="tx1"/>
                </a:solidFill>
              </a:defRPr>
            </a:pPr>
            <a:endParaRPr lang="en-US"/>
          </a:p>
        </c:txPr>
        <c:crossAx val="68631936"/>
        <c:crosses val="autoZero"/>
        <c:crossBetween val="between"/>
      </c:valAx>
    </c:plotArea>
    <c:legend>
      <c:legendPos val="l"/>
      <c:layout>
        <c:manualLayout>
          <c:xMode val="edge"/>
          <c:yMode val="edge"/>
          <c:x val="0.15812278399410601"/>
          <c:y val="0.21815752666847588"/>
          <c:w val="0.30626674955104338"/>
          <c:h val="0.12424432953343544"/>
        </c:manualLayout>
      </c:layout>
      <c:overlay val="1"/>
      <c:txPr>
        <a:bodyPr/>
        <a:lstStyle/>
        <a:p>
          <a:pPr>
            <a:defRPr sz="1600">
              <a:solidFill>
                <a:schemeClr val="tx1"/>
              </a:solidFill>
            </a:defRPr>
          </a:pPr>
          <a:endParaRPr lang="en-US"/>
        </a:p>
      </c:txPr>
    </c:legend>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ndard"/>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'2014'!$A$6:$A$41</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'2014'!$C$6:$C$41</c:f>
              <c:numCache>
                <c:formatCode>0.00</c:formatCode>
                <c:ptCount val="36"/>
                <c:pt idx="0">
                  <c:v>4.2200000000000001E-2</c:v>
                </c:pt>
                <c:pt idx="1">
                  <c:v>4.6899999999999997E-2</c:v>
                </c:pt>
                <c:pt idx="2">
                  <c:v>6.88E-2</c:v>
                </c:pt>
                <c:pt idx="3">
                  <c:v>0.10979999999999999</c:v>
                </c:pt>
                <c:pt idx="4">
                  <c:v>0.16300000000000001</c:v>
                </c:pt>
                <c:pt idx="5">
                  <c:v>0.2253</c:v>
                </c:pt>
                <c:pt idx="6">
                  <c:v>0.28070000000000001</c:v>
                </c:pt>
                <c:pt idx="7">
                  <c:v>0.33150000000000046</c:v>
                </c:pt>
                <c:pt idx="8">
                  <c:v>0.37830000000000052</c:v>
                </c:pt>
                <c:pt idx="9">
                  <c:v>0.4364000000000004</c:v>
                </c:pt>
                <c:pt idx="10">
                  <c:v>0.49610000000000032</c:v>
                </c:pt>
                <c:pt idx="11">
                  <c:v>0.56699999999999995</c:v>
                </c:pt>
                <c:pt idx="12">
                  <c:v>0.65550000000000064</c:v>
                </c:pt>
                <c:pt idx="13">
                  <c:v>0.76250000000000062</c:v>
                </c:pt>
                <c:pt idx="14">
                  <c:v>0.89610000000000001</c:v>
                </c:pt>
                <c:pt idx="15">
                  <c:v>1.0493999999999988</c:v>
                </c:pt>
                <c:pt idx="16">
                  <c:v>1.2124999999999986</c:v>
                </c:pt>
                <c:pt idx="17">
                  <c:v>1.3779999999999986</c:v>
                </c:pt>
                <c:pt idx="18">
                  <c:v>1.5307999999999986</c:v>
                </c:pt>
                <c:pt idx="19">
                  <c:v>1.6867999999999999</c:v>
                </c:pt>
                <c:pt idx="20">
                  <c:v>1.8587</c:v>
                </c:pt>
                <c:pt idx="21">
                  <c:v>2.0480999999999998</c:v>
                </c:pt>
                <c:pt idx="22">
                  <c:v>2.2385000000000002</c:v>
                </c:pt>
                <c:pt idx="23">
                  <c:v>2.4186999999999972</c:v>
                </c:pt>
                <c:pt idx="24">
                  <c:v>2.5403000000000002</c:v>
                </c:pt>
                <c:pt idx="25">
                  <c:v>2.609</c:v>
                </c:pt>
                <c:pt idx="26">
                  <c:v>2.6779000000000002</c:v>
                </c:pt>
                <c:pt idx="27">
                  <c:v>2.7323000000000004</c:v>
                </c:pt>
                <c:pt idx="28">
                  <c:v>2.7644000000000002</c:v>
                </c:pt>
                <c:pt idx="29">
                  <c:v>2.7894999999999999</c:v>
                </c:pt>
                <c:pt idx="30">
                  <c:v>2.7986999999999997</c:v>
                </c:pt>
                <c:pt idx="31">
                  <c:v>2.8207</c:v>
                </c:pt>
                <c:pt idx="32">
                  <c:v>2.8393999999999977</c:v>
                </c:pt>
                <c:pt idx="33">
                  <c:v>2.8522999999999969</c:v>
                </c:pt>
                <c:pt idx="34">
                  <c:v>2.8548999999999976</c:v>
                </c:pt>
                <c:pt idx="35">
                  <c:v>2.8438000000000003</c:v>
                </c:pt>
              </c:numCache>
            </c:numRef>
          </c:val>
        </c:ser>
        <c:axId val="77516160"/>
        <c:axId val="77272192"/>
      </c:areaChart>
      <c:catAx>
        <c:axId val="77516160"/>
        <c:scaling>
          <c:orientation val="minMax"/>
        </c:scaling>
        <c:axPos val="b"/>
        <c:numFmt formatCode="General" sourceLinked="1"/>
        <c:tickLblPos val="nextTo"/>
        <c:txPr>
          <a:bodyPr/>
          <a:lstStyle/>
          <a:p>
            <a:pPr>
              <a:defRPr sz="1600"/>
            </a:pPr>
            <a:endParaRPr lang="en-US"/>
          </a:p>
        </c:txPr>
        <c:crossAx val="77272192"/>
        <c:crosses val="autoZero"/>
        <c:auto val="1"/>
        <c:lblAlgn val="ctr"/>
        <c:lblOffset val="100"/>
        <c:tickLblSkip val="5"/>
      </c:catAx>
      <c:valAx>
        <c:axId val="77272192"/>
        <c:scaling>
          <c:orientation val="minMax"/>
          <c:max val="3.5"/>
        </c:scaling>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523E-3"/>
              <c:y val="0.22829011675264729"/>
            </c:manualLayout>
          </c:layout>
        </c:title>
        <c:numFmt formatCode="#,##0.0" sourceLinked="0"/>
        <c:tickLblPos val="nextTo"/>
        <c:txPr>
          <a:bodyPr/>
          <a:lstStyle/>
          <a:p>
            <a:pPr>
              <a:defRPr sz="1600"/>
            </a:pPr>
            <a:endParaRPr lang="en-US"/>
          </a:p>
        </c:txPr>
        <c:crossAx val="77516160"/>
        <c:crosses val="autoZero"/>
        <c:crossBetween val="midCat"/>
      </c:valAx>
    </c:plotArea>
    <c:plotVisOnly val="1"/>
    <c:dispBlanksAs val="zero"/>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438994885254748"/>
          <c:y val="9.6405469477605643E-2"/>
          <c:w val="0.45931893128743839"/>
          <c:h val="0.81855918211836431"/>
        </c:manualLayout>
      </c:layout>
      <c:barChart>
        <c:barDir val="col"/>
        <c:grouping val="stacked"/>
        <c:ser>
          <c:idx val="2"/>
          <c:order val="0"/>
          <c:tx>
            <c:strRef>
              <c:f>'2014 TR data'!$A$6:$B$6</c:f>
              <c:strCache>
                <c:ptCount val="1"/>
                <c:pt idx="0">
                  <c:v>Outgo</c:v>
                </c:pt>
              </c:strCache>
            </c:strRef>
          </c:tx>
          <c:spPr>
            <a:solidFill>
              <a:srgbClr val="F4680B"/>
            </a:solidFill>
          </c:spPr>
          <c:cat>
            <c:numRef>
              <c:f>'2014 TR data'!$D$3:$J$3</c:f>
              <c:numCache>
                <c:formatCode>General</c:formatCode>
                <c:ptCount val="7"/>
                <c:pt idx="0">
                  <c:v>2014</c:v>
                </c:pt>
                <c:pt idx="3">
                  <c:v>2015</c:v>
                </c:pt>
                <c:pt idx="6">
                  <c:v>2016</c:v>
                </c:pt>
              </c:numCache>
            </c:numRef>
          </c:cat>
          <c:val>
            <c:numRef>
              <c:f>'2014 TR data'!$C$6:$J$6</c:f>
              <c:numCache>
                <c:formatCode>0.0</c:formatCode>
                <c:ptCount val="8"/>
                <c:pt idx="1">
                  <c:v>859.23</c:v>
                </c:pt>
                <c:pt idx="4">
                  <c:v>904.7</c:v>
                </c:pt>
                <c:pt idx="7">
                  <c:v>940.6</c:v>
                </c:pt>
              </c:numCache>
            </c:numRef>
          </c:val>
        </c:ser>
        <c:ser>
          <c:idx val="0"/>
          <c:order val="1"/>
          <c:tx>
            <c:strRef>
              <c:f>'2014 TR data'!$A$4:$B$4</c:f>
              <c:strCache>
                <c:ptCount val="1"/>
                <c:pt idx="0">
                  <c:v>Calendar year</c:v>
                </c:pt>
              </c:strCache>
            </c:strRef>
          </c:tx>
          <c:spPr>
            <a:solidFill>
              <a:srgbClr val="0682BA"/>
            </a:solidFill>
          </c:spPr>
          <c:cat>
            <c:numRef>
              <c:f>'2014 TR data'!$D$3:$J$3</c:f>
              <c:numCache>
                <c:formatCode>General</c:formatCode>
                <c:ptCount val="7"/>
                <c:pt idx="0">
                  <c:v>2014</c:v>
                </c:pt>
                <c:pt idx="3">
                  <c:v>2015</c:v>
                </c:pt>
                <c:pt idx="6">
                  <c:v>2016</c:v>
                </c:pt>
              </c:numCache>
            </c:numRef>
          </c:cat>
          <c:val>
            <c:numRef>
              <c:f>'2014 TR data'!$C$4:$J$4</c:f>
              <c:numCache>
                <c:formatCode>General</c:formatCode>
                <c:ptCount val="8"/>
              </c:numCache>
            </c:numRef>
          </c:val>
        </c:ser>
        <c:ser>
          <c:idx val="1"/>
          <c:order val="2"/>
          <c:tx>
            <c:strRef>
              <c:f>'2014 TR data'!$A$5:$B$5</c:f>
              <c:strCache>
                <c:ptCount val="1"/>
                <c:pt idx="0">
                  <c:v>Total income</c:v>
                </c:pt>
              </c:strCache>
            </c:strRef>
          </c:tx>
          <c:spPr>
            <a:solidFill>
              <a:srgbClr val="005B4D"/>
            </a:solidFill>
          </c:spPr>
          <c:cat>
            <c:numRef>
              <c:f>'2014 TR data'!$D$3:$J$3</c:f>
              <c:numCache>
                <c:formatCode>General</c:formatCode>
                <c:ptCount val="7"/>
                <c:pt idx="0">
                  <c:v>2014</c:v>
                </c:pt>
                <c:pt idx="3">
                  <c:v>2015</c:v>
                </c:pt>
                <c:pt idx="6">
                  <c:v>2016</c:v>
                </c:pt>
              </c:numCache>
            </c:numRef>
          </c:cat>
          <c:val>
            <c:numRef>
              <c:f>'2014 TR data'!$C$5:$J$5</c:f>
              <c:numCache>
                <c:formatCode>General</c:formatCode>
                <c:ptCount val="8"/>
                <c:pt idx="0" formatCode="0.0">
                  <c:v>884.27500000000055</c:v>
                </c:pt>
                <c:pt idx="3" formatCode="0.0">
                  <c:v>913.9</c:v>
                </c:pt>
                <c:pt idx="6" formatCode="0.0">
                  <c:v>962.6</c:v>
                </c:pt>
              </c:numCache>
            </c:numRef>
          </c:val>
        </c:ser>
        <c:gapWidth val="0"/>
        <c:overlap val="100"/>
        <c:axId val="79019392"/>
        <c:axId val="79029376"/>
      </c:barChart>
      <c:catAx>
        <c:axId val="79019392"/>
        <c:scaling>
          <c:orientation val="minMax"/>
        </c:scaling>
        <c:axPos val="b"/>
        <c:numFmt formatCode="General" sourceLinked="1"/>
        <c:tickLblPos val="nextTo"/>
        <c:txPr>
          <a:bodyPr/>
          <a:lstStyle/>
          <a:p>
            <a:pPr>
              <a:defRPr sz="1600"/>
            </a:pPr>
            <a:endParaRPr lang="en-US"/>
          </a:p>
        </c:txPr>
        <c:crossAx val="79029376"/>
        <c:crosses val="autoZero"/>
        <c:auto val="1"/>
        <c:lblAlgn val="ctr"/>
        <c:lblOffset val="100"/>
        <c:tickMarkSkip val="3"/>
      </c:catAx>
      <c:valAx>
        <c:axId val="79029376"/>
        <c:scaling>
          <c:orientation val="minMax"/>
        </c:scaling>
        <c:axPos val="l"/>
        <c:title>
          <c:tx>
            <c:rich>
              <a:bodyPr rot="-5400000" vert="horz"/>
              <a:lstStyle/>
              <a:p>
                <a:pPr>
                  <a:defRPr/>
                </a:pPr>
                <a:r>
                  <a:rPr lang="en-US" sz="1600" dirty="0" smtClean="0"/>
                  <a:t>Amount (in billons of current dollars)</a:t>
                </a:r>
                <a:endParaRPr lang="en-US" sz="1600" dirty="0"/>
              </a:p>
            </c:rich>
          </c:tx>
          <c:layout>
            <c:manualLayout>
              <c:xMode val="edge"/>
              <c:yMode val="edge"/>
              <c:x val="3.0104986876640417E-2"/>
              <c:y val="0.12423334180001747"/>
            </c:manualLayout>
          </c:layout>
        </c:title>
        <c:numFmt formatCode="&quot;$&quot;#,##0_);[Red]\(&quot;$&quot;#,##0\)" sourceLinked="0"/>
        <c:tickLblPos val="nextTo"/>
        <c:txPr>
          <a:bodyPr/>
          <a:lstStyle/>
          <a:p>
            <a:pPr>
              <a:defRPr sz="1600"/>
            </a:pPr>
            <a:endParaRPr lang="en-US"/>
          </a:p>
        </c:txPr>
        <c:crossAx val="79019392"/>
        <c:crosses val="autoZero"/>
        <c:crossBetween val="between"/>
      </c:valAx>
    </c:plotArea>
    <c:legend>
      <c:legendPos val="r"/>
      <c:legendEntry>
        <c:idx val="1"/>
        <c:delete val="1"/>
      </c:legendEntry>
      <c:layout>
        <c:manualLayout>
          <c:xMode val="edge"/>
          <c:yMode val="edge"/>
          <c:x val="0.73379629629630039"/>
          <c:y val="0.35586669848087227"/>
          <c:w val="0.25231481481481738"/>
          <c:h val="0.32888252604788143"/>
        </c:manualLayout>
      </c:layout>
      <c:spPr>
        <a:ln>
          <a:noFill/>
        </a:ln>
      </c:spPr>
      <c:txPr>
        <a:bodyPr/>
        <a:lstStyle/>
        <a:p>
          <a:pPr>
            <a:defRPr sz="18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tx>
            <c:v>Beneficiaries</c:v>
          </c:tx>
          <c:spPr>
            <a:ln w="50800">
              <a:solidFill>
                <a:srgbClr val="005B4D"/>
              </a:solidFill>
            </a:ln>
          </c:spPr>
          <c:marker>
            <c:symbol val="none"/>
          </c:marker>
          <c:cat>
            <c:numRef>
              <c:f>Sheet1!$A$5:$A$85</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Sheet1!$F$5:$F$85</c:f>
              <c:numCache>
                <c:formatCode>0.00</c:formatCode>
                <c:ptCount val="81"/>
                <c:pt idx="0">
                  <c:v>16.950131733485691</c:v>
                </c:pt>
                <c:pt idx="1">
                  <c:v>17.284262038695349</c:v>
                </c:pt>
                <c:pt idx="2">
                  <c:v>17.59602072331122</c:v>
                </c:pt>
                <c:pt idx="3">
                  <c:v>17.877840511408714</c:v>
                </c:pt>
                <c:pt idx="4">
                  <c:v>18.08542828383877</c:v>
                </c:pt>
                <c:pt idx="5">
                  <c:v>18.381375809128379</c:v>
                </c:pt>
                <c:pt idx="6">
                  <c:v>18.737463091036545</c:v>
                </c:pt>
                <c:pt idx="7">
                  <c:v>19.106259491482106</c:v>
                </c:pt>
                <c:pt idx="8">
                  <c:v>19.481107621902169</c:v>
                </c:pt>
                <c:pt idx="9">
                  <c:v>19.853731096603585</c:v>
                </c:pt>
                <c:pt idx="10">
                  <c:v>20.218246890332683</c:v>
                </c:pt>
                <c:pt idx="11">
                  <c:v>20.513882892880218</c:v>
                </c:pt>
                <c:pt idx="12">
                  <c:v>20.820721936651054</c:v>
                </c:pt>
                <c:pt idx="13">
                  <c:v>21.124302471244732</c:v>
                </c:pt>
                <c:pt idx="14">
                  <c:v>21.471325638651088</c:v>
                </c:pt>
                <c:pt idx="15">
                  <c:v>21.647183370768889</c:v>
                </c:pt>
                <c:pt idx="16">
                  <c:v>21.921363645205481</c:v>
                </c:pt>
                <c:pt idx="17">
                  <c:v>22.18272179688017</c:v>
                </c:pt>
                <c:pt idx="18">
                  <c:v>22.427199351666282</c:v>
                </c:pt>
                <c:pt idx="19">
                  <c:v>22.65222958333446</c:v>
                </c:pt>
                <c:pt idx="20">
                  <c:v>22.860043251357329</c:v>
                </c:pt>
                <c:pt idx="21">
                  <c:v>23.047463754512247</c:v>
                </c:pt>
                <c:pt idx="22">
                  <c:v>23.216712409070311</c:v>
                </c:pt>
                <c:pt idx="23">
                  <c:v>23.362258665021351</c:v>
                </c:pt>
                <c:pt idx="24">
                  <c:v>23.473502455767218</c:v>
                </c:pt>
                <c:pt idx="25">
                  <c:v>23.558520131260099</c:v>
                </c:pt>
                <c:pt idx="26">
                  <c:v>23.62965487989883</c:v>
                </c:pt>
                <c:pt idx="27">
                  <c:v>23.682010750434127</c:v>
                </c:pt>
                <c:pt idx="28">
                  <c:v>23.708266937142646</c:v>
                </c:pt>
                <c:pt idx="29">
                  <c:v>23.717188584483075</c:v>
                </c:pt>
                <c:pt idx="30">
                  <c:v>23.715039308877298</c:v>
                </c:pt>
                <c:pt idx="31">
                  <c:v>23.706634205721219</c:v>
                </c:pt>
                <c:pt idx="32">
                  <c:v>23.699141847551733</c:v>
                </c:pt>
                <c:pt idx="33">
                  <c:v>23.69394876535922</c:v>
                </c:pt>
                <c:pt idx="34">
                  <c:v>23.692357707312194</c:v>
                </c:pt>
                <c:pt idx="35">
                  <c:v>23.696015852942054</c:v>
                </c:pt>
                <c:pt idx="36">
                  <c:v>23.70288308785079</c:v>
                </c:pt>
                <c:pt idx="37">
                  <c:v>23.711955784201248</c:v>
                </c:pt>
                <c:pt idx="38">
                  <c:v>23.721698032096651</c:v>
                </c:pt>
                <c:pt idx="39">
                  <c:v>23.732660288391923</c:v>
                </c:pt>
                <c:pt idx="40">
                  <c:v>23.748432573258164</c:v>
                </c:pt>
                <c:pt idx="41">
                  <c:v>23.771755466136625</c:v>
                </c:pt>
                <c:pt idx="42">
                  <c:v>23.805122661042386</c:v>
                </c:pt>
                <c:pt idx="43">
                  <c:v>23.846599194271004</c:v>
                </c:pt>
                <c:pt idx="44">
                  <c:v>23.893439192663177</c:v>
                </c:pt>
                <c:pt idx="45">
                  <c:v>23.944610814079141</c:v>
                </c:pt>
                <c:pt idx="46">
                  <c:v>23.998265476828003</c:v>
                </c:pt>
                <c:pt idx="47">
                  <c:v>24.052418308669864</c:v>
                </c:pt>
                <c:pt idx="48">
                  <c:v>24.105468025514799</c:v>
                </c:pt>
                <c:pt idx="49">
                  <c:v>24.157414958674025</c:v>
                </c:pt>
                <c:pt idx="50">
                  <c:v>24.208910442033282</c:v>
                </c:pt>
                <c:pt idx="51">
                  <c:v>24.260355029585799</c:v>
                </c:pt>
                <c:pt idx="52">
                  <c:v>24.312778517675351</c:v>
                </c:pt>
                <c:pt idx="53">
                  <c:v>24.366733710521896</c:v>
                </c:pt>
                <c:pt idx="54">
                  <c:v>24.420937776063212</c:v>
                </c:pt>
                <c:pt idx="55">
                  <c:v>24.477823547187295</c:v>
                </c:pt>
                <c:pt idx="56">
                  <c:v>24.538197114297343</c:v>
                </c:pt>
                <c:pt idx="57">
                  <c:v>24.601109330259867</c:v>
                </c:pt>
                <c:pt idx="58">
                  <c:v>24.665963077240228</c:v>
                </c:pt>
                <c:pt idx="59">
                  <c:v>24.73301035839512</c:v>
                </c:pt>
                <c:pt idx="60">
                  <c:v>24.801277155088197</c:v>
                </c:pt>
                <c:pt idx="61">
                  <c:v>24.864229239838469</c:v>
                </c:pt>
                <c:pt idx="62">
                  <c:v>24.918308383925282</c:v>
                </c:pt>
                <c:pt idx="63">
                  <c:v>24.964292286257564</c:v>
                </c:pt>
                <c:pt idx="64">
                  <c:v>25.001090493513743</c:v>
                </c:pt>
                <c:pt idx="65">
                  <c:v>25.026762817380952</c:v>
                </c:pt>
                <c:pt idx="66">
                  <c:v>25.041509923466077</c:v>
                </c:pt>
                <c:pt idx="67">
                  <c:v>25.049456569705235</c:v>
                </c:pt>
                <c:pt idx="68">
                  <c:v>25.054655818379793</c:v>
                </c:pt>
                <c:pt idx="69">
                  <c:v>25.060824654259861</c:v>
                </c:pt>
                <c:pt idx="70">
                  <c:v>25.070712866447774</c:v>
                </c:pt>
                <c:pt idx="71">
                  <c:v>25.087023960420762</c:v>
                </c:pt>
                <c:pt idx="72">
                  <c:v>25.113469229504947</c:v>
                </c:pt>
                <c:pt idx="73">
                  <c:v>25.149605109654473</c:v>
                </c:pt>
                <c:pt idx="74">
                  <c:v>25.194890942559674</c:v>
                </c:pt>
                <c:pt idx="75">
                  <c:v>25.247338317204758</c:v>
                </c:pt>
                <c:pt idx="76">
                  <c:v>25.30437016716532</c:v>
                </c:pt>
                <c:pt idx="77">
                  <c:v>25.364431486880473</c:v>
                </c:pt>
                <c:pt idx="78">
                  <c:v>25.426250190060937</c:v>
                </c:pt>
                <c:pt idx="79">
                  <c:v>25.488065641529303</c:v>
                </c:pt>
                <c:pt idx="80">
                  <c:v>25.548602436693443</c:v>
                </c:pt>
              </c:numCache>
            </c:numRef>
          </c:val>
        </c:ser>
        <c:ser>
          <c:idx val="0"/>
          <c:order val="1"/>
          <c:tx>
            <c:v>Age 65+</c:v>
          </c:tx>
          <c:spPr>
            <a:ln w="50800">
              <a:solidFill>
                <a:srgbClr val="F4680B"/>
              </a:solidFill>
            </a:ln>
          </c:spPr>
          <c:marker>
            <c:symbol val="none"/>
          </c:marker>
          <c:cat>
            <c:numRef>
              <c:f>Sheet1!$A$5:$A$85</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Sheet1!$D$5:$D$85</c:f>
              <c:numCache>
                <c:formatCode>0.00</c:formatCode>
                <c:ptCount val="81"/>
                <c:pt idx="0">
                  <c:v>13.026061010062531</c:v>
                </c:pt>
                <c:pt idx="1">
                  <c:v>13.243826148374241</c:v>
                </c:pt>
                <c:pt idx="2">
                  <c:v>13.593251768184576</c:v>
                </c:pt>
                <c:pt idx="3">
                  <c:v>13.969483458541372</c:v>
                </c:pt>
                <c:pt idx="4">
                  <c:v>14.316987470436034</c:v>
                </c:pt>
                <c:pt idx="5">
                  <c:v>14.653108216518774</c:v>
                </c:pt>
                <c:pt idx="6">
                  <c:v>14.990577403369072</c:v>
                </c:pt>
                <c:pt idx="7">
                  <c:v>15.346955959523056</c:v>
                </c:pt>
                <c:pt idx="8">
                  <c:v>15.709782563356953</c:v>
                </c:pt>
                <c:pt idx="9">
                  <c:v>16.081905863742083</c:v>
                </c:pt>
                <c:pt idx="10">
                  <c:v>16.467347762267607</c:v>
                </c:pt>
                <c:pt idx="11">
                  <c:v>16.857074147367577</c:v>
                </c:pt>
                <c:pt idx="12">
                  <c:v>17.259569824541245</c:v>
                </c:pt>
                <c:pt idx="13">
                  <c:v>17.654310443001936</c:v>
                </c:pt>
                <c:pt idx="14">
                  <c:v>18.037517222686521</c:v>
                </c:pt>
                <c:pt idx="15">
                  <c:v>18.425297850769322</c:v>
                </c:pt>
                <c:pt idx="16">
                  <c:v>18.797918073467663</c:v>
                </c:pt>
                <c:pt idx="17">
                  <c:v>19.144253469540857</c:v>
                </c:pt>
                <c:pt idx="18">
                  <c:v>19.466438873739179</c:v>
                </c:pt>
                <c:pt idx="19">
                  <c:v>19.761641325652647</c:v>
                </c:pt>
                <c:pt idx="20">
                  <c:v>20.008477482025842</c:v>
                </c:pt>
                <c:pt idx="21">
                  <c:v>20.193148355744832</c:v>
                </c:pt>
                <c:pt idx="22">
                  <c:v>20.336539742599051</c:v>
                </c:pt>
                <c:pt idx="23">
                  <c:v>20.462399275498548</c:v>
                </c:pt>
                <c:pt idx="24">
                  <c:v>20.590805481125074</c:v>
                </c:pt>
                <c:pt idx="25">
                  <c:v>20.737317541646821</c:v>
                </c:pt>
                <c:pt idx="26">
                  <c:v>20.865155177842368</c:v>
                </c:pt>
                <c:pt idx="27">
                  <c:v>20.9302205210622</c:v>
                </c:pt>
                <c:pt idx="28">
                  <c:v>20.937261070250823</c:v>
                </c:pt>
                <c:pt idx="29">
                  <c:v>20.919142222711677</c:v>
                </c:pt>
                <c:pt idx="30">
                  <c:v>20.897032402747154</c:v>
                </c:pt>
                <c:pt idx="31">
                  <c:v>20.86807668898356</c:v>
                </c:pt>
                <c:pt idx="32">
                  <c:v>20.849066128218087</c:v>
                </c:pt>
                <c:pt idx="33">
                  <c:v>20.840796782321849</c:v>
                </c:pt>
                <c:pt idx="34">
                  <c:v>20.843252975892767</c:v>
                </c:pt>
                <c:pt idx="35">
                  <c:v>20.872210549376124</c:v>
                </c:pt>
                <c:pt idx="36">
                  <c:v>20.904803328946628</c:v>
                </c:pt>
                <c:pt idx="37">
                  <c:v>20.933663964864227</c:v>
                </c:pt>
                <c:pt idx="38">
                  <c:v>20.957151244340832</c:v>
                </c:pt>
                <c:pt idx="39">
                  <c:v>20.968822758310331</c:v>
                </c:pt>
                <c:pt idx="40">
                  <c:v>20.98903105635431</c:v>
                </c:pt>
                <c:pt idx="41">
                  <c:v>21.015416686866729</c:v>
                </c:pt>
                <c:pt idx="42">
                  <c:v>21.043258348335151</c:v>
                </c:pt>
                <c:pt idx="43">
                  <c:v>21.087085514414966</c:v>
                </c:pt>
                <c:pt idx="44">
                  <c:v>21.152894192483831</c:v>
                </c:pt>
                <c:pt idx="45">
                  <c:v>21.242995415180847</c:v>
                </c:pt>
                <c:pt idx="46">
                  <c:v>21.341743717092637</c:v>
                </c:pt>
                <c:pt idx="47">
                  <c:v>21.43197460221619</c:v>
                </c:pt>
                <c:pt idx="48">
                  <c:v>21.509852118446112</c:v>
                </c:pt>
                <c:pt idx="49">
                  <c:v>21.572934460285232</c:v>
                </c:pt>
                <c:pt idx="50">
                  <c:v>21.627882636151128</c:v>
                </c:pt>
                <c:pt idx="51">
                  <c:v>21.680278912131566</c:v>
                </c:pt>
                <c:pt idx="52">
                  <c:v>21.731867260837713</c:v>
                </c:pt>
                <c:pt idx="53">
                  <c:v>21.790323209481837</c:v>
                </c:pt>
                <c:pt idx="54">
                  <c:v>21.857016656813041</c:v>
                </c:pt>
                <c:pt idx="55">
                  <c:v>21.931297415076035</c:v>
                </c:pt>
                <c:pt idx="56">
                  <c:v>22.004161201320727</c:v>
                </c:pt>
                <c:pt idx="57">
                  <c:v>22.067748383727416</c:v>
                </c:pt>
                <c:pt idx="58">
                  <c:v>22.13460965351582</c:v>
                </c:pt>
                <c:pt idx="59">
                  <c:v>22.205642247263174</c:v>
                </c:pt>
                <c:pt idx="60">
                  <c:v>22.27894026324671</c:v>
                </c:pt>
                <c:pt idx="61">
                  <c:v>22.361228689461264</c:v>
                </c:pt>
                <c:pt idx="62">
                  <c:v>22.453587059607923</c:v>
                </c:pt>
                <c:pt idx="63">
                  <c:v>22.542082526441224</c:v>
                </c:pt>
                <c:pt idx="64">
                  <c:v>22.603967651600424</c:v>
                </c:pt>
                <c:pt idx="65">
                  <c:v>22.634937799520991</c:v>
                </c:pt>
                <c:pt idx="66">
                  <c:v>22.641501275565343</c:v>
                </c:pt>
                <c:pt idx="67">
                  <c:v>22.631197139591304</c:v>
                </c:pt>
                <c:pt idx="68">
                  <c:v>22.61529162629996</c:v>
                </c:pt>
                <c:pt idx="69">
                  <c:v>22.601161003926933</c:v>
                </c:pt>
                <c:pt idx="70">
                  <c:v>22.596240689384032</c:v>
                </c:pt>
                <c:pt idx="71">
                  <c:v>22.604434042715273</c:v>
                </c:pt>
                <c:pt idx="72">
                  <c:v>22.627049715747464</c:v>
                </c:pt>
                <c:pt idx="73">
                  <c:v>22.664649550555183</c:v>
                </c:pt>
                <c:pt idx="74">
                  <c:v>22.715999339742289</c:v>
                </c:pt>
                <c:pt idx="75">
                  <c:v>22.779260825147674</c:v>
                </c:pt>
                <c:pt idx="76">
                  <c:v>22.852833191059098</c:v>
                </c:pt>
                <c:pt idx="77">
                  <c:v>22.933856587827727</c:v>
                </c:pt>
                <c:pt idx="78">
                  <c:v>23.015661021685446</c:v>
                </c:pt>
                <c:pt idx="79">
                  <c:v>23.092190745117289</c:v>
                </c:pt>
                <c:pt idx="80">
                  <c:v>23.163666818136427</c:v>
                </c:pt>
              </c:numCache>
            </c:numRef>
          </c:val>
        </c:ser>
        <c:marker val="1"/>
        <c:axId val="79094144"/>
        <c:axId val="79095680"/>
      </c:lineChart>
      <c:catAx>
        <c:axId val="79094144"/>
        <c:scaling>
          <c:orientation val="minMax"/>
        </c:scaling>
        <c:axPos val="b"/>
        <c:numFmt formatCode="General" sourceLinked="1"/>
        <c:tickLblPos val="nextTo"/>
        <c:txPr>
          <a:bodyPr rot="0"/>
          <a:lstStyle/>
          <a:p>
            <a:pPr>
              <a:defRPr sz="1600" baseline="0">
                <a:latin typeface="+mn-lt"/>
              </a:defRPr>
            </a:pPr>
            <a:endParaRPr lang="en-US"/>
          </a:p>
        </c:txPr>
        <c:crossAx val="79095680"/>
        <c:crosses val="autoZero"/>
        <c:auto val="1"/>
        <c:lblAlgn val="ctr"/>
        <c:lblOffset val="100"/>
        <c:tickLblSkip val="10"/>
        <c:tickMarkSkip val="2"/>
      </c:catAx>
      <c:valAx>
        <c:axId val="79095680"/>
        <c:scaling>
          <c:orientation val="minMax"/>
          <c:max val="50"/>
          <c:min val="0"/>
        </c:scaling>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title>
        <c:numFmt formatCode="#,##0" sourceLinked="0"/>
        <c:majorTickMark val="none"/>
        <c:tickLblPos val="nextTo"/>
        <c:txPr>
          <a:bodyPr/>
          <a:lstStyle/>
          <a:p>
            <a:pPr>
              <a:defRPr sz="1600"/>
            </a:pPr>
            <a:endParaRPr lang="en-US"/>
          </a:p>
        </c:txPr>
        <c:crossAx val="79094144"/>
        <c:crosses val="autoZero"/>
        <c:crossBetween val="midCat"/>
      </c:valAx>
    </c:plotArea>
    <c:plotVisOnly val="1"/>
    <c:dispBlanksAs val="gap"/>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0.14515862701628315"/>
          <c:y val="0.21952411011755954"/>
          <c:w val="0.73886068853043863"/>
          <c:h val="0.64684046246071036"/>
        </c:manualLayout>
      </c:layout>
      <c:lineChart>
        <c:grouping val="standard"/>
        <c:ser>
          <c:idx val="0"/>
          <c:order val="0"/>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0">
                  <c:v>4.76</c:v>
                </c:pt>
                <c:pt idx="1">
                  <c:v>4.74</c:v>
                </c:pt>
                <c:pt idx="2">
                  <c:v>4.8599999999999985</c:v>
                </c:pt>
                <c:pt idx="3">
                  <c:v>4.91</c:v>
                </c:pt>
                <c:pt idx="4">
                  <c:v>4.9400000000000004</c:v>
                </c:pt>
                <c:pt idx="5">
                  <c:v>4.9800000000000004</c:v>
                </c:pt>
                <c:pt idx="6">
                  <c:v>4.8899999999999997</c:v>
                </c:pt>
                <c:pt idx="7">
                  <c:v>4.96</c:v>
                </c:pt>
                <c:pt idx="8">
                  <c:v>5.0199999999999996</c:v>
                </c:pt>
                <c:pt idx="9">
                  <c:v>5.0999999999999996</c:v>
                </c:pt>
                <c:pt idx="10">
                  <c:v>5.17</c:v>
                </c:pt>
                <c:pt idx="11">
                  <c:v>5.23</c:v>
                </c:pt>
                <c:pt idx="12">
                  <c:v>5.31</c:v>
                </c:pt>
                <c:pt idx="13">
                  <c:v>5.41</c:v>
                </c:pt>
                <c:pt idx="14">
                  <c:v>5.5</c:v>
                </c:pt>
                <c:pt idx="15">
                  <c:v>5.57</c:v>
                </c:pt>
                <c:pt idx="16">
                  <c:v>5.63</c:v>
                </c:pt>
                <c:pt idx="17">
                  <c:v>5.7</c:v>
                </c:pt>
                <c:pt idx="18">
                  <c:v>5.76</c:v>
                </c:pt>
                <c:pt idx="19">
                  <c:v>5.8199999999999985</c:v>
                </c:pt>
                <c:pt idx="20">
                  <c:v>5.87</c:v>
                </c:pt>
                <c:pt idx="21">
                  <c:v>5.91</c:v>
                </c:pt>
                <c:pt idx="22">
                  <c:v>5.95</c:v>
                </c:pt>
                <c:pt idx="23">
                  <c:v>5.98</c:v>
                </c:pt>
                <c:pt idx="24">
                  <c:v>6</c:v>
                </c:pt>
                <c:pt idx="25">
                  <c:v>6.02</c:v>
                </c:pt>
                <c:pt idx="26">
                  <c:v>6.04</c:v>
                </c:pt>
                <c:pt idx="27">
                  <c:v>6.05</c:v>
                </c:pt>
                <c:pt idx="28">
                  <c:v>6.04</c:v>
                </c:pt>
                <c:pt idx="29">
                  <c:v>6.04</c:v>
                </c:pt>
                <c:pt idx="30">
                  <c:v>6.03</c:v>
                </c:pt>
                <c:pt idx="31">
                  <c:v>6.02</c:v>
                </c:pt>
                <c:pt idx="32">
                  <c:v>6</c:v>
                </c:pt>
                <c:pt idx="33">
                  <c:v>5.99</c:v>
                </c:pt>
                <c:pt idx="34">
                  <c:v>5.98</c:v>
                </c:pt>
                <c:pt idx="35">
                  <c:v>5.9700000000000024</c:v>
                </c:pt>
                <c:pt idx="36">
                  <c:v>5.96</c:v>
                </c:pt>
                <c:pt idx="37">
                  <c:v>5.95</c:v>
                </c:pt>
                <c:pt idx="38">
                  <c:v>5.94</c:v>
                </c:pt>
                <c:pt idx="39">
                  <c:v>5.9300000000000024</c:v>
                </c:pt>
                <c:pt idx="40">
                  <c:v>5.9300000000000024</c:v>
                </c:pt>
                <c:pt idx="41">
                  <c:v>5.9300000000000024</c:v>
                </c:pt>
                <c:pt idx="42">
                  <c:v>5.9300000000000024</c:v>
                </c:pt>
                <c:pt idx="43">
                  <c:v>5.94</c:v>
                </c:pt>
                <c:pt idx="44">
                  <c:v>5.95</c:v>
                </c:pt>
                <c:pt idx="45">
                  <c:v>5.96</c:v>
                </c:pt>
                <c:pt idx="46">
                  <c:v>5.98</c:v>
                </c:pt>
                <c:pt idx="47">
                  <c:v>5.99</c:v>
                </c:pt>
                <c:pt idx="48">
                  <c:v>6</c:v>
                </c:pt>
                <c:pt idx="49">
                  <c:v>6.02</c:v>
                </c:pt>
                <c:pt idx="50">
                  <c:v>6.03</c:v>
                </c:pt>
                <c:pt idx="51">
                  <c:v>6.04</c:v>
                </c:pt>
                <c:pt idx="52">
                  <c:v>6.05</c:v>
                </c:pt>
                <c:pt idx="53">
                  <c:v>6.07</c:v>
                </c:pt>
                <c:pt idx="54">
                  <c:v>6.08</c:v>
                </c:pt>
                <c:pt idx="55">
                  <c:v>6.09</c:v>
                </c:pt>
                <c:pt idx="56">
                  <c:v>6.1</c:v>
                </c:pt>
                <c:pt idx="57">
                  <c:v>6.1099999999999985</c:v>
                </c:pt>
                <c:pt idx="58">
                  <c:v>6.13</c:v>
                </c:pt>
                <c:pt idx="59">
                  <c:v>6.14</c:v>
                </c:pt>
                <c:pt idx="60">
                  <c:v>6.1499999999999995</c:v>
                </c:pt>
                <c:pt idx="61">
                  <c:v>6.1599999999999975</c:v>
                </c:pt>
                <c:pt idx="62">
                  <c:v>6.17</c:v>
                </c:pt>
                <c:pt idx="63">
                  <c:v>6.18</c:v>
                </c:pt>
                <c:pt idx="64">
                  <c:v>6.18</c:v>
                </c:pt>
                <c:pt idx="65">
                  <c:v>6.18</c:v>
                </c:pt>
                <c:pt idx="66">
                  <c:v>6.18</c:v>
                </c:pt>
                <c:pt idx="67">
                  <c:v>6.17</c:v>
                </c:pt>
                <c:pt idx="68">
                  <c:v>6.1599999999999975</c:v>
                </c:pt>
                <c:pt idx="69">
                  <c:v>6.1599999999999975</c:v>
                </c:pt>
                <c:pt idx="70">
                  <c:v>6.1499999999999995</c:v>
                </c:pt>
                <c:pt idx="71">
                  <c:v>6.1499999999999995</c:v>
                </c:pt>
                <c:pt idx="72">
                  <c:v>6.14</c:v>
                </c:pt>
                <c:pt idx="73">
                  <c:v>6.14</c:v>
                </c:pt>
                <c:pt idx="74">
                  <c:v>6.1499999999999995</c:v>
                </c:pt>
                <c:pt idx="75">
                  <c:v>6.1599999999999975</c:v>
                </c:pt>
                <c:pt idx="76">
                  <c:v>6.1599999999999975</c:v>
                </c:pt>
                <c:pt idx="77">
                  <c:v>6.17</c:v>
                </c:pt>
                <c:pt idx="78">
                  <c:v>6.18</c:v>
                </c:pt>
                <c:pt idx="79">
                  <c:v>6.1899999999999995</c:v>
                </c:pt>
                <c:pt idx="80">
                  <c:v>6.2</c:v>
                </c:pt>
              </c:numCache>
            </c:numRef>
          </c:val>
        </c:ser>
        <c:marker val="1"/>
        <c:axId val="79285248"/>
        <c:axId val="79287040"/>
      </c:lineChart>
      <c:catAx>
        <c:axId val="79285248"/>
        <c:scaling>
          <c:orientation val="minMax"/>
        </c:scaling>
        <c:axPos val="b"/>
        <c:numFmt formatCode="General" sourceLinked="1"/>
        <c:tickLblPos val="nextTo"/>
        <c:txPr>
          <a:bodyPr rot="0" vert="horz"/>
          <a:lstStyle/>
          <a:p>
            <a:pPr>
              <a:defRPr sz="1600"/>
            </a:pPr>
            <a:endParaRPr lang="en-US"/>
          </a:p>
        </c:txPr>
        <c:crossAx val="79287040"/>
        <c:crosses val="autoZero"/>
        <c:auto val="1"/>
        <c:lblAlgn val="ctr"/>
        <c:lblOffset val="100"/>
        <c:tickLblSkip val="10"/>
      </c:catAx>
      <c:valAx>
        <c:axId val="79287040"/>
        <c:scaling>
          <c:orientation val="minMax"/>
          <c:max val="50"/>
          <c:min val="0"/>
        </c:scaling>
        <c:axPos val="l"/>
        <c:majorGridlines/>
        <c:title>
          <c:tx>
            <c:rich>
              <a:bodyPr rot="-5400000" vert="horz"/>
              <a:lstStyle/>
              <a:p>
                <a:pPr>
                  <a:defRPr sz="1200" baseline="0"/>
                </a:pPr>
                <a:r>
                  <a:rPr lang="en-US" sz="1600" baseline="0" dirty="0"/>
                  <a:t>Percent of GDP</a:t>
                </a:r>
              </a:p>
            </c:rich>
          </c:tx>
          <c:layout>
            <c:manualLayout>
              <c:xMode val="edge"/>
              <c:yMode val="edge"/>
              <c:x val="4.4197691308004966E-2"/>
              <c:y val="0.36335383210158811"/>
            </c:manualLayout>
          </c:layout>
        </c:title>
        <c:numFmt formatCode="#,##0" sourceLinked="0"/>
        <c:tickLblPos val="nextTo"/>
        <c:txPr>
          <a:bodyPr/>
          <a:lstStyle/>
          <a:p>
            <a:pPr>
              <a:defRPr sz="1600"/>
            </a:pPr>
            <a:endParaRPr lang="en-US"/>
          </a:p>
        </c:txPr>
        <c:crossAx val="79285248"/>
        <c:crossesAt val="1"/>
        <c:crossBetween val="midCat"/>
      </c:valAx>
    </c:plotArea>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10654848772175728"/>
          <c:y val="0.15217927824381317"/>
          <c:w val="0.80659713347350748"/>
          <c:h val="0.71418523664935141"/>
        </c:manualLayout>
      </c:layout>
      <c:lineChart>
        <c:grouping val="standard"/>
        <c:ser>
          <c:idx val="1"/>
          <c:order val="0"/>
          <c:tx>
            <c:strRef>
              <c:f>Sheet1!$D$5</c:f>
              <c:strCache>
                <c:ptCount val="1"/>
                <c:pt idx="0">
                  <c:v>Taxable payroll as % of GDP</c:v>
                </c:pt>
              </c:strCache>
            </c:strRef>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0.0</c:formatCode>
                <c:ptCount val="81"/>
                <c:pt idx="0">
                  <c:v>35.4</c:v>
                </c:pt>
                <c:pt idx="1">
                  <c:v>35.20000000000001</c:v>
                </c:pt>
                <c:pt idx="2">
                  <c:v>35</c:v>
                </c:pt>
                <c:pt idx="3">
                  <c:v>35.100000000000009</c:v>
                </c:pt>
                <c:pt idx="4">
                  <c:v>35.20000000000001</c:v>
                </c:pt>
                <c:pt idx="5">
                  <c:v>35.300000000000004</c:v>
                </c:pt>
                <c:pt idx="6">
                  <c:v>35.6</c:v>
                </c:pt>
                <c:pt idx="7">
                  <c:v>35.9</c:v>
                </c:pt>
                <c:pt idx="8">
                  <c:v>36.1</c:v>
                </c:pt>
                <c:pt idx="9">
                  <c:v>36.300000000000004</c:v>
                </c:pt>
                <c:pt idx="10">
                  <c:v>36.4</c:v>
                </c:pt>
                <c:pt idx="11">
                  <c:v>36.5</c:v>
                </c:pt>
                <c:pt idx="12">
                  <c:v>36.5</c:v>
                </c:pt>
                <c:pt idx="13">
                  <c:v>36.5</c:v>
                </c:pt>
                <c:pt idx="14">
                  <c:v>36.5</c:v>
                </c:pt>
                <c:pt idx="15">
                  <c:v>36.4</c:v>
                </c:pt>
                <c:pt idx="16">
                  <c:v>36.4</c:v>
                </c:pt>
                <c:pt idx="17">
                  <c:v>36.300000000000004</c:v>
                </c:pt>
                <c:pt idx="18">
                  <c:v>36.300000000000004</c:v>
                </c:pt>
                <c:pt idx="19">
                  <c:v>36.20000000000001</c:v>
                </c:pt>
                <c:pt idx="20">
                  <c:v>36.20000000000001</c:v>
                </c:pt>
                <c:pt idx="21">
                  <c:v>36.20000000000001</c:v>
                </c:pt>
                <c:pt idx="22">
                  <c:v>36.1</c:v>
                </c:pt>
                <c:pt idx="23">
                  <c:v>36.1</c:v>
                </c:pt>
                <c:pt idx="24">
                  <c:v>36.1</c:v>
                </c:pt>
                <c:pt idx="25">
                  <c:v>36</c:v>
                </c:pt>
                <c:pt idx="26">
                  <c:v>36</c:v>
                </c:pt>
                <c:pt idx="27">
                  <c:v>36</c:v>
                </c:pt>
                <c:pt idx="28">
                  <c:v>35.9</c:v>
                </c:pt>
                <c:pt idx="29">
                  <c:v>35.9</c:v>
                </c:pt>
                <c:pt idx="30">
                  <c:v>35.800000000000004</c:v>
                </c:pt>
                <c:pt idx="31">
                  <c:v>35.800000000000004</c:v>
                </c:pt>
                <c:pt idx="32">
                  <c:v>35.800000000000004</c:v>
                </c:pt>
                <c:pt idx="33">
                  <c:v>35.70000000000001</c:v>
                </c:pt>
                <c:pt idx="34">
                  <c:v>35.70000000000001</c:v>
                </c:pt>
                <c:pt idx="35">
                  <c:v>35.6</c:v>
                </c:pt>
                <c:pt idx="36">
                  <c:v>35.6</c:v>
                </c:pt>
                <c:pt idx="37">
                  <c:v>35.5</c:v>
                </c:pt>
                <c:pt idx="38">
                  <c:v>35.5</c:v>
                </c:pt>
                <c:pt idx="39">
                  <c:v>35.4</c:v>
                </c:pt>
                <c:pt idx="40">
                  <c:v>35.4</c:v>
                </c:pt>
                <c:pt idx="41">
                  <c:v>35.300000000000004</c:v>
                </c:pt>
                <c:pt idx="42">
                  <c:v>35.300000000000004</c:v>
                </c:pt>
                <c:pt idx="43">
                  <c:v>35.20000000000001</c:v>
                </c:pt>
                <c:pt idx="44">
                  <c:v>35.20000000000001</c:v>
                </c:pt>
                <c:pt idx="45">
                  <c:v>35.100000000000009</c:v>
                </c:pt>
                <c:pt idx="46">
                  <c:v>35</c:v>
                </c:pt>
                <c:pt idx="47">
                  <c:v>35</c:v>
                </c:pt>
                <c:pt idx="48">
                  <c:v>34.9</c:v>
                </c:pt>
                <c:pt idx="49">
                  <c:v>34.9</c:v>
                </c:pt>
                <c:pt idx="50">
                  <c:v>34.800000000000004</c:v>
                </c:pt>
                <c:pt idx="51">
                  <c:v>34.800000000000004</c:v>
                </c:pt>
                <c:pt idx="52">
                  <c:v>34.70000000000001</c:v>
                </c:pt>
                <c:pt idx="53">
                  <c:v>34.70000000000001</c:v>
                </c:pt>
                <c:pt idx="54">
                  <c:v>34.600000000000009</c:v>
                </c:pt>
                <c:pt idx="55">
                  <c:v>34.600000000000009</c:v>
                </c:pt>
                <c:pt idx="56">
                  <c:v>34.5</c:v>
                </c:pt>
                <c:pt idx="57">
                  <c:v>34.5</c:v>
                </c:pt>
                <c:pt idx="58">
                  <c:v>34.4</c:v>
                </c:pt>
                <c:pt idx="59">
                  <c:v>34.4</c:v>
                </c:pt>
                <c:pt idx="60">
                  <c:v>34.300000000000004</c:v>
                </c:pt>
                <c:pt idx="61">
                  <c:v>34.300000000000004</c:v>
                </c:pt>
                <c:pt idx="62">
                  <c:v>34.200000000000003</c:v>
                </c:pt>
                <c:pt idx="63">
                  <c:v>34.200000000000003</c:v>
                </c:pt>
                <c:pt idx="64">
                  <c:v>34.1</c:v>
                </c:pt>
                <c:pt idx="65">
                  <c:v>34.1</c:v>
                </c:pt>
                <c:pt idx="66">
                  <c:v>34.1</c:v>
                </c:pt>
                <c:pt idx="67">
                  <c:v>34</c:v>
                </c:pt>
                <c:pt idx="68">
                  <c:v>34</c:v>
                </c:pt>
                <c:pt idx="69">
                  <c:v>33.900000000000006</c:v>
                </c:pt>
                <c:pt idx="70">
                  <c:v>33.900000000000006</c:v>
                </c:pt>
                <c:pt idx="71">
                  <c:v>33.900000000000006</c:v>
                </c:pt>
                <c:pt idx="72">
                  <c:v>33.800000000000004</c:v>
                </c:pt>
                <c:pt idx="73">
                  <c:v>33.800000000000004</c:v>
                </c:pt>
                <c:pt idx="74">
                  <c:v>33.800000000000004</c:v>
                </c:pt>
                <c:pt idx="75">
                  <c:v>33.700000000000003</c:v>
                </c:pt>
                <c:pt idx="76">
                  <c:v>33.700000000000003</c:v>
                </c:pt>
                <c:pt idx="77">
                  <c:v>33.700000000000003</c:v>
                </c:pt>
                <c:pt idx="78">
                  <c:v>33.6</c:v>
                </c:pt>
                <c:pt idx="79">
                  <c:v>33.6</c:v>
                </c:pt>
                <c:pt idx="80">
                  <c:v>33.6</c:v>
                </c:pt>
              </c:numCache>
            </c:numRef>
          </c:val>
        </c:ser>
        <c:ser>
          <c:idx val="0"/>
          <c:order val="1"/>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0.00</c:formatCode>
                <c:ptCount val="81"/>
                <c:pt idx="0">
                  <c:v>4.76</c:v>
                </c:pt>
                <c:pt idx="1">
                  <c:v>4.74</c:v>
                </c:pt>
                <c:pt idx="2">
                  <c:v>4.84</c:v>
                </c:pt>
                <c:pt idx="3">
                  <c:v>4.9000000000000004</c:v>
                </c:pt>
                <c:pt idx="4">
                  <c:v>4.92</c:v>
                </c:pt>
                <c:pt idx="5">
                  <c:v>4.9400000000000004</c:v>
                </c:pt>
                <c:pt idx="6">
                  <c:v>4.9700000000000024</c:v>
                </c:pt>
                <c:pt idx="7">
                  <c:v>5.01</c:v>
                </c:pt>
                <c:pt idx="8">
                  <c:v>5.0599999999999996</c:v>
                </c:pt>
                <c:pt idx="9">
                  <c:v>5.13</c:v>
                </c:pt>
                <c:pt idx="10">
                  <c:v>5.21</c:v>
                </c:pt>
                <c:pt idx="11">
                  <c:v>5.29</c:v>
                </c:pt>
                <c:pt idx="12">
                  <c:v>5.38</c:v>
                </c:pt>
                <c:pt idx="13">
                  <c:v>5.48</c:v>
                </c:pt>
                <c:pt idx="14">
                  <c:v>5.57</c:v>
                </c:pt>
                <c:pt idx="15">
                  <c:v>5.6599999999999975</c:v>
                </c:pt>
                <c:pt idx="16">
                  <c:v>5.74</c:v>
                </c:pt>
                <c:pt idx="17">
                  <c:v>5.8199999999999985</c:v>
                </c:pt>
                <c:pt idx="18">
                  <c:v>5.89</c:v>
                </c:pt>
                <c:pt idx="19">
                  <c:v>5.96</c:v>
                </c:pt>
                <c:pt idx="20">
                  <c:v>6.01</c:v>
                </c:pt>
                <c:pt idx="21">
                  <c:v>6.06</c:v>
                </c:pt>
                <c:pt idx="22">
                  <c:v>6.09</c:v>
                </c:pt>
                <c:pt idx="23">
                  <c:v>6.1199999999999966</c:v>
                </c:pt>
                <c:pt idx="24">
                  <c:v>6.14</c:v>
                </c:pt>
                <c:pt idx="25">
                  <c:v>6.1599999999999975</c:v>
                </c:pt>
                <c:pt idx="26">
                  <c:v>6.1599999999999975</c:v>
                </c:pt>
                <c:pt idx="27">
                  <c:v>6.1599999999999975</c:v>
                </c:pt>
                <c:pt idx="28">
                  <c:v>6.1599999999999975</c:v>
                </c:pt>
                <c:pt idx="29">
                  <c:v>6.14</c:v>
                </c:pt>
                <c:pt idx="30">
                  <c:v>6.1199999999999966</c:v>
                </c:pt>
                <c:pt idx="31">
                  <c:v>6.1</c:v>
                </c:pt>
                <c:pt idx="32">
                  <c:v>6.08</c:v>
                </c:pt>
                <c:pt idx="33">
                  <c:v>6.06</c:v>
                </c:pt>
                <c:pt idx="34">
                  <c:v>6.05</c:v>
                </c:pt>
                <c:pt idx="35">
                  <c:v>6.03</c:v>
                </c:pt>
                <c:pt idx="36">
                  <c:v>6.02</c:v>
                </c:pt>
                <c:pt idx="37">
                  <c:v>6.01</c:v>
                </c:pt>
                <c:pt idx="38">
                  <c:v>5.99</c:v>
                </c:pt>
                <c:pt idx="39">
                  <c:v>5.98</c:v>
                </c:pt>
                <c:pt idx="40">
                  <c:v>5.9700000000000024</c:v>
                </c:pt>
                <c:pt idx="41">
                  <c:v>5.9700000000000024</c:v>
                </c:pt>
                <c:pt idx="42">
                  <c:v>5.96</c:v>
                </c:pt>
                <c:pt idx="43">
                  <c:v>5.96</c:v>
                </c:pt>
                <c:pt idx="44">
                  <c:v>5.9700000000000024</c:v>
                </c:pt>
                <c:pt idx="45">
                  <c:v>5.9700000000000024</c:v>
                </c:pt>
                <c:pt idx="46">
                  <c:v>5.98</c:v>
                </c:pt>
                <c:pt idx="47">
                  <c:v>5.99</c:v>
                </c:pt>
                <c:pt idx="48">
                  <c:v>6</c:v>
                </c:pt>
                <c:pt idx="49">
                  <c:v>6</c:v>
                </c:pt>
                <c:pt idx="50">
                  <c:v>6.01</c:v>
                </c:pt>
                <c:pt idx="51">
                  <c:v>6.02</c:v>
                </c:pt>
                <c:pt idx="52">
                  <c:v>6.03</c:v>
                </c:pt>
                <c:pt idx="53">
                  <c:v>6.04</c:v>
                </c:pt>
                <c:pt idx="54">
                  <c:v>6.04</c:v>
                </c:pt>
                <c:pt idx="55">
                  <c:v>6.05</c:v>
                </c:pt>
                <c:pt idx="56">
                  <c:v>6.06</c:v>
                </c:pt>
                <c:pt idx="57">
                  <c:v>6.07</c:v>
                </c:pt>
                <c:pt idx="58">
                  <c:v>6.07</c:v>
                </c:pt>
                <c:pt idx="59">
                  <c:v>6.08</c:v>
                </c:pt>
                <c:pt idx="60">
                  <c:v>6.09</c:v>
                </c:pt>
                <c:pt idx="61">
                  <c:v>6.1</c:v>
                </c:pt>
                <c:pt idx="62">
                  <c:v>6.1</c:v>
                </c:pt>
                <c:pt idx="63">
                  <c:v>6.1</c:v>
                </c:pt>
                <c:pt idx="64">
                  <c:v>6.1</c:v>
                </c:pt>
                <c:pt idx="65">
                  <c:v>6.1</c:v>
                </c:pt>
                <c:pt idx="66">
                  <c:v>6.09</c:v>
                </c:pt>
                <c:pt idx="67">
                  <c:v>6.09</c:v>
                </c:pt>
                <c:pt idx="68">
                  <c:v>6.08</c:v>
                </c:pt>
                <c:pt idx="69">
                  <c:v>6.07</c:v>
                </c:pt>
                <c:pt idx="70">
                  <c:v>6.07</c:v>
                </c:pt>
                <c:pt idx="71">
                  <c:v>6.07</c:v>
                </c:pt>
                <c:pt idx="72">
                  <c:v>6.07</c:v>
                </c:pt>
                <c:pt idx="73">
                  <c:v>6.07</c:v>
                </c:pt>
                <c:pt idx="74">
                  <c:v>6.08</c:v>
                </c:pt>
                <c:pt idx="75">
                  <c:v>6.08</c:v>
                </c:pt>
                <c:pt idx="76">
                  <c:v>6.09</c:v>
                </c:pt>
                <c:pt idx="77">
                  <c:v>6.1099999999999985</c:v>
                </c:pt>
                <c:pt idx="78">
                  <c:v>6.1199999999999966</c:v>
                </c:pt>
                <c:pt idx="79">
                  <c:v>6.13</c:v>
                </c:pt>
                <c:pt idx="80">
                  <c:v>6.14</c:v>
                </c:pt>
              </c:numCache>
            </c:numRef>
          </c:val>
        </c:ser>
        <c:marker val="1"/>
        <c:axId val="79338880"/>
        <c:axId val="79197312"/>
      </c:lineChart>
      <c:catAx>
        <c:axId val="79338880"/>
        <c:scaling>
          <c:orientation val="minMax"/>
        </c:scaling>
        <c:axPos val="b"/>
        <c:numFmt formatCode="General" sourceLinked="1"/>
        <c:tickLblPos val="nextTo"/>
        <c:txPr>
          <a:bodyPr rot="0" vert="horz"/>
          <a:lstStyle/>
          <a:p>
            <a:pPr>
              <a:defRPr sz="1600"/>
            </a:pPr>
            <a:endParaRPr lang="en-US"/>
          </a:p>
        </c:txPr>
        <c:crossAx val="79197312"/>
        <c:crosses val="autoZero"/>
        <c:auto val="1"/>
        <c:lblAlgn val="ctr"/>
        <c:lblOffset val="100"/>
        <c:tickLblSkip val="10"/>
      </c:catAx>
      <c:valAx>
        <c:axId val="79197312"/>
        <c:scaling>
          <c:orientation val="minMax"/>
          <c:max val="50"/>
          <c:min val="0"/>
        </c:scaling>
        <c:axPos val="l"/>
        <c:title>
          <c:tx>
            <c:rich>
              <a:bodyPr rot="-5400000" vert="horz"/>
              <a:lstStyle/>
              <a:p>
                <a:pPr>
                  <a:defRPr sz="1200" baseline="0"/>
                </a:pPr>
                <a:r>
                  <a:rPr lang="en-US" sz="1600" baseline="0" dirty="0"/>
                  <a:t>Percent of GDP</a:t>
                </a:r>
              </a:p>
            </c:rich>
          </c:tx>
          <c:layout>
            <c:manualLayout>
              <c:xMode val="edge"/>
              <c:yMode val="edge"/>
              <c:x val="6.9808027923212767E-3"/>
              <c:y val="0.39141417780294768"/>
            </c:manualLayout>
          </c:layout>
        </c:title>
        <c:numFmt formatCode="#,##0" sourceLinked="0"/>
        <c:tickLblPos val="nextTo"/>
        <c:txPr>
          <a:bodyPr/>
          <a:lstStyle/>
          <a:p>
            <a:pPr>
              <a:defRPr sz="1600"/>
            </a:pPr>
            <a:endParaRPr lang="en-US"/>
          </a:p>
        </c:txPr>
        <c:crossAx val="79338880"/>
        <c:crossesAt val="1"/>
        <c:crossBetween val="midCat"/>
      </c:valAx>
    </c:plotArea>
    <c:legend>
      <c:legendPos val="r"/>
      <c:layout>
        <c:manualLayout>
          <c:xMode val="edge"/>
          <c:yMode val="edge"/>
          <c:x val="0.26471061653007655"/>
          <c:y val="0.43311372988816832"/>
          <c:w val="0.49241831378221096"/>
          <c:h val="0.18555896021819421"/>
        </c:manualLayout>
      </c:layout>
      <c:overlay val="1"/>
      <c:spPr>
        <a:ln>
          <a:solidFill>
            <a:schemeClr val="tx1"/>
          </a:solidFill>
        </a:ln>
      </c:spPr>
      <c:txPr>
        <a:bodyPr/>
        <a:lstStyle/>
        <a:p>
          <a:pPr>
            <a:defRPr sz="1600"/>
          </a:pPr>
          <a:endParaRPr lang="en-US"/>
        </a:p>
      </c:txPr>
    </c:legend>
    <c:plotVisOnly val="1"/>
    <c:dispBlanksAs val="gap"/>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394"/>
          <c:y val="1.4760150460557465E-2"/>
        </c:manualLayout>
      </c:layout>
      <c:overlay val="1"/>
    </c:title>
    <c:plotArea>
      <c:layout>
        <c:manualLayout>
          <c:layoutTarget val="inner"/>
          <c:xMode val="edge"/>
          <c:yMode val="edge"/>
          <c:x val="0.17133147998143741"/>
          <c:y val="0.30923813023372754"/>
          <c:w val="0.79932730900228566"/>
          <c:h val="0.60584064189996067"/>
        </c:manualLayout>
      </c:layout>
      <c:barChart>
        <c:barDir val="col"/>
        <c:grouping val="clustered"/>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manualLayout>
                  <c:x val="-4.4593088071349114E-3"/>
                  <c:y val="2.4600250767595642E-3"/>
                </c:manualLayout>
              </c:layout>
              <c:tx>
                <c:rich>
                  <a:bodyPr/>
                  <a:lstStyle/>
                  <a:p>
                    <a:r>
                      <a:rPr lang="en-US" dirty="0" smtClean="0"/>
                      <a:t>77%</a:t>
                    </a:r>
                    <a:endParaRPr lang="en-US" dirty="0"/>
                  </a:p>
                </c:rich>
              </c:tx>
              <c:dLblPos val="outEnd"/>
              <c:showVal val="1"/>
              <c:extLst>
                <c:ext xmlns:c15="http://schemas.microsoft.com/office/drawing/2012/chart" uri="{CE6537A1-D6FC-4f65-9D91-7224C49458BB}">
                  <c15:layout/>
                </c:ext>
              </c:extLst>
            </c:dLbl>
            <c:dLbl>
              <c:idx val="1"/>
              <c:layout>
                <c:manualLayout>
                  <c:x val="-7.4321813452248708E-3"/>
                  <c:y val="7.3800752302786874E-3"/>
                </c:manualLayout>
              </c:layout>
              <c:tx>
                <c:rich>
                  <a:bodyPr/>
                  <a:lstStyle/>
                  <a:p>
                    <a:r>
                      <a:rPr lang="en-US" dirty="0" smtClean="0"/>
                      <a:t>69%</a:t>
                    </a:r>
                    <a:endParaRPr lang="en-US" dirty="0"/>
                  </a:p>
                </c:rich>
              </c:tx>
              <c:dLblPos val="outEnd"/>
              <c:showVal val="1"/>
              <c:extLst>
                <c:ext xmlns:c15="http://schemas.microsoft.com/office/drawing/2012/chart" uri="{CE6537A1-D6FC-4f65-9D91-7224C49458BB}">
                  <c15:layout/>
                </c:ext>
              </c:extLst>
            </c:dLbl>
            <c:dLbl>
              <c:idx val="2"/>
              <c:layout>
                <c:manualLayout>
                  <c:x val="-4.0558685234181524E-3"/>
                  <c:y val="2.4600250767595642E-3"/>
                </c:manualLayout>
              </c:layout>
              <c:dLblPos val="outEnd"/>
              <c:showVal val="1"/>
              <c:extLst>
                <c:ext xmlns:c15="http://schemas.microsoft.com/office/drawing/2012/chart" uri="{CE6537A1-D6FC-4f65-9D91-7224C49458BB}">
                  <c15:layout/>
                </c:ext>
              </c:extLst>
            </c:dLbl>
            <c:dLbl>
              <c:idx val="3"/>
              <c:layout>
                <c:manualLayout>
                  <c:x val="-2.7711539521502251E-3"/>
                  <c:y val="2.4598313739976202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0.77000000000000024</c:v>
                </c:pt>
                <c:pt idx="1">
                  <c:v>0.69000000000000017</c:v>
                </c:pt>
                <c:pt idx="2">
                  <c:v>0.84000000000000019</c:v>
                </c:pt>
                <c:pt idx="3">
                  <c:v>0.76000000000000023</c:v>
                </c:pt>
              </c:numCache>
            </c:numRef>
          </c:val>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tx>
                <c:rich>
                  <a:bodyPr/>
                  <a:lstStyle/>
                  <a:p>
                    <a:r>
                      <a:rPr lang="en-US" smtClean="0"/>
                      <a:t>83%</a:t>
                    </a:r>
                    <a:endParaRPr lang="en-US" dirty="0"/>
                  </a:p>
                </c:rich>
              </c:tx>
              <c:dLblPos val="outEnd"/>
              <c:showVal val="1"/>
              <c:extLst>
                <c:ext xmlns:c15="http://schemas.microsoft.com/office/drawing/2012/chart" uri="{CE6537A1-D6FC-4f65-9D91-7224C49458BB}">
                  <c15:layout/>
                </c:ext>
              </c:extLst>
            </c:dLbl>
            <c:dLbl>
              <c:idx val="1"/>
              <c:layout>
                <c:manualLayout>
                  <c:x val="5.9457450761798824E-3"/>
                  <c:y val="2.4600250767595642E-3"/>
                </c:manualLayout>
              </c:layout>
              <c:tx>
                <c:rich>
                  <a:bodyPr/>
                  <a:lstStyle/>
                  <a:p>
                    <a:r>
                      <a:rPr lang="en-US" dirty="0" smtClean="0"/>
                      <a:t>71%</a:t>
                    </a:r>
                    <a:endParaRPr lang="en-US" dirty="0"/>
                  </a:p>
                </c:rich>
              </c:tx>
              <c:dLblPos val="outEnd"/>
              <c:showVal val="1"/>
              <c:extLst>
                <c:ext xmlns:c15="http://schemas.microsoft.com/office/drawing/2012/chart" uri="{CE6537A1-D6FC-4f65-9D91-7224C49458BB}">
                  <c15:layout/>
                </c:ext>
              </c:extLst>
            </c:dLbl>
            <c:dLbl>
              <c:idx val="2"/>
              <c:layout>
                <c:manualLayout>
                  <c:x val="2.9728725380899295E-3"/>
                  <c:y val="2.4600250767595412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layout/>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0.83000000000000018</c:v>
                </c:pt>
                <c:pt idx="1">
                  <c:v>0.71000000000000019</c:v>
                </c:pt>
                <c:pt idx="2">
                  <c:v>0.92</c:v>
                </c:pt>
                <c:pt idx="3">
                  <c:v>0.84000000000000019</c:v>
                </c:pt>
              </c:numCache>
            </c:numRef>
          </c:val>
        </c:ser>
        <c:dLbls>
          <c:showVal val="1"/>
        </c:dLbls>
        <c:axId val="79390592"/>
        <c:axId val="79392128"/>
      </c:barChart>
      <c:catAx>
        <c:axId val="79390592"/>
        <c:scaling>
          <c:orientation val="minMax"/>
        </c:scaling>
        <c:axPos val="b"/>
        <c:numFmt formatCode="General" sourceLinked="1"/>
        <c:majorTickMark val="none"/>
        <c:tickLblPos val="nextTo"/>
        <c:txPr>
          <a:bodyPr/>
          <a:lstStyle/>
          <a:p>
            <a:pPr>
              <a:defRPr sz="1800"/>
            </a:pPr>
            <a:endParaRPr lang="en-US"/>
          </a:p>
        </c:txPr>
        <c:crossAx val="79392128"/>
        <c:crosses val="autoZero"/>
        <c:auto val="1"/>
        <c:lblAlgn val="ctr"/>
        <c:lblOffset val="100"/>
      </c:catAx>
      <c:valAx>
        <c:axId val="79392128"/>
        <c:scaling>
          <c:orientation val="minMax"/>
          <c:max val="1"/>
          <c:min val="0"/>
        </c:scaling>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41"/>
            </c:manualLayout>
          </c:layout>
        </c:title>
        <c:numFmt formatCode="0%" sourceLinked="0"/>
        <c:tickLblPos val="nextTo"/>
        <c:txPr>
          <a:bodyPr/>
          <a:lstStyle/>
          <a:p>
            <a:pPr>
              <a:defRPr sz="1800"/>
            </a:pPr>
            <a:endParaRPr lang="en-US"/>
          </a:p>
        </c:txPr>
        <c:crossAx val="79390592"/>
        <c:crosses val="autoZero"/>
        <c:crossBetween val="between"/>
      </c:valAx>
      <c:spPr>
        <a:ln>
          <a:noFill/>
        </a:ln>
      </c:spPr>
    </c:plotArea>
    <c:legend>
      <c:legendPos val="t"/>
      <c:layout>
        <c:manualLayout>
          <c:xMode val="edge"/>
          <c:yMode val="edge"/>
          <c:x val="0.15158119629811229"/>
          <c:y val="0.14760150460557367"/>
          <c:w val="0.80920245084395059"/>
          <c:h val="0.11781660571163624"/>
        </c:manualLayout>
      </c:layout>
      <c:txPr>
        <a:bodyPr/>
        <a:lstStyle/>
        <a:p>
          <a:pPr>
            <a:defRPr sz="1600"/>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All Age 65+</a:t>
            </a:r>
          </a:p>
        </c:rich>
      </c:tx>
      <c:layout>
        <c:manualLayout>
          <c:xMode val="edge"/>
          <c:yMode val="edge"/>
          <c:x val="0.13259347704487759"/>
          <c:y val="6.3492125984251982E-2"/>
        </c:manualLayout>
      </c:layout>
    </c:title>
    <c:plotArea>
      <c:layout>
        <c:manualLayout>
          <c:layoutTarget val="inner"/>
          <c:xMode val="edge"/>
          <c:yMode val="edge"/>
          <c:x val="0.14895013123359579"/>
          <c:y val="0.23462554680664918"/>
          <c:w val="0.3005489568041283"/>
          <c:h val="0.63329988437378415"/>
        </c:manualLayout>
      </c:layout>
      <c:pieChart>
        <c:varyColors val="1"/>
        <c:ser>
          <c:idx val="0"/>
          <c:order val="0"/>
          <c:tx>
            <c:strRef>
              <c:f>Sheet1!$B$1</c:f>
              <c:strCache>
                <c:ptCount val="1"/>
                <c:pt idx="0">
                  <c:v>Sales</c:v>
                </c:pt>
              </c:strCache>
            </c:strRef>
          </c:tx>
          <c:dPt>
            <c:idx val="0"/>
            <c:spPr>
              <a:solidFill>
                <a:srgbClr val="005B4D"/>
              </a:solidFill>
            </c:spPr>
          </c:dPt>
          <c:dPt>
            <c:idx val="1"/>
            <c:spPr>
              <a:solidFill>
                <a:prstClr val="white">
                  <a:lumMod val="75000"/>
                </a:prstClr>
              </a:solidFill>
            </c:spPr>
          </c:dPt>
          <c:dLbls>
            <c:dLbl>
              <c:idx val="0"/>
              <c:layout/>
              <c:tx>
                <c:rich>
                  <a:bodyPr/>
                  <a:lstStyle/>
                  <a:p>
                    <a:r>
                      <a:rPr lang="en-US" dirty="0" smtClean="0">
                        <a:solidFill>
                          <a:schemeClr val="bg1"/>
                        </a:solidFill>
                      </a:rPr>
                      <a:t>39%</a:t>
                    </a:r>
                    <a:endParaRPr lang="en-US" dirty="0">
                      <a:solidFill>
                        <a:schemeClr val="bg1"/>
                      </a:solidFill>
                    </a:endParaRPr>
                  </a:p>
                </c:rich>
              </c:tx>
              <c:dLblPos val="ctr"/>
              <c:showPercent val="1"/>
              <c:extLst>
                <c:ext xmlns:c15="http://schemas.microsoft.com/office/drawing/2012/chart" uri="{CE6537A1-D6FC-4f65-9D91-7224C49458BB}">
                  <c15:layout/>
                </c:ext>
              </c:extLst>
            </c:dLbl>
            <c:dLbl>
              <c:idx val="1"/>
              <c:layout>
                <c:manualLayout>
                  <c:x val="0.13643867609769236"/>
                  <c:y val="-8.7662208315620702E-2"/>
                </c:manualLayout>
              </c:layout>
              <c:dLblPos val="bestFit"/>
              <c:showPercent val="1"/>
              <c:extLst>
                <c:ext xmlns:c15="http://schemas.microsoft.com/office/drawing/2012/chart" uri="{CE6537A1-D6FC-4f65-9D91-7224C49458BB}">
                  <c15:layout/>
                </c:ext>
              </c:extLst>
            </c:dLbl>
            <c:spPr>
              <a:noFill/>
              <a:ln>
                <a:noFill/>
              </a:ln>
              <a:effectLst/>
            </c:spPr>
            <c:txPr>
              <a:bodyPr/>
              <a:lstStyle/>
              <a:p>
                <a:pPr>
                  <a:defRPr b="1"/>
                </a:pPr>
                <a:endParaRPr lang="en-US"/>
              </a:p>
            </c:txPr>
            <c:dLblPos val="ctr"/>
            <c:showPercent val="1"/>
            <c:showLeaderLines val="1"/>
            <c:extLst>
              <c:ext xmlns:c15="http://schemas.microsoft.com/office/drawing/2012/chart" uri="{CE6537A1-D6FC-4f65-9D91-7224C49458BB}"/>
            </c:extLst>
          </c:dLbls>
          <c:cat>
            <c:strRef>
              <c:f>Sheet1!$A$2:$A$3</c:f>
              <c:strCache>
                <c:ptCount val="2"/>
                <c:pt idx="0">
                  <c:v>Pension</c:v>
                </c:pt>
                <c:pt idx="1">
                  <c:v>No pension</c:v>
                </c:pt>
              </c:strCache>
            </c:strRef>
          </c:cat>
          <c:val>
            <c:numRef>
              <c:f>Sheet1!$B$2:$B$3</c:f>
              <c:numCache>
                <c:formatCode>General</c:formatCode>
                <c:ptCount val="2"/>
                <c:pt idx="0">
                  <c:v>39</c:v>
                </c:pt>
                <c:pt idx="1">
                  <c:v>61</c:v>
                </c:pt>
              </c:numCache>
            </c:numRef>
          </c:val>
        </c:ser>
        <c:dLbls>
          <c:showPercent val="1"/>
        </c:dLbls>
        <c:firstSliceAng val="0"/>
      </c:pieChart>
    </c:plotArea>
    <c:legend>
      <c:legendPos val="r"/>
      <c:layout>
        <c:manualLayout>
          <c:xMode val="edge"/>
          <c:yMode val="edge"/>
          <c:x val="0.62236576360159224"/>
          <c:y val="0.57022195829675582"/>
          <c:w val="0.37640138732658845"/>
          <c:h val="0.39284326623700866"/>
        </c:manualLayout>
      </c:layout>
      <c:txPr>
        <a:bodyPr/>
        <a:lstStyle/>
        <a:p>
          <a:pPr>
            <a:defRPr sz="20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layout>
        <c:manualLayout>
          <c:xMode val="edge"/>
          <c:yMode val="edge"/>
          <c:x val="0.33018476001779462"/>
          <c:y val="6.666666666666668E-2"/>
        </c:manualLayout>
      </c:layout>
    </c:title>
    <c:plotArea>
      <c:layout>
        <c:manualLayout>
          <c:layoutTarget val="inner"/>
          <c:xMode val="edge"/>
          <c:yMode val="edge"/>
          <c:x val="0.30126015498062736"/>
          <c:y val="0.28473237720285366"/>
          <c:w val="0.40541651043619525"/>
          <c:h val="0.60812476565429363"/>
        </c:manualLayout>
      </c:layout>
      <c:pieChart>
        <c:ser>
          <c:idx val="0"/>
          <c:order val="0"/>
          <c:tx>
            <c:strRef>
              <c:f>Sheet1!$B$1</c:f>
              <c:strCache>
                <c:ptCount val="1"/>
                <c:pt idx="0">
                  <c:v>Couples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smtClean="0">
                        <a:solidFill>
                          <a:schemeClr val="bg1"/>
                        </a:solidFill>
                      </a:rPr>
                      <a:t>47%</a:t>
                    </a:r>
                    <a:endParaRPr lang="en-US" dirty="0">
                      <a:solidFill>
                        <a:schemeClr val="bg1"/>
                      </a:solidFill>
                    </a:endParaRPr>
                  </a:p>
                </c:rich>
              </c:tx>
              <c:dLblPos val="ctr"/>
              <c:showPercent val="1"/>
              <c:extLst>
                <c:ext xmlns:c15="http://schemas.microsoft.com/office/drawing/2012/chart" uri="{CE6537A1-D6FC-4f65-9D91-7224C49458BB}">
                  <c15:layout/>
                </c:ext>
              </c:extLst>
            </c:dLbl>
            <c:spPr>
              <a:noFill/>
              <a:ln>
                <a:noFill/>
              </a:ln>
              <a:effectLst/>
            </c:spPr>
            <c:txPr>
              <a:bodyPr/>
              <a:lstStyle/>
              <a:p>
                <a:pPr>
                  <a:defRPr b="1"/>
                </a:pPr>
                <a:endParaRPr lang="en-US"/>
              </a:p>
            </c:txPr>
            <c:dLblPos val="ctr"/>
            <c:showPercent val="1"/>
            <c:showLeaderLines val="1"/>
            <c:extLst>
              <c:ext xmlns:c15="http://schemas.microsoft.com/office/drawing/2012/chart" uri="{CE6537A1-D6FC-4f65-9D91-7224C49458BB}">
                <c15:layout/>
              </c:ext>
            </c:extLst>
          </c:dLbls>
          <c:cat>
            <c:strRef>
              <c:f>Sheet1!$A$2:$A$3</c:f>
              <c:strCache>
                <c:ptCount val="2"/>
                <c:pt idx="0">
                  <c:v>Pension</c:v>
                </c:pt>
                <c:pt idx="1">
                  <c:v>No pension</c:v>
                </c:pt>
              </c:strCache>
            </c:strRef>
          </c:cat>
          <c:val>
            <c:numRef>
              <c:f>Sheet1!$B$2:$B$3</c:f>
              <c:numCache>
                <c:formatCode>General</c:formatCode>
                <c:ptCount val="2"/>
                <c:pt idx="0">
                  <c:v>47</c:v>
                </c:pt>
                <c:pt idx="1">
                  <c:v>53</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19770370370370369"/>
          <c:y val="6.666666666666668E-2"/>
        </c:manualLayout>
      </c:layout>
    </c:title>
    <c:plotArea>
      <c:layout>
        <c:manualLayout>
          <c:layoutTarget val="inner"/>
          <c:xMode val="edge"/>
          <c:yMode val="edge"/>
          <c:x val="0.30200604284929716"/>
          <c:y val="0.2432269730818532"/>
          <c:w val="0.40374015748031272"/>
          <c:h val="0.6056102362204826"/>
        </c:manualLayout>
      </c:layout>
      <c:pieChart>
        <c:ser>
          <c:idx val="0"/>
          <c:order val="0"/>
          <c:tx>
            <c:strRef>
              <c:f>Sheet1!$B$1</c:f>
              <c:strCache>
                <c:ptCount val="1"/>
                <c:pt idx="0">
                  <c:v>Unmarried Men</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smtClean="0">
                        <a:solidFill>
                          <a:schemeClr val="bg1"/>
                        </a:solidFill>
                      </a:rPr>
                      <a:t>39%</a:t>
                    </a:r>
                    <a:endParaRPr lang="en-US" dirty="0">
                      <a:solidFill>
                        <a:schemeClr val="bg1"/>
                      </a:solidFill>
                    </a:endParaRPr>
                  </a:p>
                </c:rich>
              </c:tx>
              <c:dLblPos val="ctr"/>
              <c:showPercent val="1"/>
              <c:extLst>
                <c:ext xmlns:c15="http://schemas.microsoft.com/office/drawing/2012/chart" uri="{CE6537A1-D6FC-4f65-9D91-7224C49458BB}">
                  <c15:layout/>
                </c:ext>
              </c:extLst>
            </c:dLbl>
            <c:dLbl>
              <c:idx val="1"/>
              <c:layout>
                <c:manualLayout>
                  <c:x val="0.18731437736949619"/>
                  <c:y val="-7.5325896762904618E-2"/>
                </c:manualLayout>
              </c:layout>
              <c:dLblPos val="bestFit"/>
              <c:showPercent val="1"/>
              <c:extLst>
                <c:ext xmlns:c15="http://schemas.microsoft.com/office/drawing/2012/chart" uri="{CE6537A1-D6FC-4f65-9D91-7224C49458BB}">
                  <c15:layout/>
                </c:ext>
              </c:extLst>
            </c:dLbl>
            <c:spPr>
              <a:noFill/>
              <a:ln>
                <a:noFill/>
              </a:ln>
              <a:effectLst/>
            </c:spPr>
            <c:txPr>
              <a:bodyPr/>
              <a:lstStyle/>
              <a:p>
                <a:pPr>
                  <a:defRPr b="1"/>
                </a:pPr>
                <a:endParaRPr lang="en-US"/>
              </a:p>
            </c:txPr>
            <c:dLblPos val="ctr"/>
            <c:showPercent val="1"/>
            <c:showLeaderLines val="1"/>
            <c:extLst>
              <c:ext xmlns:c15="http://schemas.microsoft.com/office/drawing/2012/chart" uri="{CE6537A1-D6FC-4f65-9D91-7224C49458BB}"/>
            </c:extLst>
          </c:dLbls>
          <c:cat>
            <c:strRef>
              <c:f>Sheet1!$A$2:$A$3</c:f>
              <c:strCache>
                <c:ptCount val="2"/>
                <c:pt idx="0">
                  <c:v>Pension</c:v>
                </c:pt>
                <c:pt idx="1">
                  <c:v>No pension</c:v>
                </c:pt>
              </c:strCache>
            </c:strRef>
          </c:cat>
          <c:val>
            <c:numRef>
              <c:f>Sheet1!$B$2:$B$3</c:f>
              <c:numCache>
                <c:formatCode>General</c:formatCode>
                <c:ptCount val="2"/>
                <c:pt idx="0">
                  <c:v>39</c:v>
                </c:pt>
                <c:pt idx="1">
                  <c:v>61</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Unmarried Women</a:t>
            </a:r>
          </a:p>
        </c:rich>
      </c:tx>
      <c:layout>
        <c:manualLayout>
          <c:xMode val="edge"/>
          <c:yMode val="edge"/>
          <c:x val="0.20741379310344962"/>
          <c:y val="8.6730268863833726E-2"/>
        </c:manualLayout>
      </c:layout>
    </c:title>
    <c:plotArea>
      <c:layout>
        <c:manualLayout>
          <c:layoutTarget val="inner"/>
          <c:xMode val="edge"/>
          <c:yMode val="edge"/>
          <c:x val="0.32642130671166442"/>
          <c:y val="0.25994341007698679"/>
          <c:w val="0.32632428758905835"/>
          <c:h val="0.63569666413452353"/>
        </c:manualLayout>
      </c:layout>
      <c:pieChart>
        <c:ser>
          <c:idx val="0"/>
          <c:order val="0"/>
          <c:tx>
            <c:strRef>
              <c:f>Sheet1!$B$1</c:f>
              <c:strCache>
                <c:ptCount val="1"/>
                <c:pt idx="0">
                  <c:v>Sales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34%</a:t>
                    </a:r>
                  </a:p>
                </c:rich>
              </c:tx>
              <c:dLblPos val="ctr"/>
              <c:showPercent val="1"/>
              <c:extLst>
                <c:ext xmlns:c15="http://schemas.microsoft.com/office/drawing/2012/chart" uri="{CE6537A1-D6FC-4f65-9D91-7224C49458BB}">
                  <c15:layout/>
                </c:ext>
              </c:extLst>
            </c:dLbl>
            <c:dLbl>
              <c:idx val="1"/>
              <c:layout>
                <c:manualLayout>
                  <c:x val="0.14254050140284191"/>
                  <c:y val="-0.12814013084661041"/>
                </c:manualLayout>
              </c:layout>
              <c:dLblPos val="bestFit"/>
              <c:showPercent val="1"/>
              <c:extLst>
                <c:ext xmlns:c15="http://schemas.microsoft.com/office/drawing/2012/chart" uri="{CE6537A1-D6FC-4f65-9D91-7224C49458BB}">
                  <c15:layout/>
                </c:ext>
              </c:extLst>
            </c:dLbl>
            <c:spPr>
              <a:noFill/>
              <a:ln>
                <a:noFill/>
              </a:ln>
              <a:effectLst/>
            </c:spPr>
            <c:txPr>
              <a:bodyPr/>
              <a:lstStyle/>
              <a:p>
                <a:pPr>
                  <a:defRPr b="1"/>
                </a:pPr>
                <a:endParaRPr lang="en-US"/>
              </a:p>
            </c:txPr>
            <c:dLblPos val="ctr"/>
            <c:showPercent val="1"/>
            <c:showLeaderLines val="1"/>
            <c:extLst>
              <c:ext xmlns:c15="http://schemas.microsoft.com/office/drawing/2012/chart" uri="{CE6537A1-D6FC-4f65-9D91-7224C49458BB}"/>
            </c:extLst>
          </c:dLbls>
          <c:cat>
            <c:strRef>
              <c:f>Sheet1!$A$2:$A$3</c:f>
              <c:strCache>
                <c:ptCount val="2"/>
                <c:pt idx="0">
                  <c:v>Pension</c:v>
                </c:pt>
                <c:pt idx="1">
                  <c:v>No pension</c:v>
                </c:pt>
              </c:strCache>
            </c:strRef>
          </c:cat>
          <c:val>
            <c:numRef>
              <c:f>Sheet1!$B$2:$B$3</c:f>
              <c:numCache>
                <c:formatCode>General</c:formatCode>
                <c:ptCount val="2"/>
                <c:pt idx="0">
                  <c:v>34</c:v>
                </c:pt>
                <c:pt idx="1">
                  <c:v>66</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2357336381353"/>
          <c:y val="0.14566434630453801"/>
          <c:w val="0.79134292185250199"/>
          <c:h val="0.6796414850317738"/>
        </c:manualLayout>
      </c:layout>
      <c:barChart>
        <c:barDir val="col"/>
        <c:grouping val="clustered"/>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ser>
        <c:axId val="73575424"/>
        <c:axId val="73589888"/>
      </c:barChart>
      <c:catAx>
        <c:axId val="73575424"/>
        <c:scaling>
          <c:orientation val="minMax"/>
        </c:scaling>
        <c:axPos val="b"/>
        <c:title>
          <c:tx>
            <c:rich>
              <a:bodyPr/>
              <a:lstStyle/>
              <a:p>
                <a:pPr>
                  <a:defRPr sz="1800"/>
                </a:pPr>
                <a:r>
                  <a:rPr lang="en-US" sz="1800" dirty="0"/>
                  <a:t>Age When Benefits Are Claimed</a:t>
                </a:r>
              </a:p>
            </c:rich>
          </c:tx>
          <c:layout/>
        </c:title>
        <c:numFmt formatCode="General" sourceLinked="1"/>
        <c:majorTickMark val="none"/>
        <c:tickLblPos val="nextTo"/>
        <c:txPr>
          <a:bodyPr/>
          <a:lstStyle/>
          <a:p>
            <a:pPr>
              <a:defRPr sz="1800"/>
            </a:pPr>
            <a:endParaRPr lang="en-US"/>
          </a:p>
        </c:txPr>
        <c:crossAx val="73589888"/>
        <c:crosses val="autoZero"/>
        <c:auto val="1"/>
        <c:lblAlgn val="ctr"/>
        <c:lblOffset val="100"/>
      </c:catAx>
      <c:valAx>
        <c:axId val="73589888"/>
        <c:scaling>
          <c:orientation val="minMax"/>
          <c:max val="140"/>
          <c:min val="0"/>
        </c:scaling>
        <c:axPos val="l"/>
        <c:majorGridlines/>
        <c:title>
          <c:tx>
            <c:rich>
              <a:bodyPr/>
              <a:lstStyle/>
              <a:p>
                <a:pPr>
                  <a:defRPr sz="1800"/>
                </a:pPr>
                <a:r>
                  <a:rPr lang="en-US" sz="1800" baseline="0" dirty="0"/>
                  <a:t>Percent of Full Benefit Payable </a:t>
                </a:r>
                <a:endParaRPr lang="en-US" sz="1800" dirty="0"/>
              </a:p>
            </c:rich>
          </c:tx>
          <c:layout/>
        </c:title>
        <c:numFmt formatCode="#,##0" sourceLinked="0"/>
        <c:tickLblPos val="nextTo"/>
        <c:txPr>
          <a:bodyPr/>
          <a:lstStyle/>
          <a:p>
            <a:pPr>
              <a:defRPr sz="1800"/>
            </a:pPr>
            <a:endParaRPr lang="en-US"/>
          </a:p>
        </c:txPr>
        <c:crossAx val="73575424"/>
        <c:crosses val="autoZero"/>
        <c:crossBetween val="between"/>
      </c:valAx>
      <c:spPr>
        <a:ln>
          <a:noFill/>
        </a:ln>
      </c:spPr>
    </c:plotArea>
    <c:legend>
      <c:legendPos val="r"/>
      <c:layout>
        <c:manualLayout>
          <c:xMode val="edge"/>
          <c:yMode val="edge"/>
          <c:x val="0.14417005334010669"/>
          <c:y val="0.15827551447373425"/>
          <c:w val="0.31416327999322752"/>
          <c:h val="0.17452394537639582"/>
        </c:manualLayout>
      </c:layout>
      <c:txPr>
        <a:bodyPr/>
        <a:lstStyle/>
        <a:p>
          <a:pPr>
            <a:defRPr sz="1800" b="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6"/>
          <c:y val="0.17639324390433425"/>
          <c:w val="0.79157394758558663"/>
          <c:h val="0.70266549509982623"/>
        </c:manualLayout>
      </c:layout>
      <c:barChart>
        <c:barDir val="col"/>
        <c:grouping val="clustered"/>
        <c:ser>
          <c:idx val="0"/>
          <c:order val="0"/>
          <c:tx>
            <c:strRef>
              <c:f>'2014'!$B$3</c:f>
              <c:strCache>
                <c:ptCount val="1"/>
                <c:pt idx="0">
                  <c:v>2010</c:v>
                </c:pt>
              </c:strCache>
            </c:strRef>
          </c:tx>
          <c:dPt>
            <c:idx val="0"/>
            <c:spPr>
              <a:gradFill>
                <a:gsLst>
                  <a:gs pos="0">
                    <a:srgbClr val="005B4D"/>
                  </a:gs>
                  <a:gs pos="36000">
                    <a:srgbClr val="005B4D"/>
                  </a:gs>
                  <a:gs pos="100000">
                    <a:srgbClr val="00927D"/>
                  </a:gs>
                </a:gsLst>
                <a:lin ang="600000" scaled="0"/>
              </a:gradFill>
            </c:spPr>
          </c:dPt>
          <c:dLbls>
            <c:dLbl>
              <c:idx val="0"/>
              <c:layout/>
              <c:tx>
                <c:rich>
                  <a:bodyPr/>
                  <a:lstStyle/>
                  <a:p>
                    <a:r>
                      <a:rPr lang="en-US"/>
                      <a:t>38%</a:t>
                    </a:r>
                  </a:p>
                </c:rich>
              </c:tx>
              <c:dLblPos val="outEnd"/>
              <c:showVal val="1"/>
              <c:extLst>
                <c:ext xmlns:c15="http://schemas.microsoft.com/office/drawing/2012/chart" uri="{CE6537A1-D6FC-4f65-9D91-7224C49458BB}">
                  <c15:layout/>
                </c:ext>
              </c:extLst>
            </c:dLbl>
            <c:spPr>
              <a:noFill/>
              <a:ln>
                <a:noFill/>
              </a:ln>
              <a:effectLst/>
            </c:spPr>
            <c:txPr>
              <a:bodyPr/>
              <a:lstStyle/>
              <a:p>
                <a:pPr>
                  <a:defRPr b="1"/>
                </a:pPr>
                <a:endParaRPr lang="en-US"/>
              </a:p>
            </c:txPr>
            <c:dLblPos val="outEnd"/>
            <c:showVal val="1"/>
            <c:extLst>
              <c:ext xmlns:c15="http://schemas.microsoft.com/office/drawing/2012/chart" uri="{CE6537A1-D6FC-4f65-9D91-7224C49458BB}">
                <c15:showLeaderLines val="0"/>
              </c:ext>
            </c:extLst>
          </c:dLbls>
          <c:val>
            <c:numRef>
              <c:f>'2014'!$C$3</c:f>
              <c:numCache>
                <c:formatCode>0</c:formatCode>
                <c:ptCount val="1"/>
                <c:pt idx="0">
                  <c:v>38</c:v>
                </c:pt>
              </c:numCache>
            </c:numRef>
          </c:val>
        </c:ser>
        <c:ser>
          <c:idx val="1"/>
          <c:order val="1"/>
          <c:tx>
            <c:strRef>
              <c:f>'2014'!$B$4</c:f>
              <c:strCache>
                <c:ptCount val="1"/>
                <c:pt idx="0">
                  <c:v>2020</c:v>
                </c:pt>
              </c:strCache>
            </c:strRef>
          </c:tx>
          <c:dLbls>
            <c:dLbl>
              <c:idx val="0"/>
              <c:layout/>
              <c:tx>
                <c:rich>
                  <a:bodyPr/>
                  <a:lstStyle/>
                  <a:p>
                    <a:r>
                      <a:rPr lang="en-US" b="1"/>
                      <a:t>34%</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'2014'!$C$4</c:f>
              <c:numCache>
                <c:formatCode>0</c:formatCode>
                <c:ptCount val="1"/>
                <c:pt idx="0">
                  <c:v>34</c:v>
                </c:pt>
              </c:numCache>
            </c:numRef>
          </c:val>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dLbls>
            <c:dLbl>
              <c:idx val="0"/>
              <c:layout/>
              <c:tx>
                <c:rich>
                  <a:bodyPr/>
                  <a:lstStyle/>
                  <a:p>
                    <a:r>
                      <a:rPr lang="en-US" b="1"/>
                      <a:t>31%</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'2014'!$C$5</c:f>
              <c:numCache>
                <c:formatCode>0</c:formatCode>
                <c:ptCount val="1"/>
                <c:pt idx="0">
                  <c:v>31</c:v>
                </c:pt>
              </c:numCache>
            </c:numRef>
          </c:val>
        </c:ser>
        <c:dLbls>
          <c:showVal val="1"/>
        </c:dLbls>
        <c:overlap val="-25"/>
        <c:axId val="75313920"/>
        <c:axId val="75315456"/>
      </c:barChart>
      <c:catAx>
        <c:axId val="75313920"/>
        <c:scaling>
          <c:orientation val="minMax"/>
        </c:scaling>
        <c:delete val="1"/>
        <c:axPos val="b"/>
        <c:numFmt formatCode="General" sourceLinked="1"/>
        <c:tickLblPos val="none"/>
        <c:crossAx val="75315456"/>
        <c:crosses val="autoZero"/>
        <c:auto val="1"/>
        <c:lblAlgn val="ctr"/>
        <c:lblOffset val="100"/>
      </c:catAx>
      <c:valAx>
        <c:axId val="75315456"/>
        <c:scaling>
          <c:orientation val="minMax"/>
          <c:max val="45"/>
          <c:min val="0"/>
        </c:scaling>
        <c:axPos val="l"/>
        <c:majorGridlines/>
        <c:title>
          <c:tx>
            <c:rich>
              <a:bodyPr rot="-5400000" vert="horz"/>
              <a:lstStyle/>
              <a:p>
                <a:pPr>
                  <a:defRPr/>
                </a:pPr>
                <a:r>
                  <a:rPr lang="en-US" dirty="0"/>
                  <a:t>Percent of Prior Earnings</a:t>
                </a:r>
              </a:p>
            </c:rich>
          </c:tx>
          <c:layout>
            <c:manualLayout>
              <c:xMode val="edge"/>
              <c:yMode val="edge"/>
              <c:x val="2.3783325019315692E-2"/>
              <c:y val="0.2155112111185124"/>
            </c:manualLayout>
          </c:layout>
        </c:title>
        <c:numFmt formatCode="0" sourceLinked="0"/>
        <c:tickLblPos val="nextTo"/>
        <c:crossAx val="75313920"/>
        <c:crosses val="autoZero"/>
        <c:crossBetween val="between"/>
      </c:valAx>
    </c:plotArea>
    <c:plotVisOnly val="1"/>
    <c:dispBlanksAs val="gap"/>
  </c:chart>
  <c:txPr>
    <a:bodyPr/>
    <a:lstStyle/>
    <a:p>
      <a:pPr>
        <a:defRPr sz="18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740740740758E-2"/>
          <c:y val="0.15140292130711194"/>
          <c:w val="0.53490915718868692"/>
          <c:h val="0.72479598110839805"/>
        </c:manualLayout>
      </c:layout>
      <c:pieChart>
        <c:varyColors val="1"/>
        <c:ser>
          <c:idx val="0"/>
          <c:order val="0"/>
          <c:tx>
            <c:v>Series1</c:v>
          </c:tx>
          <c:dPt>
            <c:idx val="1"/>
            <c:spPr>
              <a:gradFill>
                <a:gsLst>
                  <a:gs pos="0">
                    <a:srgbClr val="005B4D"/>
                  </a:gs>
                  <a:gs pos="36000">
                    <a:srgbClr val="005B4D"/>
                  </a:gs>
                  <a:gs pos="100000">
                    <a:srgbClr val="00927D"/>
                  </a:gs>
                </a:gsLst>
                <a:lin ang="600000" scaled="0"/>
              </a:gradFill>
            </c:spPr>
          </c:dPt>
          <c:dLbls>
            <c:dLbl>
              <c:idx val="0"/>
              <c:layout>
                <c:manualLayout>
                  <c:x val="-0.15851676873724194"/>
                  <c:y val="0.10867335164748319"/>
                </c:manualLayout>
              </c:layout>
              <c:dLblPos val="bestFit"/>
              <c:showVal val="1"/>
              <c:extLst>
                <c:ext xmlns:c15="http://schemas.microsoft.com/office/drawing/2012/chart" uri="{CE6537A1-D6FC-4f65-9D91-7224C49458BB}">
                  <c15:layout/>
                </c:ext>
              </c:extLst>
            </c:dLbl>
            <c:dLbl>
              <c:idx val="1"/>
              <c:layout>
                <c:manualLayout>
                  <c:x val="-5.4022309711286104E-2"/>
                  <c:y val="-0.21443559120035671"/>
                </c:manualLayout>
              </c:layout>
              <c:dLblPos val="bestFit"/>
              <c:showVal val="1"/>
              <c:extLst>
                <c:ext xmlns:c15="http://schemas.microsoft.com/office/drawing/2012/chart" uri="{CE6537A1-D6FC-4f65-9D91-7224C49458BB}">
                  <c15:layout/>
                </c:ext>
              </c:extLst>
            </c:dLbl>
            <c:dLbl>
              <c:idx val="2"/>
              <c:layout>
                <c:manualLayout>
                  <c:x val="0.10832064741907289"/>
                  <c:y val="-8.6090202983583705E-2"/>
                </c:manualLayout>
              </c:layout>
              <c:dLblPos val="bestFit"/>
              <c:showVal val="1"/>
              <c:extLst>
                <c:ext xmlns:c15="http://schemas.microsoft.com/office/drawing/2012/chart" uri="{CE6537A1-D6FC-4f65-9D91-7224C49458BB}">
                  <c15:layout/>
                </c:ext>
              </c:extLst>
            </c:dLbl>
            <c:dLbl>
              <c:idx val="3"/>
              <c:layout>
                <c:manualLayout>
                  <c:x val="9.8594196558764224E-2"/>
                  <c:y val="4.4632837123140376E-4"/>
                </c:manualLayout>
              </c:layout>
              <c:dLblPos val="bestFit"/>
              <c:showVal val="1"/>
              <c:extLst>
                <c:ext xmlns:c15="http://schemas.microsoft.com/office/drawing/2012/chart" uri="{CE6537A1-D6FC-4f65-9D91-7224C49458BB}">
                  <c15:layout/>
                </c:ext>
              </c:extLst>
            </c:dLbl>
            <c:dLbl>
              <c:idx val="4"/>
              <c:layout>
                <c:manualLayout>
                  <c:x val="0.11146077573636629"/>
                  <c:y val="0.15174394068238736"/>
                </c:manualLayout>
              </c:layout>
              <c:dLblPos val="bestFit"/>
              <c:showVal val="1"/>
              <c:extLst>
                <c:ext xmlns:c15="http://schemas.microsoft.com/office/drawing/2012/chart" uri="{CE6537A1-D6FC-4f65-9D91-7224C49458BB}">
                  <c15:layout/>
                </c:ext>
              </c:extLst>
            </c:dLbl>
            <c:numFmt formatCode="General\%" sourceLinked="0"/>
            <c:spPr>
              <a:noFill/>
              <a:ln>
                <a:noFill/>
              </a:ln>
              <a:effectLst/>
            </c:spPr>
            <c:txPr>
              <a:bodyPr/>
              <a:lstStyle/>
              <a:p>
                <a:pPr>
                  <a:defRPr sz="1800" b="1">
                    <a:solidFill>
                      <a:schemeClr val="bg1"/>
                    </a:solidFill>
                  </a:defRPr>
                </a:pPr>
                <a:endParaRPr lang="en-US"/>
              </a:p>
            </c:txPr>
            <c:dLblPos val="ctr"/>
            <c:showVal val="1"/>
            <c:showLeaderLines val="1"/>
            <c:extLst>
              <c:ext xmlns:c15="http://schemas.microsoft.com/office/drawing/2012/chart" uri="{CE6537A1-D6FC-4f65-9D91-7224C49458BB}"/>
            </c:extLst>
          </c:dLbls>
          <c:cat>
            <c:strRef>
              <c:f>Sheet1!$A$3:$A$7</c:f>
              <c:strCache>
                <c:ptCount val="5"/>
                <c:pt idx="0">
                  <c:v>Mental Impairments</c:v>
                </c:pt>
                <c:pt idx="1">
                  <c:v>Musculoskeletal Conditions</c:v>
                </c:pt>
                <c:pt idx="2">
                  <c:v>Heart Disease/ Circulatory</c:v>
                </c:pt>
                <c:pt idx="3">
                  <c:v>Nervous System/ Sense Organ Impairments</c:v>
                </c:pt>
                <c:pt idx="4">
                  <c:v>Injuries/ Cancers/ Other Conditions</c:v>
                </c:pt>
              </c:strCache>
            </c:strRef>
          </c:cat>
          <c:val>
            <c:numRef>
              <c:f>Sheet1!$B$3:$B$7</c:f>
              <c:numCache>
                <c:formatCode>General</c:formatCode>
                <c:ptCount val="5"/>
                <c:pt idx="0">
                  <c:v>31.4</c:v>
                </c:pt>
                <c:pt idx="1">
                  <c:v>30.5</c:v>
                </c:pt>
                <c:pt idx="2">
                  <c:v>8.3000000000000007</c:v>
                </c:pt>
                <c:pt idx="3">
                  <c:v>9.3000000000000007</c:v>
                </c:pt>
                <c:pt idx="4">
                  <c:v>20.5</c:v>
                </c:pt>
              </c:numCache>
            </c:numRef>
          </c:val>
        </c:ser>
        <c:dLbls>
          <c:showVal val="1"/>
        </c:dLbls>
        <c:firstSliceAng val="0"/>
      </c:pieChart>
    </c:plotArea>
    <c:legend>
      <c:legendPos val="r"/>
      <c:layout>
        <c:manualLayout>
          <c:xMode val="edge"/>
          <c:yMode val="edge"/>
          <c:x val="0.65997389289105635"/>
          <c:y val="7.0511584384710974E-2"/>
          <c:w val="0.31520341207349084"/>
          <c:h val="0.89686831198965256"/>
        </c:manualLayout>
      </c:layout>
      <c:txPr>
        <a:bodyPr/>
        <a:lstStyle/>
        <a:p>
          <a:pPr>
            <a:defRPr>
              <a:solidFill>
                <a:schemeClr val="tx1"/>
              </a:solidFill>
            </a:defRPr>
          </a:pPr>
          <a:endParaRPr lang="en-US"/>
        </a:p>
      </c:txPr>
    </c:legend>
    <c:plotVisOnly val="1"/>
    <c:dispBlanksAs val="zero"/>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27499134723544238"/>
          <c:y val="9.5134149897929565E-2"/>
          <c:w val="0.41277378789189989"/>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1"/>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2"/>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Lbls>
            <c:dLbl>
              <c:idx val="0"/>
              <c:layout>
                <c:manualLayout>
                  <c:x val="-0.12241787084306748"/>
                  <c:y val="-0.20450818647669214"/>
                </c:manualLayout>
              </c:layout>
              <c:spPr>
                <a:noFill/>
              </c:spPr>
              <c:txPr>
                <a:bodyPr/>
                <a:lstStyle/>
                <a:p>
                  <a:pPr>
                    <a:defRPr sz="1800" b="1">
                      <a:latin typeface="Franklin Gothic Book"/>
                    </a:defRPr>
                  </a:pPr>
                  <a:endParaRPr lang="en-US"/>
                </a:p>
              </c:txPr>
              <c:dLblPos val="bestFit"/>
              <c:showVal val="1"/>
              <c:extLst>
                <c:ext xmlns:c15="http://schemas.microsoft.com/office/drawing/2012/chart" uri="{CE6537A1-D6FC-4f65-9D91-7224C49458BB}"/>
              </c:extLst>
            </c:dLbl>
            <c:dLbl>
              <c:idx val="1"/>
              <c:layout>
                <c:manualLayout>
                  <c:x val="7.3790631940238827E-2"/>
                  <c:y val="0.10120672415948041"/>
                </c:manualLayout>
              </c:layout>
              <c:dLblPos val="bestFit"/>
              <c:showVal val="1"/>
              <c:extLst>
                <c:ext xmlns:c15="http://schemas.microsoft.com/office/drawing/2012/chart" uri="{CE6537A1-D6FC-4f65-9D91-7224C49458BB}"/>
              </c:extLst>
            </c:dLbl>
            <c:dLbl>
              <c:idx val="2"/>
              <c:layout>
                <c:manualLayout>
                  <c:x val="0.12723111534135156"/>
                  <c:y val="-5.3724534433196216E-3"/>
                </c:manualLayout>
              </c:layout>
              <c:dLblPos val="bestFit"/>
              <c:showVal val="1"/>
              <c:extLst>
                <c:ext xmlns:c15="http://schemas.microsoft.com/office/drawing/2012/chart" uri="{CE6537A1-D6FC-4f65-9D91-7224C49458BB}"/>
              </c:extLst>
            </c:dLbl>
            <c:spPr>
              <a:noFill/>
              <a:ln>
                <a:noFill/>
              </a:ln>
              <a:effectLst/>
            </c:spPr>
            <c:txPr>
              <a:bodyPr/>
              <a:lstStyle/>
              <a:p>
                <a:pPr>
                  <a:defRPr sz="1800" b="1">
                    <a:latin typeface="Franklin Gothic Book"/>
                  </a:defRPr>
                </a:pPr>
                <a:endParaRPr lang="en-US"/>
              </a:p>
            </c:txPr>
            <c:dLblPos val="ctr"/>
            <c:showVal val="1"/>
            <c:showLeaderLines val="1"/>
            <c:extLst>
              <c:ext xmlns:c15="http://schemas.microsoft.com/office/drawing/2012/chart" uri="{CE6537A1-D6FC-4f65-9D91-7224C49458BB}"/>
            </c:extLst>
          </c:dLbls>
          <c:cat>
            <c:strRef>
              <c:f>'2014'!$A$3:$A$5</c:f>
              <c:strCache>
                <c:ptCount val="3"/>
                <c:pt idx="0">
                  <c:v>Workers' and employers' Social Security taxes</c:v>
                </c:pt>
                <c:pt idx="1">
                  <c:v>Interest on reserves</c:v>
                </c:pt>
                <c:pt idx="2">
                  <c:v>Income taxes on benefits</c:v>
                </c:pt>
              </c:strCache>
            </c:strRef>
          </c:cat>
          <c:val>
            <c:numRef>
              <c:f>'2014'!$C$3:$C$5</c:f>
              <c:numCache>
                <c:formatCode>0%</c:formatCode>
                <c:ptCount val="3"/>
                <c:pt idx="0">
                  <c:v>0.85000000000000064</c:v>
                </c:pt>
                <c:pt idx="1">
                  <c:v>0.11</c:v>
                </c:pt>
                <c:pt idx="2">
                  <c:v>3.0000000000000002E-2</c:v>
                </c:pt>
              </c:numCache>
            </c:numRef>
          </c:val>
        </c:ser>
        <c:dLbls>
          <c:showVal val="1"/>
        </c:dLbls>
        <c:firstSliceAng val="0"/>
      </c:pieChart>
    </c:plotArea>
    <c:legend>
      <c:legendPos val="b"/>
      <c:layout>
        <c:manualLayout>
          <c:xMode val="edge"/>
          <c:yMode val="edge"/>
          <c:x val="1.9396758097545614E-2"/>
          <c:y val="0.69727013290005424"/>
          <c:w val="0.97605719343221631"/>
          <c:h val="0.24875661375661376"/>
        </c:manualLayout>
      </c:layout>
      <c:txPr>
        <a:bodyPr/>
        <a:lstStyle/>
        <a:p>
          <a:pPr>
            <a:defRPr sz="2000" b="0"/>
          </a:pPr>
          <a:endParaRPr lang="en-US"/>
        </a:p>
      </c:txPr>
    </c:legend>
    <c:plotVisOnly val="1"/>
    <c:dispBlanksAs val="zero"/>
  </c:chart>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gif"/></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0.26316</cdr:x>
      <cdr:y>0.55256</cdr:y>
    </cdr:from>
    <cdr:to>
      <cdr:x>0.34981</cdr:x>
      <cdr:y>0.61049</cdr:y>
    </cdr:to>
    <cdr:sp macro="" textlink="">
      <cdr:nvSpPr>
        <cdr:cNvPr id="3" name="TextBox 2"/>
        <cdr:cNvSpPr txBox="1"/>
      </cdr:nvSpPr>
      <cdr:spPr>
        <a:xfrm xmlns:a="http://schemas.openxmlformats.org/drawingml/2006/main">
          <a:off x="2286000" y="2514600"/>
          <a:ext cx="752711" cy="2636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53%</a:t>
          </a:r>
        </a:p>
      </cdr:txBody>
    </cdr:sp>
  </cdr:relSizeAnchor>
  <cdr:relSizeAnchor xmlns:cdr="http://schemas.openxmlformats.org/drawingml/2006/chartDrawing">
    <cdr:from>
      <cdr:x>0.45614</cdr:x>
      <cdr:y>0.51908</cdr:y>
    </cdr:from>
    <cdr:to>
      <cdr:x>0.55021</cdr:x>
      <cdr:y>0.59703</cdr:y>
    </cdr:to>
    <cdr:sp macro="" textlink="">
      <cdr:nvSpPr>
        <cdr:cNvPr id="5" name="TextBox 4"/>
        <cdr:cNvSpPr txBox="1"/>
      </cdr:nvSpPr>
      <cdr:spPr>
        <a:xfrm xmlns:a="http://schemas.openxmlformats.org/drawingml/2006/main">
          <a:off x="3962400" y="2362200"/>
          <a:ext cx="817167" cy="354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40%</a:t>
          </a:r>
        </a:p>
      </cdr:txBody>
    </cdr:sp>
  </cdr:relSizeAnchor>
  <cdr:relSizeAnchor xmlns:cdr="http://schemas.openxmlformats.org/drawingml/2006/chartDrawing">
    <cdr:from>
      <cdr:x>0.85965</cdr:x>
      <cdr:y>0.48559</cdr:y>
    </cdr:from>
    <cdr:to>
      <cdr:x>0.94589</cdr:x>
      <cdr:y>0.54431</cdr:y>
    </cdr:to>
    <cdr:sp macro="" textlink="">
      <cdr:nvSpPr>
        <cdr:cNvPr id="6" name="TextBox 5"/>
        <cdr:cNvSpPr txBox="1"/>
      </cdr:nvSpPr>
      <cdr:spPr>
        <a:xfrm xmlns:a="http://schemas.openxmlformats.org/drawingml/2006/main">
          <a:off x="7467600" y="2209800"/>
          <a:ext cx="749149" cy="267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0.65789</cdr:x>
      <cdr:y>0.50233</cdr:y>
    </cdr:from>
    <cdr:to>
      <cdr:x>0.75588</cdr:x>
      <cdr:y>0.57355</cdr:y>
    </cdr:to>
    <cdr:sp macro="" textlink="">
      <cdr:nvSpPr>
        <cdr:cNvPr id="7" name="TextBox 6"/>
        <cdr:cNvSpPr txBox="1"/>
      </cdr:nvSpPr>
      <cdr:spPr>
        <a:xfrm xmlns:a="http://schemas.openxmlformats.org/drawingml/2006/main">
          <a:off x="5715000" y="2286000"/>
          <a:ext cx="851220" cy="324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33%</a:t>
          </a:r>
        </a:p>
      </cdr:txBody>
    </cdr:sp>
  </cdr:relSizeAnchor>
  <cdr:relSizeAnchor xmlns:cdr="http://schemas.openxmlformats.org/drawingml/2006/chartDrawing">
    <cdr:from>
      <cdr:x>0.0203</cdr:x>
      <cdr:y>0.82047</cdr:y>
    </cdr:from>
    <cdr:to>
      <cdr:x>0.46212</cdr:x>
      <cdr:y>0.98423</cdr:y>
    </cdr:to>
    <cdr:sp macro="" textlink="">
      <cdr:nvSpPr>
        <cdr:cNvPr id="8" name="TextBox 7"/>
        <cdr:cNvSpPr txBox="1"/>
      </cdr:nvSpPr>
      <cdr:spPr>
        <a:xfrm xmlns:a="http://schemas.openxmlformats.org/drawingml/2006/main">
          <a:off x="176342" y="3733800"/>
          <a:ext cx="3838002" cy="745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latin typeface="+mn-lt"/>
              <a:ea typeface="+mn-ea"/>
              <a:cs typeface="+mn-cs"/>
            </a:rPr>
            <a:t>Social Security Administration. 2015. “</a:t>
          </a:r>
          <a:r>
            <a:rPr lang="en-US" sz="1050" b="0" i="0" dirty="0">
              <a:latin typeface="+mn-lt"/>
              <a:ea typeface="+mn-ea"/>
              <a:cs typeface="+mn-cs"/>
            </a:rPr>
            <a:t>Replacement Rates For Hypothetical Retired Workers</a:t>
          </a:r>
          <a:r>
            <a:rPr lang="en-US" sz="1050" dirty="0">
              <a:latin typeface="+mn-lt"/>
              <a:ea typeface="+mn-ea"/>
              <a:cs typeface="+mn-cs"/>
            </a:rPr>
            <a:t>.” Actuarial Note #2015.9. Baltimore, MD: Social Security Administration, Office of the Chief Actuary. </a:t>
          </a:r>
          <a:endParaRPr lang="en-US" sz="1050" dirty="0"/>
        </a:p>
      </cdr:txBody>
    </cdr:sp>
  </cdr:relSizeAnchor>
  <cdr:relSizeAnchor xmlns:cdr="http://schemas.openxmlformats.org/drawingml/2006/chartDrawing">
    <cdr:from>
      <cdr:x>0.88596</cdr:x>
      <cdr:y>0.85396</cdr:y>
    </cdr:from>
    <cdr:to>
      <cdr:x>0.98212</cdr:x>
      <cdr:y>0.99399</cdr:y>
    </cdr:to>
    <cdr:pic>
      <cdr:nvPicPr>
        <cdr:cNvPr id="9" name="Picture 8" descr="Black on White (small).gif"/>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96200" y="3886200"/>
          <a:ext cx="835280" cy="63723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2020</a:t>
          </a:r>
          <a:endParaRPr lang="en-US" sz="1800" b="1" dirty="0"/>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0.57</cdr:x>
      <cdr:y>0.08333</cdr:y>
    </cdr:from>
    <cdr:to>
      <cdr:x>0.77833</cdr:x>
      <cdr:y>0.23877</cdr:y>
    </cdr:to>
    <cdr:sp macro="" textlink="">
      <cdr:nvSpPr>
        <cdr:cNvPr id="2" name="TextBox 1"/>
        <cdr:cNvSpPr txBox="1"/>
      </cdr:nvSpPr>
      <cdr:spPr>
        <a:xfrm xmlns:a="http://schemas.openxmlformats.org/drawingml/2006/main">
          <a:off x="4343400" y="381000"/>
          <a:ext cx="1587474" cy="710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2014: </a:t>
          </a:r>
          <a:r>
            <a:rPr lang="en-US" sz="1800" dirty="0">
              <a:solidFill>
                <a:schemeClr val="tx1"/>
              </a:solidFill>
            </a:rPr>
            <a:t>$</a:t>
          </a:r>
          <a:r>
            <a:rPr lang="en-US" sz="1800" dirty="0" smtClean="0">
              <a:solidFill>
                <a:schemeClr val="tx1"/>
              </a:solidFill>
            </a:rPr>
            <a:t>2.8</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0.74</cdr:x>
      <cdr:y>0.03333</cdr:y>
    </cdr:from>
    <cdr:to>
      <cdr:x>1</cdr:x>
      <cdr:y>0.20575</cdr:y>
    </cdr:to>
    <cdr:sp macro="" textlink="">
      <cdr:nvSpPr>
        <cdr:cNvPr id="3" name="TextBox 2"/>
        <cdr:cNvSpPr txBox="1"/>
      </cdr:nvSpPr>
      <cdr:spPr>
        <a:xfrm xmlns:a="http://schemas.openxmlformats.org/drawingml/2006/main">
          <a:off x="5638800" y="152400"/>
          <a:ext cx="1981200" cy="788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2019: </a:t>
          </a:r>
          <a:r>
            <a:rPr lang="en-US" sz="1800" dirty="0"/>
            <a:t>$2.9</a:t>
          </a:r>
          <a:r>
            <a:rPr lang="en-US" sz="1800" dirty="0" smtClean="0"/>
            <a:t> </a:t>
          </a:r>
          <a:r>
            <a:rPr lang="en-US" sz="1800" dirty="0"/>
            <a:t>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a:t>
          </a:r>
          <a:r>
            <a:rPr lang="en-US" sz="1800" dirty="0" smtClean="0"/>
            <a:t>0.04</a:t>
          </a:r>
          <a:r>
            <a:rPr lang="en-US" sz="1800" baseline="0" dirty="0" smtClean="0"/>
            <a:t> </a:t>
          </a:r>
          <a:r>
            <a:rPr lang="en-US" sz="1800" baseline="0" dirty="0"/>
            <a:t>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0.46952</cdr:y>
    </cdr:from>
    <cdr:to>
      <cdr:x>0.27022</cdr:x>
      <cdr:y>0.59914</cdr:y>
    </cdr:to>
    <cdr:sp macro="" textlink="">
      <cdr:nvSpPr>
        <cdr:cNvPr id="8" name="TextBox 7"/>
        <cdr:cNvSpPr txBox="1"/>
      </cdr:nvSpPr>
      <cdr:spPr>
        <a:xfrm xmlns:a="http://schemas.openxmlformats.org/drawingml/2006/main">
          <a:off x="1076298" y="2143138"/>
          <a:ext cx="935146" cy="591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18%</a:t>
          </a:r>
        </a:p>
      </cdr:txBody>
    </cdr:sp>
  </cdr:relSizeAnchor>
  <cdr:relSizeAnchor xmlns:cdr="http://schemas.openxmlformats.org/drawingml/2006/chartDrawing">
    <cdr:from>
      <cdr:x>0.15355</cdr:x>
      <cdr:y>0.65107</cdr:y>
    </cdr:from>
    <cdr:to>
      <cdr:x>0.2398</cdr:x>
      <cdr:y>0.74184</cdr:y>
    </cdr:to>
    <cdr:sp macro="" textlink="">
      <cdr:nvSpPr>
        <cdr:cNvPr id="9" name="TextBox 8"/>
        <cdr:cNvSpPr txBox="1"/>
      </cdr:nvSpPr>
      <cdr:spPr>
        <a:xfrm xmlns:a="http://schemas.openxmlformats.org/drawingml/2006/main">
          <a:off x="1143000" y="2971800"/>
          <a:ext cx="642015" cy="41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15%</a:t>
          </a:r>
          <a:endParaRPr lang="en-US" sz="1800" b="1" dirty="0">
            <a:latin typeface="Franklin Gothic Book" pitchFamily="34" charset="0"/>
          </a:endParaRP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0.36853</cdr:x>
      <cdr:y>0.53004</cdr:y>
    </cdr:from>
    <cdr:to>
      <cdr:x>0.48094</cdr:x>
      <cdr:y>0.67262</cdr:y>
    </cdr:to>
    <cdr:sp macro="" textlink="">
      <cdr:nvSpPr>
        <cdr:cNvPr id="11" name="TextBox 10"/>
        <cdr:cNvSpPr txBox="1"/>
      </cdr:nvSpPr>
      <cdr:spPr>
        <a:xfrm xmlns:a="http://schemas.openxmlformats.org/drawingml/2006/main">
          <a:off x="2743181" y="2419354"/>
          <a:ext cx="836741" cy="65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21%</a:t>
          </a:r>
        </a:p>
      </cdr:txBody>
    </cdr:sp>
  </cdr:relSizeAnchor>
  <cdr:relSizeAnchor xmlns:cdr="http://schemas.openxmlformats.org/drawingml/2006/chartDrawing">
    <cdr:from>
      <cdr:x>0.88037</cdr:x>
      <cdr:y>0.35475</cdr:y>
    </cdr:from>
    <cdr:to>
      <cdr:x>0.98629</cdr:x>
      <cdr:y>0.51857</cdr:y>
    </cdr:to>
    <cdr:sp macro="" textlink="">
      <cdr:nvSpPr>
        <cdr:cNvPr id="12" name="TextBox 11"/>
        <cdr:cNvSpPr txBox="1"/>
      </cdr:nvSpPr>
      <cdr:spPr>
        <a:xfrm xmlns:a="http://schemas.openxmlformats.org/drawingml/2006/main">
          <a:off x="6553168" y="1619255"/>
          <a:ext cx="788432" cy="7477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26%</a:t>
          </a:r>
          <a:endParaRPr lang="en-US" sz="1800" b="1" dirty="0">
            <a:latin typeface="Franklin Gothic Book" pitchFamily="34" charset="0"/>
          </a:endParaRPr>
        </a:p>
      </cdr:txBody>
    </cdr:sp>
  </cdr:relSizeAnchor>
  <cdr:relSizeAnchor xmlns:cdr="http://schemas.openxmlformats.org/drawingml/2006/chartDrawing">
    <cdr:from>
      <cdr:x>0.88933</cdr:x>
      <cdr:y>0.49039</cdr:y>
    </cdr:from>
    <cdr:to>
      <cdr:x>0.98848</cdr:x>
      <cdr:y>0.59055</cdr:y>
    </cdr:to>
    <cdr:sp macro="" textlink="">
      <cdr:nvSpPr>
        <cdr:cNvPr id="13" name="TextBox 12"/>
        <cdr:cNvSpPr txBox="1"/>
      </cdr:nvSpPr>
      <cdr:spPr>
        <a:xfrm xmlns:a="http://schemas.openxmlformats.org/drawingml/2006/main">
          <a:off x="6619866" y="2238370"/>
          <a:ext cx="738038" cy="457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23</a:t>
          </a:r>
          <a:r>
            <a:rPr lang="en-US" sz="1600" dirty="0">
              <a:latin typeface="Franklin Gothic Book" pitchFamily="34" charset="0"/>
            </a:rPr>
            <a:t>%</a:t>
          </a:r>
        </a:p>
      </cdr:txBody>
    </cdr:sp>
  </cdr:relSizeAnchor>
  <cdr:relSizeAnchor xmlns:cdr="http://schemas.openxmlformats.org/drawingml/2006/chartDrawing">
    <cdr:from>
      <cdr:x>0.36725</cdr:x>
      <cdr:y>0.36727</cdr:y>
    </cdr:from>
    <cdr:to>
      <cdr:x>0.50033</cdr:x>
      <cdr:y>0.52308</cdr:y>
    </cdr:to>
    <cdr:sp macro="" textlink="">
      <cdr:nvSpPr>
        <cdr:cNvPr id="14" name="TextBox 13"/>
        <cdr:cNvSpPr txBox="1"/>
      </cdr:nvSpPr>
      <cdr:spPr>
        <a:xfrm xmlns:a="http://schemas.openxmlformats.org/drawingml/2006/main">
          <a:off x="2733707" y="1676387"/>
          <a:ext cx="990601" cy="711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24%</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0.83495</cdr:x>
      <cdr:y>0.70712</cdr:y>
    </cdr:from>
    <cdr:to>
      <cdr:x>0.92554</cdr:x>
      <cdr:y>0.7913</cdr:y>
    </cdr:to>
    <cdr:sp macro="" textlink="">
      <cdr:nvSpPr>
        <cdr:cNvPr id="2" name="TextBox 1"/>
        <cdr:cNvSpPr txBox="1"/>
      </cdr:nvSpPr>
      <cdr:spPr>
        <a:xfrm xmlns:a="http://schemas.openxmlformats.org/drawingml/2006/main">
          <a:off x="6553200" y="3200400"/>
          <a:ext cx="711004"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6.2%</a:t>
          </a:r>
          <a:endParaRPr lang="en-US" sz="1800" b="1" dirty="0"/>
        </a:p>
      </cdr:txBody>
    </cdr:sp>
  </cdr:relSizeAnchor>
  <cdr:relSizeAnchor xmlns:cdr="http://schemas.openxmlformats.org/drawingml/2006/chartDrawing">
    <cdr:from>
      <cdr:x>0.03883</cdr:x>
      <cdr:y>0</cdr:y>
    </cdr:from>
    <cdr:to>
      <cdr:x>0.98238</cdr:x>
      <cdr:y>0.21887</cdr:y>
    </cdr:to>
    <cdr:sp macro="" textlink="">
      <cdr:nvSpPr>
        <cdr:cNvPr id="3" name="TextBox 2"/>
        <cdr:cNvSpPr txBox="1"/>
      </cdr:nvSpPr>
      <cdr:spPr>
        <a:xfrm xmlns:a="http://schemas.openxmlformats.org/drawingml/2006/main">
          <a:off x="304800" y="0"/>
          <a:ext cx="7405511"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dirty="0" smtClean="0">
              <a:solidFill>
                <a:schemeClr val="tx1"/>
              </a:solidFill>
              <a:latin typeface="Franklin Gothic Book" pitchFamily="34" charset="0"/>
            </a:rPr>
            <a:t>Social Security as a Percent of the Economy (GDP), 2010-2090</a:t>
          </a:r>
          <a:endParaRPr lang="en-US" sz="2800" dirty="0">
            <a:solidFill>
              <a:schemeClr val="tx1"/>
            </a:solidFill>
          </a:endParaRPr>
        </a:p>
      </cdr:txBody>
    </cdr:sp>
  </cdr:relSizeAnchor>
  <cdr:relSizeAnchor xmlns:cdr="http://schemas.openxmlformats.org/drawingml/2006/chartDrawing">
    <cdr:from>
      <cdr:x>0.13592</cdr:x>
      <cdr:y>0.72396</cdr:y>
    </cdr:from>
    <cdr:to>
      <cdr:x>0.24272</cdr:x>
      <cdr:y>0.80336</cdr:y>
    </cdr:to>
    <cdr:sp macro="" textlink="">
      <cdr:nvSpPr>
        <cdr:cNvPr id="4" name="TextBox 3"/>
        <cdr:cNvSpPr txBox="1"/>
      </cdr:nvSpPr>
      <cdr:spPr>
        <a:xfrm xmlns:a="http://schemas.openxmlformats.org/drawingml/2006/main">
          <a:off x="1066800" y="3276616"/>
          <a:ext cx="838200" cy="359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4.9%</a:t>
          </a:r>
          <a:endParaRPr lang="en-US" sz="1800" b="1" dirty="0"/>
        </a:p>
      </cdr:txBody>
    </cdr:sp>
  </cdr:relSizeAnchor>
  <cdr:relSizeAnchor xmlns:cdr="http://schemas.openxmlformats.org/drawingml/2006/chartDrawing">
    <cdr:from>
      <cdr:x>0.33981</cdr:x>
      <cdr:y>0.70712</cdr:y>
    </cdr:from>
    <cdr:to>
      <cdr:x>0.43455</cdr:x>
      <cdr:y>0.77579</cdr:y>
    </cdr:to>
    <cdr:sp macro="" textlink="">
      <cdr:nvSpPr>
        <cdr:cNvPr id="5" name="TextBox 4"/>
        <cdr:cNvSpPr txBox="1"/>
      </cdr:nvSpPr>
      <cdr:spPr>
        <a:xfrm xmlns:a="http://schemas.openxmlformats.org/drawingml/2006/main">
          <a:off x="2667000" y="3200400"/>
          <a:ext cx="743576" cy="31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6.0%</a:t>
          </a:r>
          <a:endParaRPr lang="en-US" sz="18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0.85714</cdr:x>
      <cdr:y>0.70338</cdr:y>
    </cdr:from>
    <cdr:to>
      <cdr:x>0.94773</cdr:x>
      <cdr:y>0.76093</cdr:y>
    </cdr:to>
    <cdr:sp macro="" textlink="">
      <cdr:nvSpPr>
        <cdr:cNvPr id="2" name="TextBox 1"/>
        <cdr:cNvSpPr txBox="1"/>
      </cdr:nvSpPr>
      <cdr:spPr>
        <a:xfrm xmlns:a="http://schemas.openxmlformats.org/drawingml/2006/main">
          <a:off x="6400779" y="3467090"/>
          <a:ext cx="676490" cy="283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0.10204</cdr:x>
      <cdr:y>0.09275</cdr:y>
    </cdr:from>
    <cdr:to>
      <cdr:x>0.94437</cdr:x>
      <cdr:y>0.20395</cdr:y>
    </cdr:to>
    <cdr:sp macro="" textlink="">
      <cdr:nvSpPr>
        <cdr:cNvPr id="3" name="TextBox 2"/>
        <cdr:cNvSpPr txBox="1"/>
      </cdr:nvSpPr>
      <cdr:spPr>
        <a:xfrm xmlns:a="http://schemas.openxmlformats.org/drawingml/2006/main">
          <a:off x="762000" y="457200"/>
          <a:ext cx="6290183" cy="54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i="0" baseline="0" dirty="0" smtClean="0">
              <a:solidFill>
                <a:schemeClr val="tx1"/>
              </a:solidFill>
              <a:latin typeface="+mn-lt"/>
              <a:ea typeface="+mn-ea"/>
              <a:cs typeface="+mn-cs"/>
            </a:rPr>
            <a:t>2010-2090</a:t>
          </a:r>
          <a:endParaRPr lang="en-US" sz="2800" dirty="0">
            <a:solidFill>
              <a:schemeClr val="tx1"/>
            </a:solidFill>
          </a:endParaRPr>
        </a:p>
      </cdr:txBody>
    </cdr:sp>
  </cdr:relSizeAnchor>
  <cdr:relSizeAnchor xmlns:cdr="http://schemas.openxmlformats.org/drawingml/2006/chartDrawing">
    <cdr:from>
      <cdr:x>0.11224</cdr:x>
      <cdr:y>0.71884</cdr:y>
    </cdr:from>
    <cdr:to>
      <cdr:x>0.19469</cdr:x>
      <cdr:y>0.79824</cdr:y>
    </cdr:to>
    <cdr:sp macro="" textlink="">
      <cdr:nvSpPr>
        <cdr:cNvPr id="4" name="TextBox 3"/>
        <cdr:cNvSpPr txBox="1"/>
      </cdr:nvSpPr>
      <cdr:spPr>
        <a:xfrm xmlns:a="http://schemas.openxmlformats.org/drawingml/2006/main">
          <a:off x="838163" y="3543295"/>
          <a:ext cx="615704" cy="391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0.31633</cdr:x>
      <cdr:y>0.70145</cdr:y>
    </cdr:from>
    <cdr:to>
      <cdr:x>0.41107</cdr:x>
      <cdr:y>0.77012</cdr:y>
    </cdr:to>
    <cdr:sp macro="" textlink="">
      <cdr:nvSpPr>
        <cdr:cNvPr id="5" name="TextBox 4"/>
        <cdr:cNvSpPr txBox="1"/>
      </cdr:nvSpPr>
      <cdr:spPr>
        <a:xfrm xmlns:a="http://schemas.openxmlformats.org/drawingml/2006/main">
          <a:off x="2362226" y="3457565"/>
          <a:ext cx="707480" cy="338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0.18239</cdr:x>
      <cdr:y>0.25314</cdr:y>
    </cdr:from>
    <cdr:to>
      <cdr:x>0.27187</cdr:x>
      <cdr:y>0.31537</cdr:y>
    </cdr:to>
    <cdr:sp macro="" textlink="">
      <cdr:nvSpPr>
        <cdr:cNvPr id="6" name="TextBox 5"/>
        <cdr:cNvSpPr txBox="1"/>
      </cdr:nvSpPr>
      <cdr:spPr>
        <a:xfrm xmlns:a="http://schemas.openxmlformats.org/drawingml/2006/main">
          <a:off x="1362049" y="1247760"/>
          <a:ext cx="668201" cy="306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37%</a:t>
          </a:r>
          <a:endParaRPr lang="en-US" sz="1800" b="1" dirty="0"/>
        </a:p>
      </cdr:txBody>
    </cdr:sp>
  </cdr:relSizeAnchor>
  <cdr:relSizeAnchor xmlns:cdr="http://schemas.openxmlformats.org/drawingml/2006/chartDrawing">
    <cdr:from>
      <cdr:x>0.09949</cdr:x>
      <cdr:y>0.27246</cdr:y>
    </cdr:from>
    <cdr:to>
      <cdr:x>0.19598</cdr:x>
      <cdr:y>0.33684</cdr:y>
    </cdr:to>
    <cdr:sp macro="" textlink="">
      <cdr:nvSpPr>
        <cdr:cNvPr id="7" name="TextBox 6"/>
        <cdr:cNvSpPr txBox="1"/>
      </cdr:nvSpPr>
      <cdr:spPr>
        <a:xfrm xmlns:a="http://schemas.openxmlformats.org/drawingml/2006/main">
          <a:off x="742944" y="1343016"/>
          <a:ext cx="720549" cy="317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35%</a:t>
          </a:r>
          <a:endParaRPr lang="en-US" sz="1800" b="1" dirty="0"/>
        </a:p>
      </cdr:txBody>
    </cdr:sp>
  </cdr:relSizeAnchor>
  <cdr:relSizeAnchor xmlns:cdr="http://schemas.openxmlformats.org/drawingml/2006/chartDrawing">
    <cdr:from>
      <cdr:x>0.85614</cdr:x>
      <cdr:y>0.30472</cdr:y>
    </cdr:from>
    <cdr:to>
      <cdr:x>0.96667</cdr:x>
      <cdr:y>0.37983</cdr:y>
    </cdr:to>
    <cdr:sp macro="" textlink="">
      <cdr:nvSpPr>
        <cdr:cNvPr id="8" name="TextBox 7"/>
        <cdr:cNvSpPr txBox="1"/>
      </cdr:nvSpPr>
      <cdr:spPr>
        <a:xfrm xmlns:a="http://schemas.openxmlformats.org/drawingml/2006/main">
          <a:off x="4648200" y="1352550"/>
          <a:ext cx="6000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34%</a:t>
          </a:r>
          <a:endParaRPr lang="en-US" sz="18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0.72381</cdr:x>
      <cdr:y>0.19188</cdr:y>
    </cdr:from>
    <cdr:to>
      <cdr:x>0.80952</cdr:x>
      <cdr:y>0.19188</cdr:y>
    </cdr:to>
    <cdr:sp macro="" textlink="">
      <cdr:nvSpPr>
        <cdr:cNvPr id="3" name="Straight Connector 2"/>
        <cdr:cNvSpPr/>
      </cdr:nvSpPr>
      <cdr:spPr>
        <a:xfrm xmlns:a="http://schemas.openxmlformats.org/drawingml/2006/main" flipV="1">
          <a:off x="5791200" y="990600"/>
          <a:ext cx="685800" cy="1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information and charts about Social Security: its benefits, financing, affordability, and policy options to strengthen it. The primer is formatted as a slide presentation</a:t>
            </a:r>
            <a:r>
              <a:rPr lang="en-US" baseline="0" dirty="0" smtClean="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smtClean="0"/>
          </a:p>
          <a:p>
            <a:pPr eaLnBrk="1" hangingPunct="1">
              <a:spcBef>
                <a:spcPct val="0"/>
              </a:spcBef>
            </a:pPr>
            <a:r>
              <a:rPr lang="en-US" baseline="0" dirty="0" smtClean="0"/>
              <a:t>The primer is updated to reflect estimates from the 2015 Social Security Trustees Report.</a:t>
            </a:r>
          </a:p>
        </p:txBody>
      </p:sp>
    </p:spTree>
    <p:extLst>
      <p:ext uri="{BB962C8B-B14F-4D97-AF65-F5344CB8AC3E}">
        <p14:creationId xmlns="" xmlns:p14="http://schemas.microsoft.com/office/powerpoint/2010/main"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FAFBB50A-F64B-4883-AC8C-F058C58517C1}" type="slidenum">
              <a:rPr lang="en-US" smtClean="0"/>
              <a:pPr/>
              <a:t>10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5039" y="4416425"/>
            <a:ext cx="5140325" cy="1984375"/>
          </a:xfrm>
          <a:noFill/>
          <a:ln/>
        </p:spPr>
        <p:txBody>
          <a:bodyPr/>
          <a:lstStyle/>
          <a:p>
            <a:pPr eaLnBrk="1" hangingPunct="1">
              <a:spcBef>
                <a:spcPct val="0"/>
              </a:spcBef>
            </a:pPr>
            <a:r>
              <a:rPr lang="en-US" dirty="0" smtClean="0"/>
              <a:t>Under current law, benefits for new retirees are scheduled to rise with wage levels. But in</a:t>
            </a:r>
            <a:r>
              <a:rPr lang="en-US" baseline="0" dirty="0" smtClean="0"/>
              <a:t> coming years </a:t>
            </a:r>
            <a:r>
              <a:rPr lang="en-US" dirty="0" smtClean="0"/>
              <a:t>benefits will grow more slowly than wages because the 1983 law that called for increasing the full</a:t>
            </a:r>
            <a:r>
              <a:rPr lang="en-US" baseline="0" dirty="0" smtClean="0"/>
              <a:t> </a:t>
            </a:r>
            <a:r>
              <a:rPr lang="en-US" dirty="0" smtClean="0"/>
              <a:t>retirement age from 65 to 67 is phasing in. This change lowers benefits across the board relative to what they would have been without the change, as the following chart shows.  </a:t>
            </a:r>
          </a:p>
        </p:txBody>
      </p:sp>
    </p:spTree>
    <p:extLst>
      <p:ext uri="{BB962C8B-B14F-4D97-AF65-F5344CB8AC3E}">
        <p14:creationId xmlns="" xmlns:p14="http://schemas.microsoft.com/office/powerpoint/2010/main" val="71325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 retirement age was 65, benefits claimed at age 62 were reduced to 80 percent of the full amount; when the full retirement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 retirement age is 67, benefits claimed at ages 62-66</a:t>
            </a:r>
            <a:r>
              <a:rPr lang="en-US" baseline="0" dirty="0" smtClean="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smtClean="0"/>
          </a:p>
          <a:p>
            <a:pPr>
              <a:spcBef>
                <a:spcPts val="0"/>
              </a:spcBef>
            </a:pPr>
            <a:r>
              <a:rPr lang="en-US" baseline="0" dirty="0" smtClean="0"/>
              <a:t>Simply put, increasing the full retirement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11</a:t>
            </a:fld>
            <a:endParaRPr lang="en-US" dirty="0" smtClean="0"/>
          </a:p>
        </p:txBody>
      </p:sp>
    </p:spTree>
    <p:extLst>
      <p:ext uri="{BB962C8B-B14F-4D97-AF65-F5344CB8AC3E}">
        <p14:creationId xmlns="" xmlns:p14="http://schemas.microsoft.com/office/powerpoint/2010/main" val="14915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a:t>
            </a:r>
            <a:r>
              <a:rPr lang="en-US" dirty="0" smtClean="0"/>
              <a:t>38 </a:t>
            </a:r>
            <a:r>
              <a:rPr lang="en-US" dirty="0"/>
              <a:t>percent in </a:t>
            </a:r>
            <a:r>
              <a:rPr lang="en-US" dirty="0" smtClean="0"/>
              <a:t>2010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2010 </a:t>
            </a:r>
            <a:r>
              <a:rPr lang="en-US" dirty="0"/>
              <a:t>received a benefit equal to about </a:t>
            </a:r>
            <a:r>
              <a:rPr lang="en-US" dirty="0" smtClean="0"/>
              <a:t>38 </a:t>
            </a:r>
            <a:r>
              <a:rPr lang="en-US" dirty="0"/>
              <a:t>percent of prior </a:t>
            </a:r>
            <a:r>
              <a:rPr lang="en-US" dirty="0" smtClean="0"/>
              <a:t>career-average earnings </a:t>
            </a:r>
            <a:r>
              <a:rPr lang="en-US" dirty="0"/>
              <a:t>after deducting the </a:t>
            </a:r>
            <a:r>
              <a:rPr lang="en-US" dirty="0" smtClean="0"/>
              <a:t>premiums </a:t>
            </a:r>
            <a:r>
              <a:rPr lang="en-US" dirty="0"/>
              <a:t>for Medicare </a:t>
            </a:r>
            <a:r>
              <a:rPr lang="en-US" dirty="0" smtClean="0"/>
              <a:t>Parts </a:t>
            </a:r>
            <a:r>
              <a:rPr lang="en-US" dirty="0"/>
              <a:t>B (the part of Medicare that pays for outpatient services</a:t>
            </a:r>
            <a:r>
              <a:rPr lang="en-US" dirty="0" smtClean="0"/>
              <a:t>) an</a:t>
            </a:r>
            <a:r>
              <a:rPr lang="en-US" baseline="0" dirty="0" smtClean="0"/>
              <a:t>d D (the part that pays for prescription drugs)</a:t>
            </a:r>
            <a:r>
              <a:rPr lang="en-US" dirty="0" smtClean="0"/>
              <a:t>. As </a:t>
            </a:r>
            <a:r>
              <a:rPr lang="en-US" dirty="0"/>
              <a:t>health care costs continue to outpace wage growth, those premiums will eat further into future retirees’ Social Security checks</a:t>
            </a:r>
            <a:r>
              <a:rPr lang="en-US" dirty="0" smtClean="0"/>
              <a:t>. </a:t>
            </a:r>
          </a:p>
          <a:p>
            <a:pPr>
              <a:spcBef>
                <a:spcPts val="0"/>
              </a:spcBef>
            </a:pPr>
            <a:endParaRPr lang="en-US" dirty="0" smtClean="0"/>
          </a:p>
          <a:p>
            <a:pPr>
              <a:spcBef>
                <a:spcPts val="0"/>
              </a:spcBef>
            </a:pPr>
            <a:r>
              <a:rPr lang="en-US" dirty="0" smtClean="0"/>
              <a:t>H</a:t>
            </a:r>
            <a:r>
              <a:rPr lang="en-US" baseline="0" dirty="0" smtClean="0"/>
              <a:t>igher earners currently pay income taxes on part of their Social Security benefits. Because those thresholds are not indexed for inflation, over time more people will pay income taxes on part of their benefits in the future. (See page 21 for more on the taxation of Social Security benefits.)</a:t>
            </a:r>
            <a:endParaRPr lang="en-US" dirty="0" smtClean="0"/>
          </a:p>
          <a:p>
            <a:pPr>
              <a:spcBef>
                <a:spcPts val="0"/>
              </a:spcBef>
            </a:pPr>
            <a:endParaRPr lang="en-US" dirty="0" smtClean="0"/>
          </a:p>
          <a:p>
            <a:pPr>
              <a:spcBef>
                <a:spcPts val="0"/>
              </a:spcBef>
            </a:pPr>
            <a:r>
              <a:rPr lang="en-US" dirty="0" smtClean="0"/>
              <a:t>By 2020, the net replacement rate for a medium earner at 65 </a:t>
            </a:r>
            <a:r>
              <a:rPr lang="en-US" baseline="0" dirty="0" smtClean="0"/>
              <a:t>will be about 34 percent of prior earnings. </a:t>
            </a:r>
            <a:r>
              <a:rPr lang="en-US" dirty="0" smtClean="0"/>
              <a:t>By </a:t>
            </a:r>
            <a:r>
              <a:rPr lang="en-US" dirty="0"/>
              <a:t>2030, the net </a:t>
            </a:r>
            <a:r>
              <a:rPr lang="en-US" dirty="0" smtClean="0"/>
              <a:t>rate will have declined to about 31 </a:t>
            </a:r>
            <a:r>
              <a:rPr lang="en-US" dirty="0"/>
              <a:t>percent – </a:t>
            </a:r>
            <a:r>
              <a:rPr lang="en-US" dirty="0" smtClean="0"/>
              <a:t>nearly one-fifth below the rate in 2010</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12</a:t>
            </a:fld>
            <a:endParaRPr lang="en-US" dirty="0"/>
          </a:p>
        </p:txBody>
      </p:sp>
    </p:spTree>
    <p:extLst>
      <p:ext uri="{BB962C8B-B14F-4D97-AF65-F5344CB8AC3E}">
        <p14:creationId xmlns="" xmlns:p14="http://schemas.microsoft.com/office/powerpoint/2010/main" val="121540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who have lost their capacity to earn a living because of sever</a:t>
            </a:r>
            <a:r>
              <a:rPr lang="en-US" baseline="0" dirty="0" smtClean="0"/>
              <a:t>e disability</a:t>
            </a:r>
            <a:r>
              <a:rPr lang="en-US" dirty="0" smtClean="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eligible</a:t>
            </a:r>
            <a:r>
              <a:rPr lang="en-US" baseline="0" dirty="0" smtClean="0"/>
              <a:t> </a:t>
            </a:r>
            <a:r>
              <a:rPr lang="en-US" dirty="0" smtClean="0"/>
              <a:t>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13</a:t>
            </a:fld>
            <a:endParaRPr lang="en-US" dirty="0" smtClean="0"/>
          </a:p>
        </p:txBody>
      </p:sp>
    </p:spTree>
    <p:extLst>
      <p:ext uri="{BB962C8B-B14F-4D97-AF65-F5344CB8AC3E}">
        <p14:creationId xmlns="" xmlns:p14="http://schemas.microsoft.com/office/powerpoint/2010/main" val="204486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dirty="0" smtClean="0"/>
              <a:t>Many beneficiaries have multiple disabling conditions. Of the nearly 9 million individuals receiving disabled worker benefits at the end of 2013, 31 percent had mental impairments as the main disabling condition, or primary diagnosis. They include four percent with intellectual disabilities and 27 percent with other mental disorders. Musculoskeletal conditions – such as arthritis, back injuries and other disorders of the skeleton and connective tissues – were the main condition for 31 percent of the disabled workers. These conditions were more common among beneficiaries over the age of 50. About 8</a:t>
            </a:r>
            <a:r>
              <a:rPr lang="en-US" baseline="0" dirty="0" smtClean="0"/>
              <a:t> </a:t>
            </a:r>
            <a:r>
              <a:rPr lang="en-US" dirty="0" smtClean="0"/>
              <a:t>percent had heart disease or other conditions of the circulatory system as their primary diagnosis. Another 9 percent had impairments of the nervous system and sense organs. The remaining 21 percent includes those with injuries, cancers, infectious diseases, metabolic and endocrine diseases, such as diabetes, diseases of the respiratory system, and diseases of other body systems.</a:t>
            </a:r>
          </a:p>
          <a:p>
            <a:endParaRPr lang="en-US"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14</a:t>
            </a:fld>
            <a:endParaRPr lang="en-US" dirty="0" smtClean="0"/>
          </a:p>
        </p:txBody>
      </p:sp>
    </p:spTree>
    <p:extLst>
      <p:ext uri="{BB962C8B-B14F-4D97-AF65-F5344CB8AC3E}">
        <p14:creationId xmlns="" xmlns:p14="http://schemas.microsoft.com/office/powerpoint/2010/main" val="323232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nearly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15</a:t>
            </a:fld>
            <a:endParaRPr lang="en-US" dirty="0" smtClean="0"/>
          </a:p>
        </p:txBody>
      </p:sp>
    </p:spTree>
    <p:extLst>
      <p:ext uri="{BB962C8B-B14F-4D97-AF65-F5344CB8AC3E}">
        <p14:creationId xmlns="" xmlns:p14="http://schemas.microsoft.com/office/powerpoint/2010/main" val="347835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extLst>
      <p:ext uri="{BB962C8B-B14F-4D97-AF65-F5344CB8AC3E}">
        <p14:creationId xmlns="" xmlns:p14="http://schemas.microsoft.com/office/powerpoint/2010/main" val="323515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dirty="0"/>
              <a:t>Workers </a:t>
            </a:r>
            <a:r>
              <a:rPr lang="en-US" dirty="0" smtClean="0"/>
              <a:t>pay </a:t>
            </a:r>
            <a:r>
              <a:rPr lang="en-US" dirty="0"/>
              <a:t>6.2 percent of their earnings for Social Security and 1.45 percent of their earnings for Hospital Insurance under Medicare. Employers pay an equal amount. </a:t>
            </a:r>
            <a:r>
              <a:rPr lang="en-US" dirty="0" smtClean="0"/>
              <a:t>The </a:t>
            </a:r>
            <a:r>
              <a:rPr lang="en-US" dirty="0"/>
              <a:t>total is 12.4 percent for Social Security and 2.9 percent for Medicare; altogether, 15.3 percent. Social Security contributions are paid on earnings only up to a </a:t>
            </a:r>
            <a:r>
              <a:rPr lang="en-US" dirty="0" smtClean="0"/>
              <a:t>cap: $118,500 </a:t>
            </a:r>
            <a:r>
              <a:rPr lang="en-US" dirty="0"/>
              <a:t>in </a:t>
            </a:r>
            <a:r>
              <a:rPr lang="en-US" dirty="0" smtClean="0"/>
              <a:t>2015. </a:t>
            </a:r>
            <a:r>
              <a:rPr lang="en-US" dirty="0"/>
              <a:t>The cap rises with increases in average wages. Medicare taxes are assessed on total </a:t>
            </a:r>
            <a:r>
              <a:rPr lang="en-US" dirty="0" smtClean="0"/>
              <a:t>wages,</a:t>
            </a:r>
            <a:r>
              <a:rPr lang="en-US" baseline="0" dirty="0" smtClean="0"/>
              <a:t> with no cap</a:t>
            </a:r>
            <a:r>
              <a:rPr lang="en-US" dirty="0" smtClean="0"/>
              <a:t>.  </a:t>
            </a:r>
            <a:endParaRPr lang="en-US" dirty="0"/>
          </a:p>
          <a:p>
            <a:pPr eaLnBrk="1" hangingPunct="1">
              <a:spcBef>
                <a:spcPct val="0"/>
              </a:spcBef>
            </a:pPr>
            <a:endParaRPr lang="en-US" dirty="0"/>
          </a:p>
          <a:p>
            <a:pPr eaLnBrk="1" hangingPunct="1">
              <a:spcBef>
                <a:spcPct val="0"/>
              </a:spcBef>
            </a:pPr>
            <a:r>
              <a:rPr lang="en-US" dirty="0"/>
              <a:t>About </a:t>
            </a:r>
            <a:r>
              <a:rPr lang="en-US" dirty="0" smtClean="0"/>
              <a:t>6 </a:t>
            </a:r>
            <a:r>
              <a:rPr lang="en-US" dirty="0"/>
              <a:t>percent of all workers earn more than the Social Security tax cap. </a:t>
            </a:r>
            <a:r>
              <a:rPr lang="en-US" dirty="0" smtClean="0"/>
              <a:t>They and their employers stop</a:t>
            </a:r>
            <a:r>
              <a:rPr lang="en-US" baseline="0" dirty="0" smtClean="0"/>
              <a:t> paying in when they reach the cap. For example, in 2014 a worker making $150,000 stopped paying taxes when his or her earnings reached </a:t>
            </a:r>
            <a:r>
              <a:rPr lang="en-US" dirty="0" smtClean="0"/>
              <a:t>$118,500 </a:t>
            </a:r>
            <a:r>
              <a:rPr lang="en-US" baseline="0" dirty="0" smtClean="0"/>
              <a:t>in September, while someone making $1 million stopped paying in February.</a:t>
            </a:r>
            <a:endParaRPr lang="en-US" dirty="0" smtClean="0"/>
          </a:p>
          <a:p>
            <a:pPr eaLnBrk="1" hangingPunct="1">
              <a:spcBef>
                <a:spcPct val="0"/>
              </a:spcBef>
            </a:pPr>
            <a:endParaRPr lang="en-US" dirty="0" smtClean="0"/>
          </a:p>
          <a:p>
            <a:pPr eaLnBrk="1" hangingPunct="1">
              <a:spcBef>
                <a:spcPct val="0"/>
              </a:spcBef>
            </a:pPr>
            <a:r>
              <a:rPr lang="en-US" dirty="0" smtClean="0"/>
              <a:t>The self-employed </a:t>
            </a:r>
            <a:r>
              <a:rPr lang="en-US" dirty="0"/>
              <a:t>pay both the employee and employer share of the contribution. </a:t>
            </a:r>
            <a:r>
              <a:rPr lang="en-US" dirty="0" smtClean="0"/>
              <a:t>They </a:t>
            </a:r>
            <a:r>
              <a:rPr lang="en-US" dirty="0"/>
              <a:t>get a deduction in their personal income taxes for the “employer” half of the total amount. </a:t>
            </a:r>
            <a:r>
              <a:rPr lang="en-US" dirty="0" smtClean="0"/>
              <a:t>No </a:t>
            </a:r>
            <a:r>
              <a:rPr lang="en-US" dirty="0"/>
              <a:t>future increases in the tax rate are scheduled.</a:t>
            </a:r>
          </a:p>
          <a:p>
            <a:pPr eaLnBrk="1" hangingPunct="1">
              <a:spcBef>
                <a:spcPct val="0"/>
              </a:spcBef>
            </a:pPr>
            <a:endParaRPr lang="en-US" dirty="0"/>
          </a:p>
          <a:p>
            <a:pPr eaLnBrk="1" hangingPunct="1">
              <a:spcBef>
                <a:spcPct val="0"/>
              </a:spcBef>
            </a:pPr>
            <a:r>
              <a:rPr lang="en-US" dirty="0" smtClean="0"/>
              <a:t>Upper-income </a:t>
            </a:r>
            <a:r>
              <a:rPr lang="en-US" dirty="0"/>
              <a:t>Social Security beneficiaries pay income taxes on part of their Social Security </a:t>
            </a:r>
            <a:r>
              <a:rPr lang="en-US" dirty="0" smtClean="0"/>
              <a:t>benefits. Some </a:t>
            </a:r>
            <a:r>
              <a:rPr lang="en-US" dirty="0"/>
              <a:t>of this income-tax revenue goes back to the Social Security trust </a:t>
            </a:r>
            <a:r>
              <a:rPr lang="en-US" dirty="0" smtClean="0"/>
              <a:t>funds,</a:t>
            </a:r>
            <a:r>
              <a:rPr lang="en-US" baseline="0" dirty="0" smtClean="0"/>
              <a:t> and the rest goes to Medicare’s Hospital Insurance trust fund.</a:t>
            </a:r>
            <a:endParaRPr lang="en-US" dirty="0"/>
          </a:p>
        </p:txBody>
      </p:sp>
    </p:spTree>
    <p:extLst>
      <p:ext uri="{BB962C8B-B14F-4D97-AF65-F5344CB8AC3E}">
        <p14:creationId xmlns="" xmlns:p14="http://schemas.microsoft.com/office/powerpoint/2010/main" val="235678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dirty="0" smtClean="0"/>
              <a:t>Where does the money go?</a:t>
            </a:r>
          </a:p>
          <a:p>
            <a:pPr eaLnBrk="1" hangingPunct="1">
              <a:spcBef>
                <a:spcPct val="0"/>
              </a:spcBef>
            </a:pPr>
            <a:endParaRPr lang="en-US" dirty="0" smtClean="0"/>
          </a:p>
          <a:p>
            <a:pPr eaLnBrk="1" hangingPunct="1">
              <a:spcBef>
                <a:spcPct val="0"/>
              </a:spcBef>
            </a:pPr>
            <a:r>
              <a:rPr lang="en-US" dirty="0" smtClean="0"/>
              <a:t>The Social Security contributions (taxes) that workers and employers pay are credited to the Social Security trust funds. Of the 6.2</a:t>
            </a:r>
            <a:r>
              <a:rPr lang="en-US" baseline="0" dirty="0" smtClean="0"/>
              <a:t> percent tax rate that workers and employers each pay, 5.3 percent goes to the retirement and survivor insurance fund, and the remaining 0.9 percent goes to the disability insurance fund. (See page 21 for more on the two trust funds.)</a:t>
            </a:r>
            <a:endParaRPr lang="en-US" dirty="0" smtClean="0"/>
          </a:p>
          <a:p>
            <a:pPr eaLnBrk="1" hangingPunct="1">
              <a:spcBef>
                <a:spcPct val="0"/>
              </a:spcBef>
            </a:pPr>
            <a:endParaRPr lang="en-US" dirty="0" smtClean="0"/>
          </a:p>
          <a:p>
            <a:pPr eaLnBrk="1" hangingPunct="1">
              <a:spcBef>
                <a:spcPct val="0"/>
              </a:spcBef>
            </a:pPr>
            <a:r>
              <a:rPr lang="en-US" dirty="0" smtClean="0"/>
              <a:t>A Board of Trustees oversees the trust funds. It is made up of the Secretary of the Treasury, who is the managing Trustee,</a:t>
            </a:r>
            <a:r>
              <a:rPr lang="en-US" baseline="0" dirty="0" smtClean="0"/>
              <a:t> </a:t>
            </a:r>
            <a:r>
              <a:rPr lang="en-US"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dirty="0" smtClean="0"/>
          </a:p>
          <a:p>
            <a:pPr eaLnBrk="1" hangingPunct="1">
              <a:lnSpc>
                <a:spcPct val="85000"/>
              </a:lnSpc>
            </a:pPr>
            <a:r>
              <a:rPr lang="en-US" dirty="0" smtClean="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 xmlns:p14="http://schemas.microsoft.com/office/powerpoint/2010/main" val="232372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 xmlns:p14="http://schemas.microsoft.com/office/powerpoint/2010/main" val="178105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extLst>
      <p:ext uri="{BB962C8B-B14F-4D97-AF65-F5344CB8AC3E}">
        <p14:creationId xmlns="" xmlns:p14="http://schemas.microsoft.com/office/powerpoint/2010/main"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20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dirty="0" smtClean="0"/>
              <a:t>In the near term Social Security is taking in more in revenues and interest than it is paying out in benefits.</a:t>
            </a:r>
          </a:p>
          <a:p>
            <a:pPr eaLnBrk="1" hangingPunct="1">
              <a:lnSpc>
                <a:spcPct val="85000"/>
              </a:lnSpc>
              <a:spcBef>
                <a:spcPct val="0"/>
              </a:spcBef>
            </a:pPr>
            <a:endParaRPr lang="en-US" dirty="0" smtClean="0"/>
          </a:p>
          <a:p>
            <a:pPr eaLnBrk="1" hangingPunct="1">
              <a:lnSpc>
                <a:spcPct val="85000"/>
              </a:lnSpc>
              <a:spcBef>
                <a:spcPct val="0"/>
              </a:spcBef>
            </a:pPr>
            <a:r>
              <a:rPr lang="en-US" dirty="0" smtClean="0"/>
              <a:t>In 2014, income to the trust funds (mainly from Social Security contributions, plus interest</a:t>
            </a:r>
            <a:r>
              <a:rPr lang="en-US" baseline="0" dirty="0" smtClean="0"/>
              <a:t> and taxation of benefits</a:t>
            </a:r>
            <a:r>
              <a:rPr lang="en-US" dirty="0" smtClean="0"/>
              <a:t>) was $884.3 billion, while outgo (mainly benefit payments) was $859.2 billion, leaving a surplus of $25 billion. </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These surpluses, by law, are invested in U.S. Treasury securities and earn interest that goes to the trust funds.</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 xmlns:p14="http://schemas.microsoft.com/office/powerpoint/2010/main" val="376068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21</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dirty="0" smtClean="0"/>
              <a:t>Where does the Social Security trust fund money come from?  </a:t>
            </a:r>
          </a:p>
          <a:p>
            <a:pPr eaLnBrk="1" hangingPunct="1">
              <a:spcBef>
                <a:spcPts val="0"/>
              </a:spcBef>
              <a:spcAft>
                <a:spcPts val="0"/>
              </a:spcAft>
            </a:pPr>
            <a:endParaRPr lang="en-US" dirty="0" smtClean="0"/>
          </a:p>
          <a:p>
            <a:pPr eaLnBrk="1" hangingPunct="1">
              <a:spcBef>
                <a:spcPts val="0"/>
              </a:spcBef>
              <a:spcAft>
                <a:spcPts val="0"/>
              </a:spcAft>
            </a:pPr>
            <a:r>
              <a:rPr lang="en-US" dirty="0" smtClean="0"/>
              <a:t>Social Security contributions from workers and employers made up about 85 percent of the trust funds’ income in 2014.</a:t>
            </a:r>
            <a:endParaRPr lang="en-US" baseline="0" dirty="0" smtClean="0"/>
          </a:p>
          <a:p>
            <a:pPr eaLnBrk="1" hangingPunct="1">
              <a:spcBef>
                <a:spcPts val="0"/>
              </a:spcBef>
              <a:spcAft>
                <a:spcPts val="0"/>
              </a:spcAft>
            </a:pPr>
            <a:endParaRPr lang="en-US" baseline="0" dirty="0" smtClean="0"/>
          </a:p>
          <a:p>
            <a:pPr eaLnBrk="1" hangingPunct="1">
              <a:spcBef>
                <a:spcPts val="0"/>
              </a:spcBef>
              <a:spcAft>
                <a:spcPts val="0"/>
              </a:spcAft>
            </a:pPr>
            <a:r>
              <a:rPr lang="en-US" dirty="0" smtClean="0"/>
              <a:t>About 11 percent of the program’s income came from interest on Treasury securities held by the trust funds. Income taxes that some beneficiaries pay on their benefits accounted for the remaining 3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 xmlns:p14="http://schemas.microsoft.com/office/powerpoint/2010/main" val="270454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 xmlns:p14="http://schemas.microsoft.com/office/powerpoint/2010/main" val="926154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Times New Roman" pitchFamily="18" charset="0"/>
                <a:ea typeface="+mn-ea"/>
                <a:cs typeface="Times New Roman" pitchFamily="18" charset="0"/>
              </a:rPr>
              <a:t>The</a:t>
            </a:r>
            <a:r>
              <a:rPr lang="en-US" sz="120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5.3 percent is for the Old-Age and Survivors Insurance (OASI) trust fund, and the remaining 0.9 percent goes to the Disability Insurance (DI) trust fund.</a:t>
            </a: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solidFill>
                  <a:schemeClr val="tx1"/>
                </a:solidFill>
                <a:latin typeface="Times New Roman" pitchFamily="18" charset="0"/>
                <a:cs typeface="Times New Roman" pitchFamily="18" charset="0"/>
              </a:rPr>
              <a:t>Without</a:t>
            </a:r>
            <a:r>
              <a:rPr lang="en-US" sz="1200" baseline="0" dirty="0" smtClean="0">
                <a:solidFill>
                  <a:schemeClr val="tx1"/>
                </a:solidFill>
                <a:latin typeface="Times New Roman" pitchFamily="18" charset="0"/>
                <a:cs typeface="Times New Roman" pitchFamily="18" charset="0"/>
              </a:rPr>
              <a:t> Congressional action, the DI trust fund is projected to be depleted in late 2016, and would face a funding shortfall at that time. The OASI trust fund would be depleted in 2035. Combined, the two funds could pay full benefits until 2034.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solidFill>
                  <a:schemeClr val="tx1"/>
                </a:solidFill>
                <a:latin typeface="Times New Roman" pitchFamily="18" charset="0"/>
                <a:cs typeface="Times New Roman" pitchFamily="18" charset="0"/>
              </a:rPr>
              <a:t>A temporary reallocation of part of the tax rate from the OASI trust fund to the DI trust fund would ensure that both Social Security funds can pay full benefits through 2034. Congress has reallocated the tax rate 11 times since DI was created, most recently in 1994.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 For more information on the DI trust fund and options to keep it solvent, see NASI’s brief “Social Security Disability Insurance: Action Needed to Address Finances” (Reno, Walker, and Bethell, 2013).</a:t>
            </a:r>
            <a:endParaRPr lang="en-US" sz="12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 xmlns:p14="http://schemas.microsoft.com/office/powerpoint/2010/main" val="90058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Social</a:t>
            </a:r>
            <a:r>
              <a:rPr lang="en-US" baseline="0" dirty="0" smtClean="0"/>
              <a:t> Security’s trust fund assets were $2.8 trillion at the end of 2014. They are projected to grow to $2.9 trillion by 2019.</a:t>
            </a:r>
          </a:p>
          <a:p>
            <a:pPr>
              <a:spcBef>
                <a:spcPts val="0"/>
              </a:spcBef>
            </a:pPr>
            <a:endParaRPr lang="en-US" baseline="0" dirty="0" smtClean="0"/>
          </a:p>
          <a:p>
            <a:pPr>
              <a:spcBef>
                <a:spcPts val="0"/>
              </a:spcBef>
            </a:pPr>
            <a:r>
              <a:rPr lang="en-US" baseline="0" dirty="0" smtClean="0"/>
              <a:t>Some people say the special-issue Treasury securities held by the trust funds are “worthless IOUs.” Is that true?</a:t>
            </a:r>
          </a:p>
          <a:p>
            <a:pPr>
              <a:spcBef>
                <a:spcPts val="0"/>
              </a:spcBef>
            </a:pPr>
            <a:endParaRPr lang="en-US" baseline="0" dirty="0" smtClean="0"/>
          </a:p>
          <a:p>
            <a:pPr>
              <a:spcBef>
                <a:spcPts val="0"/>
              </a:spcBef>
            </a:pPr>
            <a:r>
              <a:rPr lang="en-US"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24</a:t>
            </a:fld>
            <a:endParaRPr lang="en-US" dirty="0"/>
          </a:p>
        </p:txBody>
      </p:sp>
    </p:spTree>
    <p:extLst>
      <p:ext uri="{BB962C8B-B14F-4D97-AF65-F5344CB8AC3E}">
        <p14:creationId xmlns="" xmlns:p14="http://schemas.microsoft.com/office/powerpoint/2010/main" val="248087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b="0" dirty="0" smtClean="0">
                <a:solidFill>
                  <a:schemeClr val="tx1"/>
                </a:solidFill>
              </a:rPr>
              <a:t>There are two common views of Social Security’s trust funds, relative to the federal budget.</a:t>
            </a:r>
            <a:r>
              <a:rPr lang="en-US" b="0" baseline="0" dirty="0" smtClean="0">
                <a:solidFill>
                  <a:schemeClr val="tx1"/>
                </a:solidFill>
              </a:rPr>
              <a:t> By law, Social Security is separate from the rest of the federal budget. But for accounting purposes – or to measure the total activity of the federal government – Social Security is frequently included in the “unified budget.”</a:t>
            </a:r>
            <a:endParaRPr lang="en-US" b="0" dirty="0" smtClean="0">
              <a:solidFill>
                <a:schemeClr val="tx1"/>
              </a:solidFill>
            </a:endParaRPr>
          </a:p>
          <a:p>
            <a:pPr defTabSz="914350">
              <a:spcBef>
                <a:spcPts val="0"/>
              </a:spcBef>
              <a:defRPr/>
            </a:pPr>
            <a:endParaRPr lang="en-US" b="0" dirty="0" smtClean="0">
              <a:solidFill>
                <a:schemeClr val="tx1"/>
              </a:solidFill>
            </a:endParaRPr>
          </a:p>
          <a:p>
            <a:pPr defTabSz="914350">
              <a:spcBef>
                <a:spcPts val="0"/>
              </a:spcBef>
              <a:defRPr/>
            </a:pPr>
            <a:r>
              <a:rPr lang="en-US" b="0" dirty="0" smtClean="0">
                <a:solidFill>
                  <a:schemeClr val="tx1"/>
                </a:solidFill>
              </a:rPr>
              <a:t>The</a:t>
            </a:r>
            <a:r>
              <a:rPr lang="en-US" b="0" baseline="0" dirty="0" smtClean="0">
                <a:solidFill>
                  <a:schemeClr val="tx1"/>
                </a:solidFill>
              </a:rPr>
              <a:t> “cash-flow” balance for Social Security – which is based on the unified federal budget perspective – reports the program’s annual income and outgo without counting interest income. For example, some media reports announced recently that “in 2013 </a:t>
            </a:r>
            <a:r>
              <a:rPr lang="en-US" dirty="0" smtClean="0"/>
              <a:t>Social Security paid out more than it took in.”</a:t>
            </a:r>
            <a:r>
              <a:rPr lang="en-US" baseline="0" dirty="0" smtClean="0"/>
              <a:t> </a:t>
            </a:r>
            <a:r>
              <a:rPr lang="en-US" dirty="0" smtClean="0"/>
              <a:t>In</a:t>
            </a:r>
            <a:r>
              <a:rPr lang="en-US" baseline="0" dirty="0" smtClean="0"/>
              <a:t> fact, the program had a $25 billion surplus for 2014 (as shown on page 20).  The “cash-flow” discussion ignores interest, which is a very real part of Social Security’s income.</a:t>
            </a:r>
          </a:p>
          <a:p>
            <a:pPr defTabSz="914350">
              <a:spcBef>
                <a:spcPts val="0"/>
              </a:spcBef>
              <a:defRPr/>
            </a:pPr>
            <a:endParaRPr lang="en-US" b="0" baseline="0" dirty="0" smtClean="0">
              <a:solidFill>
                <a:schemeClr val="tx1"/>
              </a:solidFill>
            </a:endParaRPr>
          </a:p>
          <a:p>
            <a:pPr defTabSz="914350">
              <a:spcBef>
                <a:spcPts val="0"/>
              </a:spcBef>
              <a:defRPr/>
            </a:pPr>
            <a:r>
              <a:rPr lang="en-US" b="0" baseline="0" dirty="0" smtClean="0">
                <a:solidFill>
                  <a:schemeClr val="tx1"/>
                </a:solidFill>
              </a:rPr>
              <a:t>The chart above shows projected total income to the Social Security system (in green) and outgo (in orange). If interest is ignored, then other income was less than outgo in 2014. Interest 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through 2019.</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25</a:t>
            </a:fld>
            <a:endParaRPr lang="en-US" dirty="0"/>
          </a:p>
        </p:txBody>
      </p:sp>
    </p:spTree>
    <p:extLst>
      <p:ext uri="{BB962C8B-B14F-4D97-AF65-F5344CB8AC3E}">
        <p14:creationId xmlns="" xmlns:p14="http://schemas.microsoft.com/office/powerpoint/2010/main" val="2561908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26</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 (or best estimate).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extLst>
      <p:ext uri="{BB962C8B-B14F-4D97-AF65-F5344CB8AC3E}">
        <p14:creationId xmlns="" xmlns:p14="http://schemas.microsoft.com/office/powerpoint/2010/main" val="63032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27</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“best estimate” set of assumptions, the 2015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2020, revenues plus interest income to the trust funds will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2034, reserves are projected to be depleted (assuming no change in benefits or contributions). Income is projected to cover 79 percent of benefits due then. The system will be far from “bankrupt,” because Social Security contributions will keep coming in. But if this projection does not improve, policymakers will need to make some changes before 2034 to ensure that all scheduled benefits can be paid.</a:t>
            </a:r>
          </a:p>
          <a:p>
            <a:pPr eaLnBrk="1" hangingPunct="1">
              <a:lnSpc>
                <a:spcPct val="100000"/>
              </a:lnSpc>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In short, </a:t>
            </a:r>
            <a:r>
              <a:rPr lang="en-US" sz="1200" kern="1200" dirty="0" smtClean="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2034, and after that it is about four-fifths of the way to full financing.</a:t>
            </a:r>
          </a:p>
        </p:txBody>
      </p:sp>
    </p:spTree>
    <p:extLst>
      <p:ext uri="{BB962C8B-B14F-4D97-AF65-F5344CB8AC3E}">
        <p14:creationId xmlns="" xmlns:p14="http://schemas.microsoft.com/office/powerpoint/2010/main" val="380020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28</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dirty="0" smtClean="0"/>
              <a:t>What do the trustees’ other scenarios show?</a:t>
            </a:r>
          </a:p>
          <a:p>
            <a:pPr eaLnBrk="1" hangingPunct="1">
              <a:lnSpc>
                <a:spcPct val="100000"/>
              </a:lnSpc>
              <a:spcBef>
                <a:spcPts val="0"/>
              </a:spcBef>
            </a:pPr>
            <a:endParaRPr lang="en-US" dirty="0" smtClean="0"/>
          </a:p>
          <a:p>
            <a:pPr eaLnBrk="1" hangingPunct="1">
              <a:lnSpc>
                <a:spcPct val="100000"/>
              </a:lnSpc>
              <a:spcBef>
                <a:spcPts val="0"/>
              </a:spcBef>
              <a:buFont typeface="Arial" pitchFamily="34" charset="0"/>
              <a:buChar char="•"/>
            </a:pPr>
            <a:r>
              <a:rPr lang="en-US" dirty="0" smtClean="0"/>
              <a:t>Under the “High Cost” scenario, the Social Security trust fund reserves would be depleted in 2028, instead of 2034.  </a:t>
            </a:r>
          </a:p>
          <a:p>
            <a:pPr eaLnBrk="1" hangingPunct="1">
              <a:lnSpc>
                <a:spcPct val="100000"/>
              </a:lnSpc>
              <a:spcBef>
                <a:spcPts val="0"/>
              </a:spcBef>
              <a:buFont typeface="Arial" pitchFamily="34" charset="0"/>
              <a:buChar char="•"/>
            </a:pPr>
            <a:r>
              <a:rPr lang="en-US" dirty="0" smtClean="0"/>
              <a:t>Under the “Low Cost” scenario, the program would be solvent for 75 years and beyond.</a:t>
            </a:r>
          </a:p>
          <a:p>
            <a:pPr eaLnBrk="1" hangingPunct="1">
              <a:lnSpc>
                <a:spcPct val="100000"/>
              </a:lnSpc>
              <a:spcBef>
                <a:spcPts val="0"/>
              </a:spcBef>
            </a:pPr>
            <a:endParaRPr lang="en-US" dirty="0" smtClean="0"/>
          </a:p>
          <a:p>
            <a:pPr eaLnBrk="1" hangingPunct="1">
              <a:lnSpc>
                <a:spcPct val="100000"/>
              </a:lnSpc>
              <a:spcBef>
                <a:spcPts val="0"/>
              </a:spcBef>
            </a:pPr>
            <a:r>
              <a:rPr lang="en-US" dirty="0" smtClean="0"/>
              <a:t>The difference among estimates shows that there is great uncertainty about predicting the distant future.</a:t>
            </a:r>
          </a:p>
        </p:txBody>
      </p:sp>
    </p:spTree>
    <p:extLst>
      <p:ext uri="{BB962C8B-B14F-4D97-AF65-F5344CB8AC3E}">
        <p14:creationId xmlns="" xmlns:p14="http://schemas.microsoft.com/office/powerpoint/2010/main" val="2165165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29</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dirty="0" smtClean="0"/>
              <a:t>What is the “actuarial deficit”?</a:t>
            </a:r>
            <a:r>
              <a:rPr lang="en-US" baseline="0" dirty="0" smtClean="0"/>
              <a:t> </a:t>
            </a:r>
            <a:r>
              <a:rPr lang="en-US" dirty="0" smtClean="0"/>
              <a:t>It is a way to measure the status of Social Security over the next 75 years in a single number.  </a:t>
            </a:r>
          </a:p>
          <a:p>
            <a:pPr eaLnBrk="1" hangingPunct="1">
              <a:spcBef>
                <a:spcPct val="0"/>
              </a:spcBef>
            </a:pPr>
            <a:endParaRPr lang="en-US" dirty="0" smtClean="0"/>
          </a:p>
          <a:p>
            <a:pPr eaLnBrk="1" hangingPunct="1">
              <a:spcBef>
                <a:spcPct val="0"/>
              </a:spcBef>
            </a:pPr>
            <a:r>
              <a:rPr lang="en-US" dirty="0" smtClean="0"/>
              <a:t>Under the intermediate (best estimate) scenario, the Social Security trustees anticipate an actuarial deficit of 2.68 percent of taxable wages. This means that the gap in Social Security finances would be closed if the contribution rate were raised from 6.2 percent to 7.6 percent for workers and employers each. This combined</a:t>
            </a:r>
            <a:r>
              <a:rPr lang="en-US" baseline="0" dirty="0" smtClean="0"/>
              <a:t> increase is slightly higher than the actuarial deficit of 2.68 percent due to the assumed response of employees and employers to an increase in the contribution rate.</a:t>
            </a:r>
            <a:endParaRPr lang="en-US" dirty="0" smtClean="0"/>
          </a:p>
        </p:txBody>
      </p:sp>
    </p:spTree>
    <p:extLst>
      <p:ext uri="{BB962C8B-B14F-4D97-AF65-F5344CB8AC3E}">
        <p14:creationId xmlns="" xmlns:p14="http://schemas.microsoft.com/office/powerpoint/2010/main" val="2277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dirty="0" smtClean="0"/>
              <a:t>How many Americans receive Social Security? About 59 million people – or one in six Americans – get monthly benefits from Social Security. In one in four families, someone receives Social Security.  </a:t>
            </a:r>
          </a:p>
          <a:p>
            <a:pPr eaLnBrk="1" hangingPunct="1">
              <a:lnSpc>
                <a:spcPct val="85000"/>
              </a:lnSpc>
            </a:pPr>
            <a:endParaRPr lang="en-US" dirty="0" smtClean="0"/>
          </a:p>
          <a:p>
            <a:pPr eaLnBrk="1" hangingPunct="1">
              <a:lnSpc>
                <a:spcPct val="85000"/>
              </a:lnSpc>
            </a:pPr>
            <a:r>
              <a:rPr lang="en-US" dirty="0" smtClean="0"/>
              <a:t>Social</a:t>
            </a:r>
            <a:r>
              <a:rPr lang="en-US" baseline="0" dirty="0" smtClean="0"/>
              <a:t> Security beneficiaries fall into three categories. They receive either </a:t>
            </a:r>
            <a:r>
              <a:rPr lang="en-US" i="1" baseline="0" dirty="0" smtClean="0"/>
              <a:t>retirement benefits, survivor benefits, </a:t>
            </a:r>
            <a:r>
              <a:rPr lang="en-US" i="0" baseline="0" dirty="0" smtClean="0"/>
              <a:t>or</a:t>
            </a:r>
            <a:r>
              <a:rPr lang="en-US" i="1" baseline="0" dirty="0" smtClean="0"/>
              <a:t> disability benefits</a:t>
            </a:r>
            <a:r>
              <a:rPr lang="en-US" i="0" baseline="0" dirty="0" smtClean="0"/>
              <a:t>.</a:t>
            </a:r>
            <a:endParaRPr lang="en-US" dirty="0" smtClean="0"/>
          </a:p>
          <a:p>
            <a:pPr eaLnBrk="1" hangingPunct="1">
              <a:lnSpc>
                <a:spcPct val="85000"/>
              </a:lnSpc>
            </a:pPr>
            <a:endParaRPr lang="en-US" dirty="0" smtClean="0"/>
          </a:p>
          <a:p>
            <a:pPr eaLnBrk="1" hangingPunct="1">
              <a:spcBef>
                <a:spcPct val="0"/>
              </a:spcBef>
            </a:pPr>
            <a:r>
              <a:rPr lang="en-US" dirty="0" smtClean="0"/>
              <a:t>The recipients could be a retired couple; a grandmother who looks after her grandchildren while her son and daughter-in-law are at work; a 55-year-old meatpacker disabled by severe arthritis; or a 5</a:t>
            </a:r>
            <a:r>
              <a:rPr lang="en-US" baseline="30000" dirty="0" smtClean="0"/>
              <a:t>th</a:t>
            </a:r>
            <a:r>
              <a:rPr lang="en-US" dirty="0" smtClean="0"/>
              <a:t> grader and 3</a:t>
            </a:r>
            <a:r>
              <a:rPr lang="en-US" baseline="30000" dirty="0" smtClean="0"/>
              <a:t>rd</a:t>
            </a:r>
            <a:r>
              <a:rPr lang="en-US" dirty="0" smtClean="0"/>
              <a:t> grader who became entitled to survivor benefits after their father died in military</a:t>
            </a:r>
            <a:r>
              <a:rPr lang="en-US" baseline="0" dirty="0" smtClean="0"/>
              <a:t> service</a:t>
            </a:r>
            <a:r>
              <a:rPr lang="en-US" dirty="0" smtClean="0"/>
              <a:t>. </a:t>
            </a:r>
          </a:p>
        </p:txBody>
      </p:sp>
    </p:spTree>
    <p:extLst>
      <p:ext uri="{BB962C8B-B14F-4D97-AF65-F5344CB8AC3E}">
        <p14:creationId xmlns="" xmlns:p14="http://schemas.microsoft.com/office/powerpoint/2010/main"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30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dirty="0" smtClean="0"/>
              <a:t>Why will Social Security cost more in the future?</a:t>
            </a:r>
          </a:p>
          <a:p>
            <a:pPr marL="0" eaLnBrk="1" hangingPunct="1">
              <a:lnSpc>
                <a:spcPct val="100000"/>
              </a:lnSpc>
              <a:spcBef>
                <a:spcPts val="0"/>
              </a:spcBef>
            </a:pPr>
            <a:endParaRPr lang="en-US" dirty="0" smtClean="0"/>
          </a:p>
          <a:p>
            <a:pPr marL="0" eaLnBrk="1" hangingPunct="1">
              <a:lnSpc>
                <a:spcPct val="100000"/>
              </a:lnSpc>
              <a:spcBef>
                <a:spcPts val="0"/>
              </a:spcBef>
            </a:pPr>
            <a:r>
              <a:rPr lang="en-US" dirty="0" smtClean="0"/>
              <a:t>The number of Americans over age 65 will grow because:</a:t>
            </a:r>
          </a:p>
          <a:p>
            <a:pPr marL="0" eaLnBrk="1" hangingPunct="1">
              <a:lnSpc>
                <a:spcPct val="100000"/>
              </a:lnSpc>
              <a:spcBef>
                <a:spcPts val="0"/>
              </a:spcBef>
              <a:buFont typeface="Arial" pitchFamily="34" charset="0"/>
              <a:buChar char="•"/>
            </a:pPr>
            <a:r>
              <a:rPr lang="en-US" dirty="0" smtClean="0"/>
              <a:t> Boomers are reaching age 65.</a:t>
            </a:r>
          </a:p>
          <a:p>
            <a:pPr marL="0" eaLnBrk="1" hangingPunct="1">
              <a:lnSpc>
                <a:spcPct val="100000"/>
              </a:lnSpc>
              <a:spcBef>
                <a:spcPts val="0"/>
              </a:spcBef>
              <a:buFont typeface="Arial" pitchFamily="34" charset="0"/>
              <a:buChar char="•"/>
            </a:pPr>
            <a:r>
              <a:rPr lang="en-US" dirty="0" smtClean="0"/>
              <a:t> People are living longer after age 65.</a:t>
            </a:r>
            <a:r>
              <a:rPr lang="en-US" baseline="0" dirty="0" smtClean="0"/>
              <a:t> However, the longevity increases are not evenly spread across the population, with certain demographic groups enjoying significantly longer lifespans than others.</a:t>
            </a:r>
            <a:endParaRPr lang="en-US" dirty="0" smtClean="0"/>
          </a:p>
          <a:p>
            <a:pPr marL="0" eaLnBrk="1" hangingPunct="1">
              <a:lnSpc>
                <a:spcPct val="100000"/>
              </a:lnSpc>
              <a:spcBef>
                <a:spcPts val="0"/>
              </a:spcBef>
            </a:pPr>
            <a:endParaRPr lang="en-US" dirty="0" smtClean="0"/>
          </a:p>
          <a:p>
            <a:pPr marL="0" eaLnBrk="1" hangingPunct="1">
              <a:lnSpc>
                <a:spcPct val="100000"/>
              </a:lnSpc>
              <a:spcBef>
                <a:spcPts val="0"/>
              </a:spcBef>
            </a:pPr>
            <a:r>
              <a:rPr lang="en-US" dirty="0" smtClean="0"/>
              <a:t>People age 65 and older will increase from approximately 14 to 21 percent of all Americans</a:t>
            </a:r>
            <a:r>
              <a:rPr lang="en-US" baseline="0" dirty="0" smtClean="0"/>
              <a:t> by 2035, as the following page shows.</a:t>
            </a:r>
            <a:endParaRPr lang="en-US" dirty="0" smtClean="0"/>
          </a:p>
          <a:p>
            <a:pPr eaLnBrk="1" hangingPunct="1">
              <a:spcBef>
                <a:spcPct val="0"/>
              </a:spcBef>
            </a:pPr>
            <a:endParaRPr lang="en-US" dirty="0" smtClean="0"/>
          </a:p>
          <a:p>
            <a:pPr eaLnBrk="1" hangingPunct="1">
              <a:spcBef>
                <a:spcPct val="0"/>
              </a:spcBef>
            </a:pPr>
            <a:r>
              <a:rPr lang="en-US" dirty="0" smtClean="0"/>
              <a:t>While the number of people eligible for Social Security will increase, lawmakers have</a:t>
            </a:r>
            <a:r>
              <a:rPr lang="en-US" baseline="0" dirty="0" smtClean="0"/>
              <a:t> not yet scheduled any increases</a:t>
            </a:r>
            <a:r>
              <a:rPr lang="en-US" dirty="0" smtClean="0"/>
              <a:t> in the Social Security contribution rate. In the past, increases in the contribution</a:t>
            </a:r>
            <a:r>
              <a:rPr lang="en-US" baseline="0" dirty="0" smtClean="0"/>
              <a:t> rate were often scheduled for the distant future when they would be needed to keep the program strong.</a:t>
            </a:r>
            <a:endParaRPr lang="en-US" dirty="0" smtClean="0"/>
          </a:p>
        </p:txBody>
      </p:sp>
    </p:spTree>
    <p:extLst>
      <p:ext uri="{BB962C8B-B14F-4D97-AF65-F5344CB8AC3E}">
        <p14:creationId xmlns="" xmlns:p14="http://schemas.microsoft.com/office/powerpoint/2010/main" val="625823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dirty="0"/>
              <a:t>The share of the population that is over age 65 will increase from about </a:t>
            </a:r>
            <a:r>
              <a:rPr lang="en-US" dirty="0" smtClean="0"/>
              <a:t>14 </a:t>
            </a:r>
            <a:r>
              <a:rPr lang="en-US" dirty="0"/>
              <a:t>percent today to about </a:t>
            </a:r>
            <a:r>
              <a:rPr lang="en-US" dirty="0" smtClean="0"/>
              <a:t>21 </a:t>
            </a:r>
            <a:r>
              <a:rPr lang="en-US" dirty="0"/>
              <a:t>percent in 2035 and then will gradually increase to about </a:t>
            </a:r>
            <a:r>
              <a:rPr lang="en-US" dirty="0" smtClean="0"/>
              <a:t>23 </a:t>
            </a:r>
            <a:r>
              <a:rPr lang="en-US" dirty="0"/>
              <a:t>percent by </a:t>
            </a:r>
            <a:r>
              <a:rPr lang="en-US" dirty="0" smtClean="0"/>
              <a:t>2090. </a:t>
            </a:r>
            <a:r>
              <a:rPr lang="en-US" dirty="0"/>
              <a:t>The beneficiary share of the population is a bit larger than the age 65+ population because some people under age 65 receive disability, survivor, or early retirement benefits. </a:t>
            </a:r>
            <a:r>
              <a:rPr lang="en-US" dirty="0" smtClean="0"/>
              <a:t>Beneficiaries </a:t>
            </a:r>
            <a:r>
              <a:rPr lang="en-US" dirty="0"/>
              <a:t>as a portion of the U.S. population will increase from about one in six Americans today to about one in four 75 years from now.   </a:t>
            </a:r>
          </a:p>
          <a:p>
            <a:pPr>
              <a:spcBef>
                <a:spcPts val="0"/>
              </a:spcBef>
            </a:pPr>
            <a:endParaRPr lang="en-US" dirty="0"/>
          </a:p>
          <a:p>
            <a:pPr>
              <a:spcBef>
                <a:spcPts val="0"/>
              </a:spcBef>
            </a:pPr>
            <a:r>
              <a:rPr lang="en-US" dirty="0"/>
              <a:t>Does the growing share of older Americans mean that we can’t afford Social Security? </a:t>
            </a:r>
            <a:r>
              <a:rPr lang="en-US" dirty="0" smtClean="0"/>
              <a:t>That </a:t>
            </a:r>
            <a:r>
              <a:rPr lang="en-US"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31</a:t>
            </a:fld>
            <a:endParaRPr lang="en-US" dirty="0" smtClean="0"/>
          </a:p>
        </p:txBody>
      </p:sp>
    </p:spTree>
    <p:extLst>
      <p:ext uri="{BB962C8B-B14F-4D97-AF65-F5344CB8AC3E}">
        <p14:creationId xmlns="" xmlns:p14="http://schemas.microsoft.com/office/powerpoint/2010/main" val="282408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32</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extLst>
      <p:ext uri="{BB962C8B-B14F-4D97-AF65-F5344CB8AC3E}">
        <p14:creationId xmlns="" xmlns:p14="http://schemas.microsoft.com/office/powerpoint/2010/main" val="1275201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Social Security benefits in 2014 made up 4.9 percent of the economy, or gross domestic product, and are projected to rise to 6 percent in 2035 and then increase slightly, remaining between 6.0 and 6.2 percent thereafter. This modest increase between now and 2035 is smaller than the growth in spending for public education that occurred when the boomers were children.</a:t>
            </a:r>
          </a:p>
          <a:p>
            <a:pPr>
              <a:spcBef>
                <a:spcPts val="0"/>
              </a:spcBef>
            </a:pPr>
            <a:r>
              <a:rPr lang="en-US" dirty="0" smtClean="0"/>
              <a:t> </a:t>
            </a:r>
          </a:p>
          <a:p>
            <a:pPr>
              <a:spcBef>
                <a:spcPts val="0"/>
              </a:spcBef>
            </a:pPr>
            <a:r>
              <a:rPr lang="en-US"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extLst>
      <p:ext uri="{BB962C8B-B14F-4D97-AF65-F5344CB8AC3E}">
        <p14:creationId xmlns="" xmlns:p14="http://schemas.microsoft.com/office/powerpoint/2010/main" val="574968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In 2014, 35 percent of GDP was subject to Social Security contributions; the rest of the national income was not. This share is projected to decline to 34 percent of GDP by 2090.</a:t>
            </a:r>
          </a:p>
          <a:p>
            <a:pPr>
              <a:spcBef>
                <a:spcPts val="432"/>
              </a:spcBef>
            </a:pPr>
            <a:endParaRPr lang="en-US" dirty="0" smtClean="0">
              <a:latin typeface="Times New Roman" pitchFamily="18" charset="0"/>
              <a:cs typeface="Times New Roman" pitchFamily="18" charset="0"/>
            </a:endParaRPr>
          </a:p>
          <a:p>
            <a:pPr>
              <a:spcBef>
                <a:spcPts val="432"/>
              </a:spcBef>
            </a:pPr>
            <a:r>
              <a:rPr lang="en-US" dirty="0" smtClean="0">
                <a:latin typeface="Times New Roman" pitchFamily="18" charset="0"/>
                <a:cs typeface="Times New Roman" pitchFamily="18" charset="0"/>
              </a:rPr>
              <a:t>Sources of income that are </a:t>
            </a:r>
            <a:r>
              <a:rPr lang="en-US" i="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34</a:t>
            </a:fld>
            <a:endParaRPr lang="en-US" dirty="0"/>
          </a:p>
        </p:txBody>
      </p:sp>
    </p:spTree>
    <p:extLst>
      <p:ext uri="{BB962C8B-B14F-4D97-AF65-F5344CB8AC3E}">
        <p14:creationId xmlns="" xmlns:p14="http://schemas.microsoft.com/office/powerpoint/2010/main" val="1225517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35</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many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to balance future finances; and</a:t>
            </a:r>
          </a:p>
          <a:p>
            <a:pPr>
              <a:spcBef>
                <a:spcPts val="0"/>
              </a:spcBef>
              <a:buFont typeface="Arial" pitchFamily="34" charset="0"/>
              <a:buChar char="•"/>
            </a:pPr>
            <a:r>
              <a:rPr lang="en-US" baseline="0" dirty="0" smtClean="0"/>
              <a:t> Reduce benefits to balance future finances.</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smtClean="0"/>
              <a:t> on </a:t>
            </a:r>
            <a:r>
              <a:rPr lang="en-US" dirty="0" smtClean="0"/>
              <a:t>Social Security’s long-term balance.</a:t>
            </a:r>
          </a:p>
          <a:p>
            <a:pPr defTabSz="931774">
              <a:spcBef>
                <a:spcPts val="0"/>
              </a:spcBef>
              <a:defRPr/>
            </a:pPr>
            <a:endParaRPr lang="en-US" dirty="0" smtClean="0"/>
          </a:p>
          <a:p>
            <a:pPr defTabSz="931774">
              <a:spcBef>
                <a:spcPts val="0"/>
              </a:spcBef>
              <a:defRPr/>
            </a:pPr>
            <a:r>
              <a:rPr lang="en-US" dirty="0" smtClean="0"/>
              <a:t>NASI’s public opinion</a:t>
            </a:r>
            <a:r>
              <a:rPr lang="en-US" baseline="0" dirty="0" smtClean="0"/>
              <a:t> study, </a:t>
            </a:r>
            <a:r>
              <a:rPr lang="en-US" i="1" baseline="0" dirty="0" smtClean="0"/>
              <a:t>Strengthening Social Security: What Do Americans Want?</a:t>
            </a:r>
            <a:r>
              <a:rPr lang="en-US" i="0" baseline="0" dirty="0" smtClean="0"/>
              <a:t>, examined Americans’ opinions on many of these options.</a:t>
            </a:r>
            <a:endParaRPr lang="en-US" dirty="0" smtClean="0"/>
          </a:p>
        </p:txBody>
      </p:sp>
    </p:spTree>
    <p:extLst>
      <p:ext uri="{BB962C8B-B14F-4D97-AF65-F5344CB8AC3E}">
        <p14:creationId xmlns="" xmlns:p14="http://schemas.microsoft.com/office/powerpoint/2010/main" val="1542982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dirty="0"/>
              <a:t>Each of these policy options targets an </a:t>
            </a:r>
            <a:r>
              <a:rPr lang="en-US" dirty="0" smtClean="0"/>
              <a:t>economically</a:t>
            </a:r>
            <a:r>
              <a:rPr lang="en-US" baseline="0" dirty="0" smtClean="0"/>
              <a:t> </a:t>
            </a:r>
            <a:r>
              <a:rPr lang="en-US" dirty="0" smtClean="0"/>
              <a:t>vulnerable </a:t>
            </a:r>
            <a:r>
              <a:rPr lang="en-US" dirty="0"/>
              <a:t>group that would receive more adequate benefits under that option.  </a:t>
            </a:r>
          </a:p>
          <a:p>
            <a:pPr defTabSz="914350">
              <a:spcBef>
                <a:spcPts val="0"/>
              </a:spcBef>
              <a:defRPr/>
            </a:pPr>
            <a:endParaRPr lang="en-US" dirty="0"/>
          </a:p>
          <a:p>
            <a:pPr defTabSz="914350">
              <a:spcBef>
                <a:spcPts val="0"/>
              </a:spcBef>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36</a:t>
            </a:fld>
            <a:endParaRPr lang="en-US" dirty="0"/>
          </a:p>
        </p:txBody>
      </p:sp>
    </p:spTree>
    <p:extLst>
      <p:ext uri="{BB962C8B-B14F-4D97-AF65-F5344CB8AC3E}">
        <p14:creationId xmlns="" xmlns:p14="http://schemas.microsoft.com/office/powerpoint/2010/main" val="1454057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spcBef>
                <a:spcPts val="0"/>
              </a:spcBef>
            </a:pPr>
            <a:r>
              <a:rPr lang="en-US" dirty="0"/>
              <a:t>The report includes many options for improving Social Security revenues in the future. </a:t>
            </a:r>
            <a:r>
              <a:rPr lang="en-US" dirty="0" smtClean="0"/>
              <a:t>For </a:t>
            </a:r>
            <a:r>
              <a:rPr lang="en-US" dirty="0"/>
              <a:t>example:</a:t>
            </a:r>
          </a:p>
          <a:p>
            <a:pPr>
              <a:spcBef>
                <a:spcPts val="0"/>
              </a:spcBef>
            </a:pPr>
            <a:endParaRPr lang="en-US" dirty="0"/>
          </a:p>
          <a:p>
            <a:pPr lvl="0">
              <a:buFont typeface="Arial" pitchFamily="34" charset="0"/>
              <a:buChar char="•"/>
            </a:pPr>
            <a:r>
              <a:rPr lang="en-US" dirty="0"/>
              <a:t> Lift the cap on earnings subject to Social Security contributions (now $</a:t>
            </a:r>
            <a:r>
              <a:rPr lang="en-US" dirty="0" smtClean="0"/>
              <a:t>118,500</a:t>
            </a:r>
            <a:r>
              <a:rPr lang="en-US" dirty="0"/>
              <a:t>). </a:t>
            </a:r>
            <a:r>
              <a:rPr lang="en-US" dirty="0" smtClean="0"/>
              <a:t>Many </a:t>
            </a:r>
            <a:r>
              <a:rPr lang="en-US" dirty="0"/>
              <a:t>variations on this option </a:t>
            </a:r>
            <a:r>
              <a:rPr lang="en-US" dirty="0" smtClean="0"/>
              <a:t>exist, including</a:t>
            </a:r>
            <a:r>
              <a:rPr lang="en-US" baseline="0" dirty="0" smtClean="0"/>
              <a:t> eliminating the cap entirely or lifting it so it once again includes 90% of covered earnings</a:t>
            </a:r>
            <a:r>
              <a:rPr lang="en-US" dirty="0" smtClean="0"/>
              <a: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Schedule an increase in the 6.2 percent contribution rate out in the future when funds would be needed. Such a change could avoid drawing down Social Security reserves so that interest income will remain a permanent source of income to Social Security.</a:t>
            </a:r>
          </a:p>
          <a:p>
            <a:pPr lvl="0">
              <a:buFont typeface="Arial" pitchFamily="34" charset="0"/>
              <a:buChar char="•"/>
            </a:pPr>
            <a:r>
              <a:rPr lang="en-US" dirty="0" smtClean="0"/>
              <a:t> Cover all </a:t>
            </a:r>
            <a:r>
              <a:rPr lang="en-US" dirty="0"/>
              <a:t>salary reduction </a:t>
            </a:r>
            <a:r>
              <a:rPr lang="en-US" dirty="0" smtClean="0"/>
              <a:t>plans, just </a:t>
            </a:r>
            <a:r>
              <a:rPr lang="en-US" dirty="0"/>
              <a:t>like 401(k)s – that is, treat contributions into the plans as covered earnings for Social Security</a:t>
            </a:r>
            <a:r>
              <a:rPr lang="en-US" dirty="0" smtClean="0"/>
              <a:t>. </a:t>
            </a:r>
            <a:r>
              <a:rPr lang="en-US" dirty="0"/>
              <a:t>In 1983, Congress decided that worker contributions into 401(k)s should be covered by Social Security. </a:t>
            </a:r>
            <a:r>
              <a:rPr lang="en-US" dirty="0" smtClean="0"/>
              <a:t>That </a:t>
            </a:r>
            <a:r>
              <a:rPr lang="en-US" dirty="0"/>
              <a:t>rationale could apply to other salary reduction plans. </a:t>
            </a:r>
          </a:p>
          <a:p>
            <a:pPr lvl="0">
              <a:buFont typeface="Arial" pitchFamily="34" charset="0"/>
              <a:buChar char="•"/>
            </a:pPr>
            <a:r>
              <a:rPr lang="en-US" dirty="0" smtClean="0"/>
              <a:t>Dedicate </a:t>
            </a:r>
            <a:r>
              <a:rPr lang="en-US" dirty="0"/>
              <a:t>progressive taxes to pay part of the future cost of Social Security. Examples of progressive taxes (which fall more on higher-income individuals than lower-income ones) include an estate tax and a financial transactions tax</a:t>
            </a:r>
            <a:r>
              <a:rPr lang="en-US" dirty="0" smtClean="0"/>
              <a:t>.</a:t>
            </a:r>
            <a:endParaRPr lang="en-US" dirty="0"/>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pPr/>
              <a:t>37</a:t>
            </a:fld>
            <a:endParaRPr lang="en-US" dirty="0" smtClean="0"/>
          </a:p>
        </p:txBody>
      </p:sp>
    </p:spTree>
    <p:extLst>
      <p:ext uri="{BB962C8B-B14F-4D97-AF65-F5344CB8AC3E}">
        <p14:creationId xmlns="" xmlns:p14="http://schemas.microsoft.com/office/powerpoint/2010/main" val="3182041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dirty="0" smtClean="0"/>
              <a:t>Raising the retirement age</a:t>
            </a:r>
            <a:r>
              <a:rPr lang="en-US" baseline="0" dirty="0" smtClean="0"/>
              <a:t> and switching to the chained CPI wou</a:t>
            </a:r>
            <a:r>
              <a:rPr lang="en-US" dirty="0" smtClean="0"/>
              <a:t>ld each lower future benefits and costs.  </a:t>
            </a:r>
          </a:p>
          <a:p>
            <a:pPr defTabSz="914350">
              <a:spcBef>
                <a:spcPts val="0"/>
              </a:spcBef>
              <a:defRPr/>
            </a:pPr>
            <a:endParaRPr lang="en-US" dirty="0" smtClean="0"/>
          </a:p>
          <a:p>
            <a:pPr defTabSz="914350">
              <a:spcBef>
                <a:spcPts val="0"/>
              </a:spcBef>
              <a:defRPr/>
            </a:pPr>
            <a:r>
              <a:rPr lang="en-US" dirty="0" smtClean="0"/>
              <a:t>For more information on these options and their costs, see NASI’s report </a:t>
            </a:r>
            <a:r>
              <a:rPr lang="en-US" i="1" dirty="0" smtClean="0"/>
              <a:t>Fixing Social Security: Adequate Benefits, Adequate Financing</a:t>
            </a:r>
            <a:r>
              <a:rPr lang="en-US" dirty="0" smtClean="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38</a:t>
            </a:fld>
            <a:endParaRPr lang="en-US" dirty="0"/>
          </a:p>
        </p:txBody>
      </p:sp>
    </p:spTree>
    <p:extLst>
      <p:ext uri="{BB962C8B-B14F-4D97-AF65-F5344CB8AC3E}">
        <p14:creationId xmlns="" xmlns:p14="http://schemas.microsoft.com/office/powerpoint/2010/main" val="295877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In 2014, NASI</a:t>
            </a:r>
            <a:r>
              <a:rPr lang="en-US" baseline="0" dirty="0" smtClean="0"/>
              <a:t>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b="0" i="1" kern="1200" dirty="0" smtClean="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smtClean="0">
                <a:solidFill>
                  <a:schemeClr val="tx1"/>
                </a:solidFill>
                <a:latin typeface="Times New Roman" charset="0"/>
                <a:ea typeface="+mn-ea"/>
                <a:cs typeface="+mn-cs"/>
              </a:rPr>
              <a:t> (Walker, Reno, and Bethell, 2014).</a:t>
            </a:r>
            <a:endParaRPr lang="en-US" u="none" dirty="0" smtClean="0"/>
          </a:p>
        </p:txBody>
      </p:sp>
    </p:spTree>
    <p:extLst>
      <p:ext uri="{BB962C8B-B14F-4D97-AF65-F5344CB8AC3E}">
        <p14:creationId xmlns="" xmlns:p14="http://schemas.microsoft.com/office/powerpoint/2010/main" val="415763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dirty="0" smtClean="0"/>
              <a:t>In all, about 40 million retired workers receive Social Security benefits, as do about 9 million disabled workers, 4 million widows, 2.5 million spouses,</a:t>
            </a:r>
            <a:r>
              <a:rPr lang="en-US" baseline="0" dirty="0" smtClean="0"/>
              <a:t> </a:t>
            </a:r>
            <a:r>
              <a:rPr lang="en-US"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dirty="0" smtClean="0"/>
          </a:p>
          <a:p>
            <a:pPr eaLnBrk="1" hangingPunct="1">
              <a:spcBef>
                <a:spcPct val="0"/>
              </a:spcBef>
            </a:pPr>
            <a:r>
              <a:rPr lang="en-US" dirty="0" smtClean="0"/>
              <a:t>(Data</a:t>
            </a:r>
            <a:r>
              <a:rPr lang="en-US" baseline="0" dirty="0" smtClean="0"/>
              <a:t> as</a:t>
            </a:r>
            <a:r>
              <a:rPr lang="en-US" dirty="0" smtClean="0"/>
              <a:t> of July 2015.)</a:t>
            </a:r>
          </a:p>
        </p:txBody>
      </p:sp>
    </p:spTree>
    <p:extLst>
      <p:ext uri="{BB962C8B-B14F-4D97-AF65-F5344CB8AC3E}">
        <p14:creationId xmlns="" xmlns:p14="http://schemas.microsoft.com/office/powerpoint/2010/main"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40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eaLnBrk="1" hangingPunct="1">
              <a:spcBef>
                <a:spcPct val="0"/>
              </a:spcBef>
              <a:buFont typeface="Arial" pitchFamily="34" charset="0"/>
              <a:buNone/>
            </a:pPr>
            <a:r>
              <a:rPr lang="en-US" dirty="0" smtClean="0"/>
              <a:t>The survey found evidence that Americans</a:t>
            </a:r>
            <a:r>
              <a:rPr lang="en-US" baseline="0" dirty="0" smtClean="0"/>
              <a:t> </a:t>
            </a:r>
            <a:r>
              <a:rPr lang="en-US" dirty="0" smtClean="0"/>
              <a:t>value Social</a:t>
            </a:r>
            <a:r>
              <a:rPr lang="en-US" baseline="0" dirty="0" smtClean="0"/>
              <a:t> Security, don’t mind paying for it, and would rather pay more than see benefits cut.</a:t>
            </a:r>
          </a:p>
          <a:p>
            <a:pPr eaLnBrk="1" hangingPunct="1">
              <a:spcBef>
                <a:spcPct val="0"/>
              </a:spcBef>
              <a:buFont typeface="Arial" pitchFamily="34" charset="0"/>
              <a:buNone/>
            </a:pPr>
            <a:endParaRPr lang="en-US" baseline="0" dirty="0" smtClean="0"/>
          </a:p>
          <a:p>
            <a:pPr eaLnBrk="1" hangingPunct="1">
              <a:spcBef>
                <a:spcPct val="0"/>
              </a:spcBef>
              <a:buFont typeface="Arial" pitchFamily="34" charset="0"/>
              <a:buNone/>
            </a:pPr>
            <a:r>
              <a:rPr lang="en-US" baseline="0" dirty="0" smtClean="0"/>
              <a:t>The survey also used an innovative method called “trade-off analysis” that asked participants to chose among different packages of policy options. T</a:t>
            </a:r>
            <a:r>
              <a:rPr lang="en-US" sz="1200" kern="1200" dirty="0" smtClean="0">
                <a:solidFill>
                  <a:schemeClr val="tx1"/>
                </a:solidFill>
                <a:latin typeface="Times New Roman" charset="0"/>
                <a:ea typeface="+mn-ea"/>
                <a:cs typeface="+mn-cs"/>
              </a:rPr>
              <a:t>he favorite package included two revenue increases and two benefit increases.</a:t>
            </a:r>
          </a:p>
          <a:p>
            <a:pPr eaLnBrk="1" hangingPunct="1">
              <a:spcBef>
                <a:spcPct val="0"/>
              </a:spcBef>
              <a:buFont typeface="Arial" pitchFamily="34" charset="0"/>
              <a:buNone/>
            </a:pPr>
            <a:endParaRPr lang="en-US" sz="1200" kern="1200" dirty="0" smtClean="0">
              <a:solidFill>
                <a:schemeClr val="tx1"/>
              </a:solidFill>
              <a:latin typeface="Times New Roman" charset="0"/>
              <a:ea typeface="+mn-ea"/>
              <a:cs typeface="+mn-cs"/>
            </a:endParaRPr>
          </a:p>
          <a:p>
            <a:pPr eaLnBrk="1" hangingPunct="1">
              <a:spcBef>
                <a:spcPct val="0"/>
              </a:spcBef>
              <a:buFont typeface="Arial" pitchFamily="34" charset="0"/>
              <a:buNone/>
            </a:pPr>
            <a:r>
              <a:rPr lang="en-US" sz="1200" kern="1200" dirty="0" smtClean="0">
                <a:solidFill>
                  <a:schemeClr val="tx1"/>
                </a:solidFill>
                <a:latin typeface="Times New Roman" charset="0"/>
                <a:ea typeface="+mn-ea"/>
                <a:cs typeface="+mn-cs"/>
              </a:rPr>
              <a:t>The following charts show</a:t>
            </a:r>
            <a:r>
              <a:rPr lang="en-US" sz="1200" kern="1200" baseline="0" dirty="0" smtClean="0">
                <a:solidFill>
                  <a:schemeClr val="tx1"/>
                </a:solidFill>
                <a:latin typeface="Times New Roman" charset="0"/>
                <a:ea typeface="+mn-ea"/>
                <a:cs typeface="+mn-cs"/>
              </a:rPr>
              <a:t> more detail about the survey results.</a:t>
            </a:r>
            <a:endParaRPr lang="en-US" sz="1200" kern="1200" dirty="0" smtClean="0">
              <a:solidFill>
                <a:schemeClr val="tx1"/>
              </a:solidFill>
              <a:latin typeface="Times New Roman" charset="0"/>
              <a:ea typeface="+mn-ea"/>
              <a:cs typeface="+mn-cs"/>
            </a:endParaRPr>
          </a:p>
        </p:txBody>
      </p:sp>
    </p:spTree>
    <p:extLst>
      <p:ext uri="{BB962C8B-B14F-4D97-AF65-F5344CB8AC3E}">
        <p14:creationId xmlns="" xmlns:p14="http://schemas.microsoft.com/office/powerpoint/2010/main" val="1637347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77% of Americans agree it is critical to preserve Social Security for future generations even if it means increasing the taxes paid by </a:t>
            </a:r>
            <a:r>
              <a:rPr lang="en-US" i="1" baseline="0" dirty="0" smtClean="0"/>
              <a:t>working</a:t>
            </a:r>
            <a:r>
              <a:rPr lang="en-US" baseline="0" dirty="0" smtClean="0"/>
              <a:t> Americans. Those agreeing include 69% of Republicans, 84% of Democrats and 76% of independents.</a:t>
            </a:r>
          </a:p>
          <a:p>
            <a:pPr eaLnBrk="1" hangingPunct="1">
              <a:spcBef>
                <a:spcPts val="432"/>
              </a:spcBef>
              <a:buFont typeface="Arial" pitchFamily="34" charset="0"/>
              <a:buChar char="•"/>
            </a:pPr>
            <a:r>
              <a:rPr lang="en-US" baseline="0" dirty="0" smtClean="0"/>
              <a:t> 83% of Americans agree it is critical to preserve Social Security for future generations even if it means increasing the taxes paid by </a:t>
            </a:r>
            <a:r>
              <a:rPr lang="en-US" i="1" baseline="0" dirty="0" smtClean="0"/>
              <a:t>wealthier </a:t>
            </a:r>
            <a:r>
              <a:rPr lang="en-US" baseline="0" dirty="0" smtClean="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 xmlns:p14="http://schemas.microsoft.com/office/powerpoint/2010/main" val="2359358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extLst>
      <p:ext uri="{BB962C8B-B14F-4D97-AF65-F5344CB8AC3E}">
        <p14:creationId xmlns="" xmlns:p14="http://schemas.microsoft.com/office/powerpoint/2010/main" val="2151761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82133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44</a:t>
            </a:fld>
            <a:endParaRPr lang="en-US" dirty="0"/>
          </a:p>
        </p:txBody>
      </p:sp>
    </p:spTree>
    <p:extLst>
      <p:ext uri="{BB962C8B-B14F-4D97-AF65-F5344CB8AC3E}">
        <p14:creationId xmlns="" xmlns:p14="http://schemas.microsoft.com/office/powerpoint/2010/main" val="334664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45</a:t>
            </a:fld>
            <a:endParaRPr lang="en-US" dirty="0"/>
          </a:p>
        </p:txBody>
      </p:sp>
    </p:spTree>
    <p:extLst>
      <p:ext uri="{BB962C8B-B14F-4D97-AF65-F5344CB8AC3E}">
        <p14:creationId xmlns="" xmlns:p14="http://schemas.microsoft.com/office/powerpoint/2010/main"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dirty="0" smtClean="0"/>
              <a:t>Social Security provides a foundation of retirement income that retirees supplement with pensions, savings, and earnings. Benefits alone do not provide a comfortable level of living. The average benefit for </a:t>
            </a:r>
            <a:r>
              <a:rPr lang="en-US" baseline="0" dirty="0" smtClean="0"/>
              <a:t>retired workers</a:t>
            </a:r>
            <a:r>
              <a:rPr lang="en-US" dirty="0" smtClean="0"/>
              <a:t> in July 2015 was $1,336 a month, or about $16,032 a year.</a:t>
            </a:r>
          </a:p>
          <a:p>
            <a:pPr eaLnBrk="1" hangingPunct="1">
              <a:spcBef>
                <a:spcPct val="0"/>
              </a:spcBef>
            </a:pPr>
            <a:endParaRPr lang="en-US" dirty="0" smtClean="0"/>
          </a:p>
          <a:p>
            <a:pPr eaLnBrk="1" hangingPunct="1">
              <a:spcBef>
                <a:spcPct val="0"/>
              </a:spcBef>
            </a:pPr>
            <a:r>
              <a:rPr lang="en-US" dirty="0" smtClean="0"/>
              <a:t>The average is somewhat lower for widowed spouses age 60 and older: $1,282 a month or about $15,384 a year.</a:t>
            </a:r>
          </a:p>
          <a:p>
            <a:pPr eaLnBrk="1" hangingPunct="1">
              <a:spcBef>
                <a:spcPct val="0"/>
              </a:spcBef>
            </a:pPr>
            <a:endParaRPr lang="en-US" dirty="0" smtClean="0"/>
          </a:p>
          <a:p>
            <a:pPr eaLnBrk="1" hangingPunct="1">
              <a:spcBef>
                <a:spcPct val="0"/>
              </a:spcBef>
            </a:pPr>
            <a:r>
              <a:rPr lang="en-US" dirty="0" smtClean="0"/>
              <a:t>The average benefit for disabled workers is $1,165, or about $13,980 a year. A disabled worker with one or more children received, on average, $1,785</a:t>
            </a:r>
            <a:r>
              <a:rPr lang="en-US" baseline="0" dirty="0" smtClean="0"/>
              <a:t> a month</a:t>
            </a:r>
            <a:r>
              <a:rPr lang="en-US" dirty="0" smtClean="0"/>
              <a:t> or about $21,420 a year.</a:t>
            </a:r>
          </a:p>
          <a:p>
            <a:pPr eaLnBrk="1" hangingPunct="1">
              <a:spcBef>
                <a:spcPct val="0"/>
              </a:spcBef>
            </a:pPr>
            <a:endParaRPr lang="en-US" dirty="0" smtClean="0"/>
          </a:p>
          <a:p>
            <a:pPr eaLnBrk="1" hangingPunct="1">
              <a:spcBef>
                <a:spcPct val="0"/>
              </a:spcBef>
            </a:pPr>
            <a:r>
              <a:rPr lang="en-US" dirty="0" smtClean="0"/>
              <a:t>For comparison, the 2015 federal poverty guideline is $20,090 annually for a family of three, and $24,250</a:t>
            </a:r>
            <a:r>
              <a:rPr lang="en-US" baseline="0" dirty="0" smtClean="0"/>
              <a:t> </a:t>
            </a:r>
            <a:r>
              <a:rPr lang="en-US" dirty="0" smtClean="0"/>
              <a:t>for a family of four.</a:t>
            </a:r>
          </a:p>
          <a:p>
            <a:pPr eaLnBrk="1" hangingPunct="1">
              <a:spcBef>
                <a:spcPct val="0"/>
              </a:spcBef>
            </a:pPr>
            <a:endParaRPr lang="en-US" dirty="0" smtClean="0"/>
          </a:p>
          <a:p>
            <a:pPr eaLnBrk="1" hangingPunct="1">
              <a:spcBef>
                <a:spcPct val="0"/>
              </a:spcBef>
            </a:pPr>
            <a:r>
              <a:rPr lang="en-US" dirty="0" smtClean="0"/>
              <a:t>Each year, Social Security benefits are adjusted to keep up with the cost of living. A</a:t>
            </a:r>
            <a:r>
              <a:rPr lang="en-US" baseline="0" dirty="0" smtClean="0"/>
              <a:t> 1.7 percent cost-of-living adjustment (COLA) took effect for December 2014 with the checks paid in January 2015.</a:t>
            </a:r>
            <a:endParaRPr lang="en-US" dirty="0" smtClean="0"/>
          </a:p>
        </p:txBody>
      </p:sp>
    </p:spTree>
    <p:extLst>
      <p:ext uri="{BB962C8B-B14F-4D97-AF65-F5344CB8AC3E}">
        <p14:creationId xmlns="" xmlns:p14="http://schemas.microsoft.com/office/powerpoint/2010/main"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dirty="0" smtClean="0">
                <a:cs typeface="Times New Roman" charset="0"/>
              </a:rPr>
              <a:t>A common way to measure</a:t>
            </a:r>
            <a:r>
              <a:rPr lang="en-US" baseline="0" dirty="0" smtClean="0">
                <a:cs typeface="Times New Roman" charset="0"/>
              </a:rPr>
              <a:t> income </a:t>
            </a:r>
            <a:r>
              <a:rPr lang="en-US" i="0" baseline="0" dirty="0" smtClean="0">
                <a:cs typeface="Times New Roman" charset="0"/>
              </a:rPr>
              <a:t>during</a:t>
            </a:r>
            <a:r>
              <a:rPr lang="en-US" baseline="0" dirty="0" smtClean="0">
                <a:cs typeface="Times New Roman" charset="0"/>
              </a:rPr>
              <a:t> retirement is to compare it to earned income </a:t>
            </a:r>
            <a:r>
              <a:rPr lang="en-US" i="1" baseline="0" dirty="0" smtClean="0">
                <a:cs typeface="Times New Roman" charset="0"/>
              </a:rPr>
              <a:t>before</a:t>
            </a:r>
            <a:r>
              <a:rPr lang="en-US" baseline="0" dirty="0" smtClean="0">
                <a:cs typeface="Times New Roman" charset="0"/>
              </a:rPr>
              <a:t> retirement. The resulting “replacement rate” shows what percentage of pre-retirement earnings is replaced by retirement benefits. </a:t>
            </a:r>
            <a:endParaRPr lang="en-US" dirty="0" smtClean="0">
              <a:cs typeface="Times New Roman" charset="0"/>
            </a:endParaRP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aseline="0" dirty="0" smtClean="0">
                <a:cs typeface="Times New Roman" charset="0"/>
              </a:rPr>
              <a:t> prevailing wage levels near retirement)</a:t>
            </a:r>
            <a:r>
              <a:rPr lang="en-US" dirty="0" smtClean="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example, a 65-year-old who retired in 2015 with a lifetime of “medium” earnings (about $46,290 in 2014) would receive about $18,320 a year, which would replace about 40 percent of past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A “low” earner who made about $20,830 in 2014 would receive about $11,120, which would replace about 53 percent of prior earnings. A worker who always earned the “maximum” taxable amount (for</a:t>
            </a:r>
            <a:r>
              <a:rPr lang="en-US" baseline="0" dirty="0" smtClean="0">
                <a:cs typeface="Times New Roman" charset="0"/>
              </a:rPr>
              <a:t> a career-average taxable earnings of $112,090 in 2014</a:t>
            </a:r>
            <a:r>
              <a:rPr lang="en-US" dirty="0" smtClean="0">
                <a:cs typeface="Times New Roman" charset="0"/>
              </a:rPr>
              <a:t>) would get benefits that replace about 26 percent of prior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aseline="0" dirty="0" smtClean="0">
                <a:cs typeface="Times New Roman" charset="0"/>
              </a:rPr>
              <a:t> replace about 33 percent of prior earnings if claimed at age 62, compared to 40 percent if claimed at 65.</a:t>
            </a:r>
            <a:endParaRPr lang="en-US" dirty="0" smtClean="0">
              <a:cs typeface="Times New Roman" charset="0"/>
            </a:endParaRP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more details on replacement rates, see page 12</a:t>
            </a:r>
            <a:r>
              <a:rPr lang="en-US" baseline="0" dirty="0" smtClean="0">
                <a:cs typeface="Times New Roman" charset="0"/>
              </a:rPr>
              <a:t>.</a:t>
            </a:r>
            <a:endParaRPr lang="en-US" dirty="0" smtClean="0">
              <a:cs typeface="Times New Roman" charset="0"/>
            </a:endParaRPr>
          </a:p>
          <a:p>
            <a:pPr eaLnBrk="1" hangingPunct="1">
              <a:lnSpc>
                <a:spcPct val="85000"/>
              </a:lnSpc>
            </a:pPr>
            <a:endParaRPr lang="en-US" dirty="0" smtClean="0">
              <a:solidFill>
                <a:srgbClr val="FF0000"/>
              </a:solidFill>
            </a:endParaRPr>
          </a:p>
        </p:txBody>
      </p:sp>
    </p:spTree>
    <p:extLst>
      <p:ext uri="{BB962C8B-B14F-4D97-AF65-F5344CB8AC3E}">
        <p14:creationId xmlns="" xmlns:p14="http://schemas.microsoft.com/office/powerpoint/2010/main"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Social Security benefits are relatively modest both in dollar amounts and in relation to retirees’ prior earnings. Yet the benefits are critically important to the individuals an	d families that receive them.  </a:t>
            </a:r>
          </a:p>
          <a:p>
            <a:pPr eaLnBrk="1" hangingPunct="1">
              <a:spcBef>
                <a:spcPct val="0"/>
              </a:spcBef>
            </a:pPr>
            <a:endParaRPr lang="en-US" dirty="0" smtClean="0"/>
          </a:p>
          <a:p>
            <a:pPr eaLnBrk="1" hangingPunct="1">
              <a:spcBef>
                <a:spcPct val="0"/>
              </a:spcBef>
            </a:pPr>
            <a:r>
              <a:rPr lang="en-US" dirty="0" smtClean="0"/>
              <a:t>Nearly 90 percent of married couples and unmarried persons age 65 and older receive Social Security. It is the major source of income for most of those beneficiaries.    </a:t>
            </a:r>
          </a:p>
          <a:p>
            <a:pPr eaLnBrk="1" hangingPunct="1">
              <a:spcBef>
                <a:spcPct val="0"/>
              </a:spcBef>
            </a:pPr>
            <a:endParaRPr lang="en-US" dirty="0" smtClean="0"/>
          </a:p>
          <a:p>
            <a:pPr eaLnBrk="1" hangingPunct="1">
              <a:spcBef>
                <a:spcPct val="0"/>
              </a:spcBef>
            </a:pPr>
            <a:r>
              <a:rPr lang="en-US" dirty="0" smtClean="0"/>
              <a:t>Nearly two in three of those beneficiaries (65 percent) rely on Social Security for half or more of their total income from all sources.</a:t>
            </a:r>
          </a:p>
          <a:p>
            <a:pPr eaLnBrk="1" hangingPunct="1">
              <a:spcBef>
                <a:spcPct val="0"/>
              </a:spcBef>
            </a:pPr>
            <a:endParaRPr lang="en-US" dirty="0" smtClean="0"/>
          </a:p>
          <a:p>
            <a:pPr eaLnBrk="1" hangingPunct="1">
              <a:spcBef>
                <a:spcPct val="0"/>
              </a:spcBef>
            </a:pPr>
            <a:r>
              <a:rPr lang="en-US" dirty="0" smtClean="0"/>
              <a:t>About one in three elderly beneficiaries get almost all (90</a:t>
            </a:r>
            <a:r>
              <a:rPr lang="en-US" baseline="0" dirty="0" smtClean="0"/>
              <a:t> percent</a:t>
            </a:r>
            <a:r>
              <a:rPr lang="en-US" dirty="0" smtClean="0"/>
              <a:t> or more) of their income from Social Security.</a:t>
            </a:r>
          </a:p>
        </p:txBody>
      </p:sp>
    </p:spTree>
    <p:extLst>
      <p:ext uri="{BB962C8B-B14F-4D97-AF65-F5344CB8AC3E}">
        <p14:creationId xmlns="" xmlns:p14="http://schemas.microsoft.com/office/powerpoint/2010/main"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Social Security is particularly important to communities of color</a:t>
            </a:r>
            <a:r>
              <a:rPr lang="en-US" baseline="0" dirty="0" smtClean="0"/>
              <a:t> and to unmarried women (who are widowed, divorced, or never married).</a:t>
            </a:r>
            <a:r>
              <a:rPr lang="en-US" dirty="0" smtClean="0"/>
              <a:t> Seniors in those groups often rely more heavily</a:t>
            </a:r>
            <a:r>
              <a:rPr lang="en-US" baseline="0" dirty="0" smtClean="0"/>
              <a:t> on their benefits. More than 7 in 10 Hispanic Americans, Black Americans, and unmarried women of all races rely on Social Security for half or more of their income. More than 4 in 10 Black, Asian, and Hispanic Americans – and unmarried men and women of all races – rely on it for almost all (90 percent or more) of their income.</a:t>
            </a:r>
            <a:endParaRPr lang="en-US" dirty="0" smtClean="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8</a:t>
            </a:fld>
            <a:endParaRPr lang="en-US" dirty="0"/>
          </a:p>
        </p:txBody>
      </p:sp>
    </p:spTree>
    <p:extLst>
      <p:ext uri="{BB962C8B-B14F-4D97-AF65-F5344CB8AC3E}">
        <p14:creationId xmlns="" xmlns:p14="http://schemas.microsoft.com/office/powerpoint/2010/main" val="110400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49B3B20-C75F-46F3-B736-97A97159359F}" type="slidenum">
              <a:rPr lang="en-US" smtClean="0"/>
              <a:pPr/>
              <a:t>9</a:t>
            </a:fld>
            <a:endParaRPr lang="en-US" dirty="0" smtClean="0"/>
          </a:p>
        </p:txBody>
      </p:sp>
      <p:sp>
        <p:nvSpPr>
          <p:cNvPr id="49155" name="Rectangle 1026"/>
          <p:cNvSpPr>
            <a:spLocks noGrp="1" noRot="1" noChangeAspect="1" noChangeArrowheads="1" noTextEdit="1"/>
          </p:cNvSpPr>
          <p:nvPr>
            <p:ph type="sldImg"/>
          </p:nvPr>
        </p:nvSpPr>
        <p:spPr>
          <a:xfrm>
            <a:off x="1141413" y="685800"/>
            <a:ext cx="4648200" cy="3486150"/>
          </a:xfrm>
          <a:ln/>
        </p:spPr>
      </p:sp>
      <p:sp>
        <p:nvSpPr>
          <p:cNvPr id="49156" name="Rectangle 1027"/>
          <p:cNvSpPr>
            <a:spLocks noGrp="1" noChangeArrowheads="1"/>
          </p:cNvSpPr>
          <p:nvPr>
            <p:ph type="body" idx="1"/>
          </p:nvPr>
        </p:nvSpPr>
        <p:spPr>
          <a:xfrm>
            <a:off x="935039" y="4416426"/>
            <a:ext cx="5140325" cy="1831975"/>
          </a:xfrm>
          <a:noFill/>
          <a:ln/>
        </p:spPr>
        <p:txBody>
          <a:bodyPr/>
          <a:lstStyle/>
          <a:p>
            <a:pPr eaLnBrk="1" hangingPunct="1">
              <a:spcBef>
                <a:spcPct val="0"/>
              </a:spcBef>
            </a:pPr>
            <a:r>
              <a:rPr lang="en-US" dirty="0" smtClean="0"/>
              <a:t>One reason that Social Security is such a large portion of income is that most Americans age 65 and older do not receive monthly income from pensions, either from private employment or from jobs in federal, state or local government. Of couples age 65 and older, just under half (47 percent) have a pension from the husband’s or wife’s work, or both. The unmarried are less likely to have pensions. About 34 percent of unmarried women and 39 percent of unmarried men receive pensions. Combining couples and the unmarried together, the pension receipt rate is 39 percent.</a:t>
            </a: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For those who do receive pension income, the pension amounts typically do not keep up with price growth after retirement. Social Security benefits, in contrast, have automatic cost-of-living adjustments.</a:t>
            </a:r>
            <a:endParaRPr lang="en-US" dirty="0" smtClean="0"/>
          </a:p>
        </p:txBody>
      </p:sp>
    </p:spTree>
    <p:extLst>
      <p:ext uri="{BB962C8B-B14F-4D97-AF65-F5344CB8AC3E}">
        <p14:creationId xmlns="" xmlns:p14="http://schemas.microsoft.com/office/powerpoint/2010/main" val="38400714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ssa.gov/cgi-bin/currentpay.cgi"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sa.gov/OACT/ProgData/famben.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aspe.hhs.gov/poverty/15poverty.cfm" TargetMode="External"/><Relationship Id="rId5" Type="http://schemas.openxmlformats.org/officeDocument/2006/relationships/hyperlink" Target="http://www.socialsecurity.gov/OACT/ProgData/allOps.html" TargetMode="External"/><Relationship Id="rId4" Type="http://schemas.openxmlformats.org/officeDocument/2006/relationships/hyperlink" Target="http://www.socialsecurity.gov/oact/NOTES/ran9/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accent2">
                    <a:lumMod val="20000"/>
                    <a:lumOff val="80000"/>
                  </a:schemeClr>
                </a:solidFill>
                <a:latin typeface="Century" pitchFamily="18" charset="0"/>
              </a:rPr>
              <a:t>October 2015</a:t>
            </a:r>
            <a:endParaRPr lang="en-US" sz="2000" dirty="0" smtClean="0">
              <a:solidFill>
                <a:schemeClr val="accent2">
                  <a:lumMod val="20000"/>
                  <a:lumOff val="80000"/>
                </a:schemeClr>
              </a:solidFill>
              <a:latin typeface="Century" pitchFamily="18" charset="0"/>
            </a:endParaRP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 xmlns:a14="http://schemas.microsoft.com/office/drawing/2010/main">
                  <a14:imgLayer r:embed="rId5">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098"/>
          <p:cNvSpPr>
            <a:spLocks noGrp="1" noChangeArrowheads="1"/>
          </p:cNvSpPr>
          <p:nvPr>
            <p:ph type="title"/>
          </p:nvPr>
        </p:nvSpPr>
        <p:spPr>
          <a:xfrm>
            <a:off x="457200" y="76200"/>
            <a:ext cx="8229600" cy="1111664"/>
          </a:xfrm>
        </p:spPr>
        <p:txBody>
          <a:bodyPr>
            <a:noAutofit/>
          </a:bodyPr>
          <a:lstStyle/>
          <a:p>
            <a:pPr eaLnBrk="1" hangingPunct="1"/>
            <a:r>
              <a:rPr lang="en-US" sz="3400" dirty="0" smtClean="0"/>
              <a:t>How Are Benefits Projected to</a:t>
            </a:r>
            <a:br>
              <a:rPr lang="en-US" sz="3400" dirty="0" smtClean="0"/>
            </a:br>
            <a:r>
              <a:rPr lang="en-US" sz="3400" dirty="0" smtClean="0"/>
              <a:t> Change in the Future?</a:t>
            </a:r>
          </a:p>
        </p:txBody>
      </p:sp>
      <p:sp>
        <p:nvSpPr>
          <p:cNvPr id="13316" name="Rectangle 4099"/>
          <p:cNvSpPr>
            <a:spLocks noGrp="1" noChangeArrowheads="1"/>
          </p:cNvSpPr>
          <p:nvPr>
            <p:ph idx="1"/>
          </p:nvPr>
        </p:nvSpPr>
        <p:spPr>
          <a:xfrm>
            <a:off x="304800" y="1905000"/>
            <a:ext cx="8229600" cy="4572000"/>
          </a:xfrm>
        </p:spPr>
        <p:txBody>
          <a:bodyPr/>
          <a:lstStyle/>
          <a:p>
            <a:pPr marL="800100" indent="-457200" eaLnBrk="1" hangingPunct="1">
              <a:buSzPct val="85000"/>
              <a:buFont typeface="Wingdings" pitchFamily="2" charset="2"/>
              <a:buChar char="Ø"/>
            </a:pPr>
            <a:r>
              <a:rPr lang="en-US" sz="2800" dirty="0" smtClean="0">
                <a:solidFill>
                  <a:schemeClr val="tx1"/>
                </a:solidFill>
              </a:rPr>
              <a:t>Benefits will grow faster than prices, but slower than wages.</a:t>
            </a:r>
          </a:p>
          <a:p>
            <a:pPr indent="0" eaLnBrk="1" hangingPunct="1">
              <a:buSzPct val="85000"/>
              <a:buNone/>
            </a:pPr>
            <a:endParaRPr lang="en-US" sz="2800" dirty="0" smtClean="0">
              <a:solidFill>
                <a:schemeClr val="tx1"/>
              </a:solidFill>
            </a:endParaRPr>
          </a:p>
          <a:p>
            <a:pPr marL="800100" indent="-457200" eaLnBrk="1" hangingPunct="1">
              <a:buSzPct val="85000"/>
              <a:buFont typeface="Wingdings" pitchFamily="2" charset="2"/>
              <a:buChar char="Ø"/>
            </a:pPr>
            <a:r>
              <a:rPr lang="en-US" sz="2800" dirty="0" smtClean="0">
                <a:solidFill>
                  <a:schemeClr val="tx1"/>
                </a:solidFill>
              </a:rPr>
              <a:t>The increase in the full-benefit retirement age from 65 to 67 between 2002 and 2027 means that benefits will replace a smaller share of </a:t>
            </a:r>
            <a:br>
              <a:rPr lang="en-US" sz="2800" dirty="0" smtClean="0">
                <a:solidFill>
                  <a:schemeClr val="tx1"/>
                </a:solidFill>
              </a:rPr>
            </a:br>
            <a:r>
              <a:rPr lang="en-US" sz="2800" dirty="0" smtClean="0">
                <a:solidFill>
                  <a:schemeClr val="tx1"/>
                </a:solidFill>
              </a:rPr>
              <a:t>retirees’ past earnings</a:t>
            </a:r>
            <a:r>
              <a:rPr lang="en-US" sz="2800" dirty="0" smtClean="0"/>
              <a:t>.</a:t>
            </a:r>
          </a:p>
        </p:txBody>
      </p:sp>
      <p:sp>
        <p:nvSpPr>
          <p:cNvPr id="13314" name="Slide Number Placeholder 3"/>
          <p:cNvSpPr>
            <a:spLocks noGrp="1"/>
          </p:cNvSpPr>
          <p:nvPr>
            <p:ph type="sldNum" sz="quarter" idx="4294967295"/>
          </p:nvPr>
        </p:nvSpPr>
        <p:spPr>
          <a:xfrm>
            <a:off x="6553200" y="6356350"/>
            <a:ext cx="2133600" cy="365125"/>
          </a:xfrm>
          <a:noFill/>
        </p:spPr>
        <p:txBody>
          <a:bodyPr/>
          <a:lstStyle/>
          <a:p>
            <a:fld id="{1D7A6BBD-149B-410B-BCA3-4DDE7F9DA396}" type="slidenum">
              <a:rPr lang="en-US" smtClean="0"/>
              <a:pPr/>
              <a:t>10</a:t>
            </a:fld>
            <a:endParaRPr lang="en-US" dirty="0" smtClean="0"/>
          </a:p>
        </p:txBody>
      </p:sp>
      <p:sp>
        <p:nvSpPr>
          <p:cNvPr id="5"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National Academy of Social Insurance, 2015.</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82000" cy="1143000"/>
          </a:xfrm>
        </p:spPr>
        <p:txBody>
          <a:bodyPr>
            <a:normAutofit fontScale="90000"/>
          </a:bodyPr>
          <a:lstStyle/>
          <a:p>
            <a:r>
              <a:rPr lang="en-US" sz="3200" dirty="0" smtClean="0"/>
              <a:t>Increase in Full Retirement Age (FRA) Lowers Benefits at Any Age They Are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11</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smtClean="0"/>
              <a:t>Munnell</a:t>
            </a:r>
            <a:r>
              <a:rPr lang="en-US" sz="1200" dirty="0" smtClean="0"/>
              <a:t>, 2013.</a:t>
            </a:r>
            <a:endParaRPr lang="en-US" sz="1200" dirty="0"/>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Parts B &amp; D premiums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12</a:t>
            </a:fld>
            <a:endParaRPr lang="en-US" dirty="0" smtClean="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9812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8.9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61123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78574" cy="276999"/>
          </a:xfrm>
          <a:prstGeom prst="rect">
            <a:avLst/>
          </a:prstGeom>
          <a:noFill/>
          <a:ln w="9525">
            <a:noFill/>
            <a:miter lim="800000"/>
            <a:headEnd/>
            <a:tailEnd/>
          </a:ln>
        </p:spPr>
        <p:txBody>
          <a:bodyPr wrap="none">
            <a:spAutoFit/>
          </a:bodyPr>
          <a:lstStyle/>
          <a:p>
            <a:r>
              <a:rPr lang="en-US" sz="1200" dirty="0" smtClean="0"/>
              <a:t>SSA, 2014b: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8" name="Chart 7"/>
          <p:cNvGraphicFramePr/>
          <p:nvPr/>
        </p:nvGraphicFramePr>
        <p:xfrm>
          <a:off x="1143000" y="1371600"/>
          <a:ext cx="6858000"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lnSpcReduction="10000"/>
          </a:bodyPr>
          <a:lstStyle/>
          <a:p>
            <a:pPr>
              <a:buSzPct val="85000"/>
              <a:buFont typeface="Wingdings" pitchFamily="2" charset="2"/>
              <a:buChar char="Ø"/>
            </a:pPr>
            <a:r>
              <a:rPr lang="en-US" sz="2600" dirty="0" smtClean="0">
                <a:solidFill>
                  <a:schemeClr val="tx1"/>
                </a:solidFill>
              </a:rPr>
              <a:t>3 in 10 </a:t>
            </a:r>
            <a:r>
              <a:rPr lang="en-US" sz="2600" dirty="0">
                <a:solidFill>
                  <a:schemeClr val="tx1"/>
                </a:solidFill>
              </a:rPr>
              <a:t>disabled workers have incomes below 125 percent of 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smtClean="0">
                <a:solidFill>
                  <a:schemeClr val="tx1"/>
                </a:solidFill>
              </a:rPr>
              <a:t>Older (the average age of disabled worker beneficiaries is 53, and 7 in 10 are over 50).</a:t>
            </a:r>
          </a:p>
          <a:p>
            <a:pPr lvl="1">
              <a:buClr>
                <a:srgbClr val="005B4D"/>
              </a:buClr>
              <a:buFont typeface="Wingdings" pitchFamily="2" charset="2"/>
              <a:buChar char="§"/>
            </a:pPr>
            <a:r>
              <a:rPr lang="en-US" sz="2600" dirty="0" smtClean="0">
                <a:solidFill>
                  <a:schemeClr val="tx1"/>
                </a:solidFill>
              </a:rPr>
              <a:t>African-American.</a:t>
            </a:r>
          </a:p>
          <a:p>
            <a:pPr lvl="1">
              <a:buClr>
                <a:srgbClr val="005B4D"/>
              </a:buClr>
              <a:buFont typeface="Wingdings" pitchFamily="2" charset="2"/>
              <a:buChar char="§"/>
            </a:pPr>
            <a:r>
              <a:rPr lang="en-US" sz="2600" dirty="0" smtClean="0">
                <a:solidFill>
                  <a:schemeClr val="tx1"/>
                </a:solidFill>
              </a:rPr>
              <a:t>Lower educational attainment (more than half have only a high school diploma or less; almost 15% did not finish high school).</a:t>
            </a:r>
            <a:endParaRPr lang="en-US" sz="26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15</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Bailey and Hemmeter, 2015; SSA, 2014b.</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16</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lstStyle/>
          <a:p>
            <a:pPr eaLnBrk="1" hangingPunct="1"/>
            <a:r>
              <a:rPr lang="en-US" sz="4000" dirty="0" smtClean="0"/>
              <a:t>How Much Do Workers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pay:</a:t>
            </a:r>
          </a:p>
          <a:p>
            <a:pPr lvl="1" eaLnBrk="1" hangingPunct="1">
              <a:lnSpc>
                <a:spcPct val="90000"/>
              </a:lnSpc>
              <a:spcBef>
                <a:spcPts val="0"/>
              </a:spcBef>
              <a:buClr>
                <a:srgbClr val="005B4D"/>
              </a:buClr>
              <a:buFont typeface="Wingdings" pitchFamily="2" charset="2"/>
              <a:buChar char="§"/>
            </a:pPr>
            <a:r>
              <a:rPr lang="en-US" sz="2400" dirty="0" smtClean="0">
                <a:solidFill>
                  <a:schemeClr val="tx1"/>
                </a:solidFill>
              </a:rPr>
              <a:t>6.2% of their earnings for Social Security, and</a:t>
            </a:r>
          </a:p>
          <a:p>
            <a:pPr lvl="1" eaLnBrk="1" hangingPunct="1">
              <a:lnSpc>
                <a:spcPct val="90000"/>
              </a:lnSpc>
              <a:spcBef>
                <a:spcPts val="0"/>
              </a:spcBef>
              <a:spcAft>
                <a:spcPts val="800"/>
              </a:spcAft>
              <a:buClr>
                <a:srgbClr val="005B4D"/>
              </a:buClr>
              <a:buFont typeface="Wingdings" pitchFamily="2" charset="2"/>
              <a:buChar char="§"/>
            </a:pPr>
            <a:r>
              <a:rPr lang="en-US" sz="2400" dirty="0" smtClean="0">
                <a:solidFill>
                  <a:schemeClr val="tx1"/>
                </a:solidFill>
              </a:rPr>
              <a:t>1.45% of their earnings for Hospital Insurance (HI) under Medicare (Part A).</a:t>
            </a:r>
          </a:p>
          <a:p>
            <a:pPr eaLnBrk="1" hangingPunct="1">
              <a:lnSpc>
                <a:spcPct val="90000"/>
              </a:lnSpc>
              <a:buSzPct val="85000"/>
              <a:buFont typeface="Wingdings" pitchFamily="2" charset="2"/>
              <a:buChar char="Ø"/>
            </a:pPr>
            <a:r>
              <a:rPr lang="en-US" sz="2800" dirty="0" smtClean="0">
                <a:solidFill>
                  <a:schemeClr val="tx1"/>
                </a:solidFill>
              </a:rPr>
              <a:t>Employers pay an equal amount (6.2% and 1.45%).</a:t>
            </a:r>
          </a:p>
          <a:p>
            <a:pPr eaLnBrk="1" hangingPunct="1">
              <a:lnSpc>
                <a:spcPct val="90000"/>
              </a:lnSpc>
              <a:buSzPct val="85000"/>
              <a:buFont typeface="Wingdings" pitchFamily="2" charset="2"/>
              <a:buChar char="Ø"/>
            </a:pPr>
            <a:r>
              <a:rPr lang="en-US" sz="2800" dirty="0" smtClean="0">
                <a:solidFill>
                  <a:schemeClr val="tx1"/>
                </a:solidFill>
              </a:rPr>
              <a:t>The total is </a:t>
            </a:r>
            <a:r>
              <a:rPr lang="en-US" sz="2800" b="1" dirty="0" smtClean="0">
                <a:solidFill>
                  <a:srgbClr val="005B4D"/>
                </a:solidFill>
              </a:rPr>
              <a:t>12.4% for Social Security</a:t>
            </a:r>
            <a:r>
              <a:rPr lang="en-US" sz="2800" dirty="0" smtClean="0"/>
              <a:t> </a:t>
            </a:r>
            <a:r>
              <a:rPr lang="en-US" sz="2800" dirty="0" smtClean="0">
                <a:solidFill>
                  <a:schemeClr val="tx1"/>
                </a:solidFill>
              </a:rPr>
              <a:t>and</a:t>
            </a:r>
            <a:r>
              <a:rPr lang="en-US" sz="2800" dirty="0" smtClean="0"/>
              <a:t>  </a:t>
            </a:r>
            <a:br>
              <a:rPr lang="en-US" sz="2800" dirty="0" smtClean="0"/>
            </a:br>
            <a:r>
              <a:rPr lang="en-US" sz="2800" b="1" dirty="0" smtClean="0">
                <a:solidFill>
                  <a:srgbClr val="005B4D"/>
                </a:solidFill>
              </a:rPr>
              <a:t>2.9% for HI.</a:t>
            </a:r>
          </a:p>
          <a:p>
            <a:pPr eaLnBrk="1" hangingPunct="1">
              <a:lnSpc>
                <a:spcPct val="90000"/>
              </a:lnSpc>
              <a:buSzPct val="85000"/>
              <a:buFont typeface="Wingdings" pitchFamily="2" charset="2"/>
              <a:buChar char="Ø"/>
            </a:pPr>
            <a:r>
              <a:rPr lang="en-US" sz="2800" dirty="0" smtClean="0">
                <a:solidFill>
                  <a:schemeClr val="tx1"/>
                </a:solidFill>
              </a:rPr>
              <a:t>The maximum Social Security contribution base is </a:t>
            </a:r>
            <a:r>
              <a:rPr lang="en-US" sz="2800" b="1" dirty="0" smtClean="0">
                <a:solidFill>
                  <a:srgbClr val="005B4D"/>
                </a:solidFill>
              </a:rPr>
              <a:t>$118,500 </a:t>
            </a:r>
            <a:r>
              <a:rPr lang="en-US" sz="2800" dirty="0" smtClean="0">
                <a:solidFill>
                  <a:schemeClr val="tx1"/>
                </a:solidFill>
              </a:rPr>
              <a:t>in 2015.</a:t>
            </a:r>
          </a:p>
          <a:p>
            <a:pPr eaLnBrk="1" hangingPunct="1">
              <a:lnSpc>
                <a:spcPct val="90000"/>
              </a:lnSpc>
              <a:buFontTx/>
              <a:buNone/>
            </a:pPr>
            <a:endParaRPr lang="en-US" dirty="0" smtClean="0"/>
          </a:p>
          <a:p>
            <a:pPr lvl="1" eaLnBrk="1" hangingPunct="1">
              <a:lnSpc>
                <a:spcPct val="90000"/>
              </a:lnSpc>
            </a:pPr>
            <a:endParaRPr lang="en-US"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National Academy of Social Insurance, 2015.</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18</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2015.</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96000" y="3962400"/>
            <a:ext cx="1905000" cy="1905000"/>
          </a:xfrm>
          <a:prstGeom prst="rect">
            <a:avLst/>
          </a:prstGeom>
        </p:spPr>
      </p:pic>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lnSpcReduction="100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It is credited to the Social Security trust funds. </a:t>
            </a:r>
            <a:r>
              <a:rPr lang="en-US" sz="2800" dirty="0" smtClean="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5.3% goes to the </a:t>
            </a:r>
            <a:r>
              <a:rPr lang="en-US" sz="2800" b="1" dirty="0" smtClean="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0.9% goes to the </a:t>
            </a:r>
            <a:r>
              <a:rPr lang="en-US" sz="2800" b="1" dirty="0" smtClean="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smtClean="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Projections of income and </a:t>
            </a:r>
            <a:br>
              <a:rPr lang="en-US" sz="2800" dirty="0" smtClean="0">
                <a:solidFill>
                  <a:prstClr val="black"/>
                </a:solidFill>
                <a:latin typeface="+mn-lt"/>
              </a:rPr>
            </a:br>
            <a:r>
              <a:rPr lang="en-US" sz="2800" dirty="0" smtClean="0">
                <a:solidFill>
                  <a:prstClr val="black"/>
                </a:solidFill>
                <a:latin typeface="+mn-lt"/>
              </a:rPr>
              <a:t>outgo of the trust funds are </a:t>
            </a:r>
            <a:br>
              <a:rPr lang="en-US" sz="2800" dirty="0" smtClean="0">
                <a:solidFill>
                  <a:prstClr val="black"/>
                </a:solidFill>
                <a:latin typeface="+mn-lt"/>
              </a:rPr>
            </a:br>
            <a:r>
              <a:rPr lang="en-US" sz="2800" dirty="0" smtClean="0">
                <a:solidFill>
                  <a:prstClr val="black"/>
                </a:solidFill>
                <a:latin typeface="+mn-lt"/>
              </a:rPr>
              <a:t>made by the Social Security </a:t>
            </a:r>
            <a:br>
              <a:rPr lang="en-US" sz="2800" dirty="0" smtClean="0">
                <a:solidFill>
                  <a:prstClr val="black"/>
                </a:solidFill>
                <a:latin typeface="+mn-lt"/>
              </a:rPr>
            </a:br>
            <a:r>
              <a:rPr lang="en-US" sz="2800" dirty="0" smtClean="0">
                <a:solidFill>
                  <a:prstClr val="black"/>
                </a:solidFill>
                <a:latin typeface="+mn-lt"/>
              </a:rPr>
              <a:t>Administration actuaries.</a:t>
            </a:r>
            <a:endParaRPr kumimoji="0" lang="en-US" sz="2800" b="1" i="0" u="none" strike="noStrike" kern="1200" cap="none" spc="0" normalizeH="0" baseline="0" noProof="0" dirty="0" smtClean="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406336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t>2014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$884.3 billion </a:t>
            </a:r>
            <a:r>
              <a:rPr lang="en-US" dirty="0" smtClean="0">
                <a:solidFill>
                  <a:srgbClr val="005B4D"/>
                </a:solidFill>
              </a:rPr>
              <a:t>(mostly contributions)</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$859.2 billion </a:t>
            </a:r>
            <a:r>
              <a:rPr lang="en-US" dirty="0" smtClean="0">
                <a:solidFill>
                  <a:srgbClr val="005B4D"/>
                </a:solidFill>
              </a:rPr>
              <a:t>(mostly benefits)</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eaLnBrk="1" hangingPunct="1">
              <a:buFontTx/>
              <a:buNone/>
            </a:pPr>
            <a:r>
              <a:rPr lang="en-US" sz="2800" dirty="0" smtClean="0">
                <a:solidFill>
                  <a:schemeClr val="tx1"/>
                </a:solidFill>
              </a:rPr>
              <a:t>		       Surplus =</a:t>
            </a:r>
            <a:r>
              <a:rPr lang="en-US" sz="2800" dirty="0" smtClean="0"/>
              <a:t>	</a:t>
            </a:r>
            <a:r>
              <a:rPr lang="en-US" sz="2800" b="1" dirty="0" smtClean="0">
                <a:solidFill>
                  <a:schemeClr val="tx1"/>
                </a:solidFill>
              </a:rPr>
              <a:t>$25 billion</a:t>
            </a: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20</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2528128" cy="276999"/>
          </a:xfrm>
          <a:prstGeom prst="rect">
            <a:avLst/>
          </a:prstGeom>
          <a:noFill/>
          <a:ln w="9525">
            <a:noFill/>
            <a:miter lim="800000"/>
            <a:headEnd/>
            <a:tailEnd/>
          </a:ln>
        </p:spPr>
        <p:txBody>
          <a:bodyPr wrap="none">
            <a:spAutoFit/>
          </a:bodyPr>
          <a:lstStyle/>
          <a:p>
            <a:r>
              <a:rPr lang="en-US" sz="1200" dirty="0" smtClean="0"/>
              <a:t>SSA, 2015d; Board of Trustees, 2015.</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2013</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21</a:t>
            </a:fld>
            <a:endParaRPr lang="en-US" dirty="0" smtClean="0"/>
          </a:p>
        </p:txBody>
      </p:sp>
      <p:sp>
        <p:nvSpPr>
          <p:cNvPr id="7" name="Text Box 6"/>
          <p:cNvSpPr txBox="1">
            <a:spLocks noChangeArrowheads="1"/>
          </p:cNvSpPr>
          <p:nvPr/>
        </p:nvSpPr>
        <p:spPr bwMode="auto">
          <a:xfrm>
            <a:off x="304800" y="6400800"/>
            <a:ext cx="965329" cy="276999"/>
          </a:xfrm>
          <a:prstGeom prst="rect">
            <a:avLst/>
          </a:prstGeom>
          <a:noFill/>
          <a:ln w="9525">
            <a:noFill/>
            <a:miter lim="800000"/>
            <a:headEnd/>
            <a:tailEnd/>
          </a:ln>
        </p:spPr>
        <p:txBody>
          <a:bodyPr wrap="none">
            <a:spAutoFit/>
          </a:bodyPr>
          <a:lstStyle/>
          <a:p>
            <a:r>
              <a:rPr lang="en-US" sz="1200" dirty="0" smtClean="0"/>
              <a:t>SSA, 2015d.</a:t>
            </a:r>
            <a:endParaRPr lang="en-US" sz="1200" dirty="0"/>
          </a:p>
        </p:txBody>
      </p:sp>
      <p:graphicFrame>
        <p:nvGraphicFramePr>
          <p:cNvPr id="8" name="Chart 7"/>
          <p:cNvGraphicFramePr/>
          <p:nvPr/>
        </p:nvGraphicFramePr>
        <p:xfrm>
          <a:off x="1066800" y="1676400"/>
          <a:ext cx="6934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of the </a:t>
            </a:r>
            <a:br>
              <a:rPr lang="en-US" sz="2800" dirty="0" smtClean="0">
                <a:solidFill>
                  <a:schemeClr val="tx1"/>
                </a:solidFill>
              </a:rPr>
            </a:br>
            <a:r>
              <a:rPr lang="en-US" sz="2800" dirty="0" smtClean="0">
                <a:solidFill>
                  <a:schemeClr val="tx1"/>
                </a:solidFill>
              </a:rPr>
              <a:t>United States.</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trust funds:</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p>
          <a:p>
            <a:pPr>
              <a:buFont typeface="Wingdings" pitchFamily="2" charset="2"/>
              <a:buChar char="Ø"/>
            </a:pPr>
            <a:r>
              <a:rPr lang="en-US" sz="2800" dirty="0" smtClean="0">
                <a:solidFill>
                  <a:schemeClr val="tx1"/>
                </a:solidFill>
              </a:rPr>
              <a:t>Without prior Congressional action, the DI trust fund is projected to be depleted in late 2016.</a:t>
            </a:r>
          </a:p>
          <a:p>
            <a:pPr>
              <a:buFont typeface="Wingdings" pitchFamily="2" charset="2"/>
              <a:buChar char="Ø"/>
            </a:pPr>
            <a:r>
              <a:rPr lang="en-US" sz="2800" dirty="0" smtClean="0">
                <a:solidFill>
                  <a:schemeClr val="tx1"/>
                </a:solidFill>
              </a:rPr>
              <a:t>Congress could </a:t>
            </a:r>
            <a:r>
              <a:rPr lang="en-US" sz="2800" i="1" dirty="0" smtClean="0">
                <a:solidFill>
                  <a:schemeClr val="tx1"/>
                </a:solidFill>
              </a:rPr>
              <a:t>reallocate</a:t>
            </a:r>
            <a:r>
              <a:rPr lang="en-US" sz="2800" dirty="0" smtClean="0">
                <a:solidFill>
                  <a:schemeClr val="tx1"/>
                </a:solidFill>
              </a:rPr>
              <a:t> part of the existing 6.2% tax rate from OASI to DI, which would equalize the status of the two funds.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23</a:t>
            </a:fld>
            <a:endParaRPr lang="en-US" dirty="0"/>
          </a:p>
        </p:txBody>
      </p:sp>
      <p:sp>
        <p:nvSpPr>
          <p:cNvPr id="5" name="Text Box 6"/>
          <p:cNvSpPr txBox="1">
            <a:spLocks noChangeArrowheads="1"/>
          </p:cNvSpPr>
          <p:nvPr/>
        </p:nvSpPr>
        <p:spPr bwMode="auto">
          <a:xfrm>
            <a:off x="304800" y="6400800"/>
            <a:ext cx="2229713" cy="276999"/>
          </a:xfrm>
          <a:prstGeom prst="rect">
            <a:avLst/>
          </a:prstGeom>
          <a:noFill/>
          <a:ln w="9525">
            <a:noFill/>
            <a:miter lim="800000"/>
            <a:headEnd/>
            <a:tailEnd/>
          </a:ln>
        </p:spPr>
        <p:txBody>
          <a:bodyPr wrap="none">
            <a:spAutoFit/>
          </a:bodyPr>
          <a:lstStyle/>
          <a:p>
            <a:r>
              <a:rPr lang="en-US" sz="1200" dirty="0" smtClean="0"/>
              <a:t>Reno, Walker, and Bethell, 2013.</a:t>
            </a:r>
            <a:endParaRPr lang="en-US" sz="12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Big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2015: Table VI.G8.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24</a:t>
            </a:fld>
            <a:endParaRPr lang="en-US" dirty="0"/>
          </a:p>
        </p:txBody>
      </p:sp>
      <p:graphicFrame>
        <p:nvGraphicFramePr>
          <p:cNvPr id="12" name="Chart 11"/>
          <p:cNvGraphicFramePr/>
          <p:nvPr/>
        </p:nvGraphicFramePr>
        <p:xfrm>
          <a:off x="762000" y="1600200"/>
          <a:ext cx="7620000"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5943600" y="2362200"/>
            <a:ext cx="914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Autofit/>
          </a:bodyPr>
          <a:lstStyle/>
          <a:p>
            <a:r>
              <a:rPr lang="en-US" sz="3400" dirty="0" smtClean="0"/>
              <a:t>What is the “Cash Flow” Balance </a:t>
            </a:r>
            <a:br>
              <a:rPr lang="en-US" sz="3400" dirty="0" smtClean="0"/>
            </a:br>
            <a:r>
              <a:rPr lang="en-US" sz="3400" dirty="0" smtClean="0"/>
              <a:t>for Social Security?</a:t>
            </a:r>
            <a:endParaRPr lang="en-US" sz="3400" dirty="0"/>
          </a:p>
        </p:txBody>
      </p:sp>
      <p:sp>
        <p:nvSpPr>
          <p:cNvPr id="5" name="Text Box 6"/>
          <p:cNvSpPr txBox="1">
            <a:spLocks noChangeArrowheads="1"/>
          </p:cNvSpPr>
          <p:nvPr/>
        </p:nvSpPr>
        <p:spPr bwMode="auto">
          <a:xfrm>
            <a:off x="304800" y="6400800"/>
            <a:ext cx="2548711" cy="276999"/>
          </a:xfrm>
          <a:prstGeom prst="rect">
            <a:avLst/>
          </a:prstGeom>
          <a:noFill/>
          <a:ln w="9525">
            <a:noFill/>
            <a:miter lim="800000"/>
            <a:headEnd/>
            <a:tailEnd/>
          </a:ln>
        </p:spPr>
        <p:txBody>
          <a:bodyPr wrap="none">
            <a:spAutoFit/>
          </a:bodyPr>
          <a:lstStyle/>
          <a:p>
            <a:r>
              <a:rPr lang="en-US" sz="1200" dirty="0" smtClean="0"/>
              <a:t>Board of Trustees, 2015: Table VI.G8.</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graphicFrame>
        <p:nvGraphicFramePr>
          <p:cNvPr id="8" name="Chart 7"/>
          <p:cNvGraphicFramePr/>
          <p:nvPr/>
        </p:nvGraphicFramePr>
        <p:xfrm>
          <a:off x="1676400" y="1524000"/>
          <a:ext cx="5943600" cy="471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 (best estimate).</a:t>
            </a:r>
          </a:p>
        </p:txBody>
      </p:sp>
      <p:pic>
        <p:nvPicPr>
          <p:cNvPr id="5122"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26</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2015.</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lnSpcReduction="10000"/>
          </a:bodyPr>
          <a:lstStyle/>
          <a:p>
            <a:pPr marL="114300" indent="-457200" eaLnBrk="1" hangingPunct="1">
              <a:spcBef>
                <a:spcPts val="0"/>
              </a:spcBef>
              <a:buSzPct val="85000"/>
              <a:buFont typeface="Wingdings" pitchFamily="2" charset="2"/>
              <a:buChar char="Ø"/>
              <a:defRPr/>
            </a:pPr>
            <a:r>
              <a:rPr lang="en-US" sz="2800" dirty="0" smtClean="0">
                <a:solidFill>
                  <a:schemeClr val="tx1"/>
                </a:solidFill>
              </a:rPr>
              <a:t>In 2020, revenues plus interest income to the   </a:t>
            </a:r>
            <a:br>
              <a:rPr lang="en-US" sz="2800" dirty="0" smtClean="0">
                <a:solidFill>
                  <a:schemeClr val="tx1"/>
                </a:solidFill>
              </a:rPr>
            </a:br>
            <a:r>
              <a:rPr lang="en-US" sz="2800" dirty="0" smtClean="0">
                <a:solidFill>
                  <a:schemeClr val="tx1"/>
                </a:solidFill>
              </a:rPr>
              <a:t>    trust funds will be less than total expenditures for </a:t>
            </a:r>
            <a:br>
              <a:rPr lang="en-US" sz="2800" dirty="0" smtClean="0">
                <a:solidFill>
                  <a:schemeClr val="tx1"/>
                </a:solidFill>
              </a:rPr>
            </a:br>
            <a:r>
              <a:rPr lang="en-US" sz="2800" dirty="0" smtClean="0">
                <a:solidFill>
                  <a:schemeClr val="tx1"/>
                </a:solidFill>
              </a:rPr>
              <a:t>    that year. Reserves will start to be drawn down to </a:t>
            </a:r>
            <a:br>
              <a:rPr lang="en-US" sz="2800" dirty="0" smtClean="0">
                <a:solidFill>
                  <a:schemeClr val="tx1"/>
                </a:solidFill>
              </a:rPr>
            </a:br>
            <a:r>
              <a:rPr lang="en-US" sz="2800" dirty="0" smtClean="0">
                <a:solidFill>
                  <a:schemeClr val="tx1"/>
                </a:solidFill>
              </a:rPr>
              <a:t>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2034, trust fund reserves are projected to be </a:t>
            </a:r>
            <a:br>
              <a:rPr lang="en-US" sz="2800" dirty="0" smtClean="0">
                <a:solidFill>
                  <a:schemeClr val="tx1"/>
                </a:solidFill>
              </a:rPr>
            </a:br>
            <a:r>
              <a:rPr lang="en-US" sz="2800" dirty="0" smtClean="0">
                <a:solidFill>
                  <a:schemeClr val="tx1"/>
                </a:solidFill>
              </a:rPr>
              <a:t>    depleted. Income is projected to cover 79%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2088, assuming no change in taxes, benefits </a:t>
            </a:r>
            <a:br>
              <a:rPr lang="en-US" sz="2800" dirty="0" smtClean="0">
                <a:solidFill>
                  <a:schemeClr val="tx1"/>
                </a:solidFill>
              </a:rPr>
            </a:br>
            <a:r>
              <a:rPr lang="en-US" sz="2800" dirty="0" smtClean="0">
                <a:solidFill>
                  <a:schemeClr val="tx1"/>
                </a:solidFill>
              </a:rPr>
              <a:t>    or assumptions, revenue would cover about 73% </a:t>
            </a:r>
            <a:br>
              <a:rPr lang="en-US" sz="2800" dirty="0" smtClean="0">
                <a:solidFill>
                  <a:schemeClr val="tx1"/>
                </a:solidFill>
              </a:rPr>
            </a:br>
            <a:r>
              <a:rPr lang="en-US" sz="2800" dirty="0" smtClean="0">
                <a:solidFill>
                  <a:schemeClr val="tx1"/>
                </a:solidFill>
              </a:rPr>
              <a:t>    of benefits due then.</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2015.</a:t>
            </a:r>
            <a:endParaRPr lang="en-US" sz="12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28</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2015.</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2028, </a:t>
            </a:r>
            <a:r>
              <a:rPr lang="en-US" sz="2800" dirty="0">
                <a:latin typeface="+mn-lt"/>
              </a:rPr>
              <a:t>instead of </a:t>
            </a:r>
            <a:r>
              <a:rPr lang="en-US" sz="2800" dirty="0" smtClean="0">
                <a:latin typeface="+mn-lt"/>
              </a:rPr>
              <a:t>2034.</a:t>
            </a:r>
            <a:endParaRPr lang="en-US" sz="2800" dirty="0">
              <a:latin typeface="+mn-lt"/>
            </a:endParaRPr>
          </a:p>
        </p:txBody>
      </p:sp>
      <p:sp>
        <p:nvSpPr>
          <p:cNvPr id="3" name="Rectangle 2"/>
          <p:cNvSpPr/>
          <p:nvPr/>
        </p:nvSpPr>
        <p:spPr>
          <a:xfrm>
            <a:off x="152400" y="2438400"/>
            <a:ext cx="2667000"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Social Security would be solvent for 75 years and beyond.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3800" dirty="0" smtClean="0"/>
              <a:t>The Actuarial Deficit</a:t>
            </a:r>
            <a:r>
              <a:rPr lang="en-US" sz="3800" b="1" dirty="0" smtClean="0"/>
              <a:t/>
            </a:r>
            <a:br>
              <a:rPr lang="en-US" sz="3800" b="1" dirty="0" smtClean="0"/>
            </a:br>
            <a:r>
              <a:rPr lang="en-US" sz="3200" dirty="0" smtClean="0"/>
              <a:t>(Best Estimate)</a:t>
            </a:r>
          </a:p>
        </p:txBody>
      </p:sp>
      <p:sp>
        <p:nvSpPr>
          <p:cNvPr id="27652" name="Rectangle 3"/>
          <p:cNvSpPr>
            <a:spLocks noGrp="1" noChangeArrowheads="1"/>
          </p:cNvSpPr>
          <p:nvPr>
            <p:ph idx="1"/>
          </p:nvPr>
        </p:nvSpPr>
        <p:spPr>
          <a:xfrm>
            <a:off x="609600" y="1828800"/>
            <a:ext cx="7772400" cy="4724400"/>
          </a:xfrm>
        </p:spPr>
        <p:txBody>
          <a:bodyPr/>
          <a:lstStyle/>
          <a:p>
            <a:pPr indent="0" eaLnBrk="1" hangingPunct="1">
              <a:buFontTx/>
              <a:buNone/>
            </a:pPr>
            <a:r>
              <a:rPr lang="en-US" sz="2800" b="1" dirty="0" smtClean="0">
                <a:solidFill>
                  <a:schemeClr val="tx1"/>
                </a:solidFill>
              </a:rPr>
              <a:t>The long-range deficit is 2.68%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7.6% for workers and employers each.</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2015.</a:t>
            </a:r>
            <a:endParaRPr lang="en-US" sz="1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smtClean="0">
                <a:solidFill>
                  <a:schemeClr val="tx1"/>
                </a:solidFill>
              </a:rPr>
              <a:t>59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Nearly 1 in 5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families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6019800" cy="276999"/>
          </a:xfrm>
          <a:prstGeom prst="rect">
            <a:avLst/>
          </a:prstGeom>
          <a:noFill/>
          <a:ln w="9525">
            <a:noFill/>
            <a:miter lim="800000"/>
            <a:headEnd/>
            <a:tailEnd/>
          </a:ln>
        </p:spPr>
        <p:txBody>
          <a:bodyPr wrap="square">
            <a:spAutoFit/>
          </a:bodyPr>
          <a:lstStyle/>
          <a:p>
            <a:r>
              <a:rPr lang="en-US" sz="1200" dirty="0" smtClean="0"/>
              <a:t>Social Security Administration (SSA), 2015a; National Academy of Social Insurance, 2015.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14% to 23% of all Americans by 2090.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sp>
        <p:nvSpPr>
          <p:cNvPr id="6" name="Text Box 6"/>
          <p:cNvSpPr txBox="1">
            <a:spLocks noChangeArrowheads="1"/>
          </p:cNvSpPr>
          <p:nvPr/>
        </p:nvSpPr>
        <p:spPr bwMode="auto">
          <a:xfrm>
            <a:off x="304800" y="6400800"/>
            <a:ext cx="3196773" cy="276999"/>
          </a:xfrm>
          <a:prstGeom prst="rect">
            <a:avLst/>
          </a:prstGeom>
          <a:noFill/>
          <a:ln w="9525">
            <a:noFill/>
            <a:miter lim="800000"/>
            <a:headEnd/>
            <a:tailEnd/>
          </a:ln>
        </p:spPr>
        <p:txBody>
          <a:bodyPr wrap="none">
            <a:spAutoFit/>
          </a:bodyPr>
          <a:lstStyle/>
          <a:p>
            <a:r>
              <a:rPr lang="en-US" sz="1200" dirty="0" smtClean="0"/>
              <a:t>Board of Trustees, 2015: Tables V.A2 and IV.B3.</a:t>
            </a:r>
            <a:endParaRPr lang="en-US" sz="12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196773" cy="276999"/>
          </a:xfrm>
          <a:prstGeom prst="rect">
            <a:avLst/>
          </a:prstGeom>
          <a:noFill/>
          <a:ln w="9525">
            <a:noFill/>
            <a:miter lim="800000"/>
            <a:headEnd/>
            <a:tailEnd/>
          </a:ln>
        </p:spPr>
        <p:txBody>
          <a:bodyPr wrap="none">
            <a:spAutoFit/>
          </a:bodyPr>
          <a:lstStyle/>
          <a:p>
            <a:r>
              <a:rPr lang="en-US" sz="1200" dirty="0" smtClean="0"/>
              <a:t>Board of Trustees, 2015: Tables V.A2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of </a:t>
            </a:r>
            <a:r>
              <a:rPr lang="en-US" sz="2800" dirty="0">
                <a:ln>
                  <a:noFill/>
                </a:ln>
                <a:solidFill>
                  <a:schemeClr val="bg1"/>
                </a:solidFill>
                <a:effectLst>
                  <a:outerShdw blurRad="38100" dist="38100" dir="2700000" algn="tl">
                    <a:srgbClr val="000000">
                      <a:alpha val="43137"/>
                    </a:srgbClr>
                  </a:outerShdw>
                </a:effectLst>
                <a:ea typeface="+mn-ea"/>
                <a:cs typeface="+mn-cs"/>
              </a:rPr>
              <a:t>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2010-2090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dirty="0"/>
          </a:p>
        </p:txBody>
      </p:sp>
      <p:graphicFrame>
        <p:nvGraphicFramePr>
          <p:cNvPr id="7" name="Content Placeholder 4"/>
          <p:cNvGraphicFramePr>
            <a:graphicFrameLocks noGrp="1"/>
          </p:cNvGraphicFramePr>
          <p:nvPr>
            <p:extLst>
              <p:ext uri="{D42A27DB-BD31-4B8C-83A1-F6EECF244321}">
                <p14:modId xmlns="" xmlns:p14="http://schemas.microsoft.com/office/powerpoint/2010/main" val="993471365"/>
              </p:ext>
            </p:extLst>
          </p:nvPr>
        </p:nvGraphicFramePr>
        <p:xfrm>
          <a:off x="762000" y="1676400"/>
          <a:ext cx="7443652" cy="4564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26508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Social Security in the </a:t>
            </a:r>
            <a:br>
              <a:rPr lang="en-US" dirty="0" smtClean="0"/>
            </a:br>
            <a:r>
              <a:rPr lang="en-US" dirty="0" smtClean="0"/>
              <a:t>Broader Economy</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2014: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33</a:t>
            </a:fld>
            <a:endParaRPr lang="en-US" dirty="0"/>
          </a:p>
        </p:txBody>
      </p:sp>
      <p:graphicFrame>
        <p:nvGraphicFramePr>
          <p:cNvPr id="8" name="Content Placeholder 3"/>
          <p:cNvGraphicFramePr>
            <a:graphicFrameLocks noGrp="1"/>
          </p:cNvGraphicFramePr>
          <p:nvPr/>
        </p:nvGraphicFramePr>
        <p:xfrm>
          <a:off x="609600" y="1676400"/>
          <a:ext cx="784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and Social Security Outgo </a:t>
            </a:r>
            <a:br>
              <a:rPr lang="en-US" sz="3200" dirty="0" smtClean="0"/>
            </a:br>
            <a:r>
              <a:rPr lang="en-US" sz="3200" dirty="0" smtClean="0"/>
              <a:t>as a Percent of the Economy (GDP)</a:t>
            </a:r>
            <a:endParaRPr lang="en-US" sz="3200" dirty="0"/>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smtClean="0"/>
              <a:t>Board of Trustees, 2014: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34</a:t>
            </a:fld>
            <a:endParaRPr lang="en-US" dirty="0"/>
          </a:p>
        </p:txBody>
      </p:sp>
      <p:graphicFrame>
        <p:nvGraphicFramePr>
          <p:cNvPr id="9" name="Chart 8"/>
          <p:cNvGraphicFramePr/>
          <p:nvPr/>
        </p:nvGraphicFramePr>
        <p:xfrm>
          <a:off x="838200" y="1295400"/>
          <a:ext cx="7467600"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60787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smtClean="0"/>
              <a:t>Low-Cost Options to Improve Adequacy</a:t>
            </a:r>
            <a:endParaRPr lang="en-US" sz="3800" dirty="0"/>
          </a:p>
        </p:txBody>
      </p:sp>
      <p:sp>
        <p:nvSpPr>
          <p:cNvPr id="3" name="Content Placeholder 2"/>
          <p:cNvSpPr>
            <a:spLocks noGrp="1"/>
          </p:cNvSpPr>
          <p:nvPr>
            <p:ph idx="1"/>
          </p:nvPr>
        </p:nvSpPr>
        <p:spPr>
          <a:xfrm>
            <a:off x="381000" y="1676400"/>
            <a:ext cx="8534400" cy="4114800"/>
          </a:xfrm>
        </p:spPr>
        <p:txBody>
          <a:bodyPr>
            <a:noAutofit/>
          </a:bodyPr>
          <a:lstStyle/>
          <a:p>
            <a:pPr marL="0" indent="0">
              <a:spcAft>
                <a:spcPts val="0"/>
              </a:spcAft>
              <a:buNone/>
              <a:defRPr/>
            </a:pPr>
            <a:r>
              <a:rPr lang="en-US" sz="2500" kern="1200" dirty="0" smtClean="0">
                <a:solidFill>
                  <a:schemeClr val="tx1"/>
                </a:solidFill>
              </a:rPr>
              <a:t>Options that would </a:t>
            </a:r>
            <a:r>
              <a:rPr lang="en-US" sz="2500" kern="1200" dirty="0" smtClean="0">
                <a:solidFill>
                  <a:srgbClr val="005B4D"/>
                </a:solidFill>
              </a:rPr>
              <a:t>improve the adequacy of benefits </a:t>
            </a:r>
            <a:r>
              <a:rPr lang="en-US" sz="2500" kern="1200" dirty="0" smtClean="0">
                <a:solidFill>
                  <a:schemeClr val="tx1"/>
                </a:solidFill>
              </a:rPr>
              <a:t>include: </a:t>
            </a:r>
          </a:p>
          <a:p>
            <a:pPr marL="914400" lvl="1" indent="-514350">
              <a:spcBef>
                <a:spcPts val="0"/>
              </a:spcBef>
              <a:buClr>
                <a:srgbClr val="005B4D"/>
              </a:buClr>
              <a:buSzPct val="100000"/>
              <a:buFont typeface="+mj-lt"/>
              <a:buAutoNum type="arabicParenR"/>
              <a:defRPr/>
            </a:pPr>
            <a:r>
              <a:rPr lang="en-US" sz="2200" kern="1200" dirty="0" smtClean="0">
                <a:solidFill>
                  <a:schemeClr val="tx1"/>
                </a:solidFill>
              </a:rPr>
              <a:t>Update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Reinstate student benefits until age 22 for children of  </a:t>
            </a:r>
            <a:br>
              <a:rPr lang="en-US" sz="2200" kern="1200" dirty="0" smtClean="0">
                <a:solidFill>
                  <a:schemeClr val="tx1"/>
                </a:solidFill>
              </a:rPr>
            </a:br>
            <a:r>
              <a:rPr lang="en-US" sz="2200" kern="1200" dirty="0" smtClean="0">
                <a:solidFill>
                  <a:schemeClr val="tx1"/>
                </a:solidFill>
              </a:rPr>
              <a:t> disabled or deceased workers (currently, benefits for these </a:t>
            </a:r>
            <a:br>
              <a:rPr lang="en-US" sz="2200" kern="1200" dirty="0" smtClean="0">
                <a:solidFill>
                  <a:schemeClr val="tx1"/>
                </a:solidFill>
              </a:rPr>
            </a:br>
            <a:r>
              <a:rPr lang="en-US" sz="2200" kern="1200" dirty="0" smtClean="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Allow childcare years to count towards Social Security  </a:t>
            </a:r>
            <a:br>
              <a:rPr lang="en-US" sz="2200" kern="1200" dirty="0" smtClean="0">
                <a:solidFill>
                  <a:schemeClr val="tx1"/>
                </a:solidFill>
              </a:rPr>
            </a:br>
            <a:r>
              <a:rPr lang="en-US" sz="2200" kern="1200" dirty="0" smtClean="0">
                <a:solidFill>
                  <a:schemeClr val="tx1"/>
                </a:solidFill>
              </a:rPr>
              <a:t> benefits.</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the “oldest old” (ages 85 and older).</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widowed spouses of </a:t>
            </a:r>
            <a:br>
              <a:rPr lang="en-US" sz="2200" kern="1200" dirty="0" smtClean="0">
                <a:solidFill>
                  <a:schemeClr val="tx1"/>
                </a:solidFill>
              </a:rPr>
            </a:br>
            <a:r>
              <a:rPr lang="en-US" sz="2200" kern="1200" dirty="0" smtClean="0">
                <a:solidFill>
                  <a:schemeClr val="tx1"/>
                </a:solidFill>
              </a:rPr>
              <a:t> low-earning couples.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36</a:t>
            </a:fld>
            <a:endParaRPr lang="en-US" dirty="0"/>
          </a:p>
        </p:txBody>
      </p:sp>
      <p:sp>
        <p:nvSpPr>
          <p:cNvPr id="5" name="Text Box 6"/>
          <p:cNvSpPr txBox="1">
            <a:spLocks noChangeArrowheads="1"/>
          </p:cNvSpPr>
          <p:nvPr/>
        </p:nvSpPr>
        <p:spPr bwMode="auto">
          <a:xfrm>
            <a:off x="152400" y="6581001"/>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smtClean="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609600" y="1752600"/>
            <a:ext cx="7772400" cy="4648200"/>
          </a:xfrm>
        </p:spPr>
        <p:txBody>
          <a:bodyPr>
            <a:normAutofit lnSpcReduction="10000"/>
          </a:bodyPr>
          <a:lstStyle/>
          <a:p>
            <a:pPr marL="0" indent="0">
              <a:buNone/>
              <a:defRPr/>
            </a:pPr>
            <a:r>
              <a:rPr lang="en-US" sz="2800" dirty="0">
                <a:solidFill>
                  <a:schemeClr val="tx1"/>
                </a:solidFill>
              </a:rPr>
              <a:t>Options that would </a:t>
            </a:r>
            <a:r>
              <a:rPr lang="en-US" sz="2800" dirty="0" smtClean="0">
                <a:solidFill>
                  <a:schemeClr val="tx1"/>
                </a:solidFill>
              </a:rPr>
              <a:t>help </a:t>
            </a:r>
            <a:r>
              <a:rPr lang="en-US" sz="2800" dirty="0" smtClean="0">
                <a:solidFill>
                  <a:srgbClr val="005B4D"/>
                </a:solidFill>
              </a:rPr>
              <a:t>raise revenues </a:t>
            </a:r>
            <a:r>
              <a:rPr lang="en-US" sz="2800" dirty="0" smtClean="0">
                <a:solidFill>
                  <a:schemeClr val="tx1"/>
                </a:solidFill>
              </a:rPr>
              <a:t>include: </a:t>
            </a:r>
            <a:endParaRPr lang="en-US" dirty="0" smtClean="0">
              <a:solidFill>
                <a:schemeClr val="tx1"/>
              </a:solidFill>
            </a:endParaRPr>
          </a:p>
          <a:p>
            <a:pPr marL="857250" lvl="1" indent="-457200">
              <a:lnSpc>
                <a:spcPct val="120000"/>
              </a:lnSpc>
              <a:buClr>
                <a:srgbClr val="005B4D"/>
              </a:buClr>
              <a:buSzPct val="100000"/>
              <a:buFont typeface="+mj-lt"/>
              <a:buAutoNum type="arabicParenR"/>
              <a:defRPr/>
            </a:pPr>
            <a:r>
              <a:rPr lang="en-US" sz="2400" dirty="0" smtClean="0">
                <a:solidFill>
                  <a:schemeClr val="tx1"/>
                </a:solidFill>
              </a:rPr>
              <a:t>Lift the cap (now $118,500) on the earnings on which workers and employers pay Social Security contributions.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Cover all salary reduction plans (contributions subject to FICA), just like 401(k)s.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Schedule modest contribution rate increases in the future when funds will be needed.</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Dedicate progressive taxes to pay part of Social Security's future cost.</a:t>
            </a:r>
            <a:endParaRPr lang="en-US" sz="1050" dirty="0" smtClean="0">
              <a:solidFill>
                <a:schemeClr val="tx1"/>
              </a:solidFill>
            </a:endParaRPr>
          </a:p>
          <a:p>
            <a:pPr marL="0" indent="0">
              <a:spcBef>
                <a:spcPts val="0"/>
              </a:spcBef>
              <a:buFontTx/>
              <a:buNone/>
              <a:defRPr/>
            </a:pPr>
            <a:endParaRPr lang="en-US" sz="1600" b="1" dirty="0" smtClean="0"/>
          </a:p>
          <a:p>
            <a:pPr marL="0" indent="0">
              <a:spcBef>
                <a:spcPts val="0"/>
              </a:spcBef>
              <a:buFontTx/>
              <a:buNone/>
              <a:defRPr/>
            </a:pPr>
            <a:endParaRPr lang="en-US" sz="1600" b="1" dirty="0" smtClean="0"/>
          </a:p>
          <a:p>
            <a:pPr marL="0" indent="0">
              <a:spcBef>
                <a:spcPts val="0"/>
              </a:spcBef>
              <a:buFontTx/>
              <a:buNone/>
              <a:defRPr/>
            </a:pPr>
            <a:endParaRPr lang="en-US" sz="1600" b="1" dirty="0" smtClean="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pPr/>
              <a:t>37</a:t>
            </a:fld>
            <a:endParaRPr lang="en-US" dirty="0" smtClean="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Other Options for Solvency</a:t>
            </a:r>
            <a:endParaRPr lang="en-US" dirty="0"/>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smtClean="0">
                <a:solidFill>
                  <a:schemeClr val="tx1"/>
                </a:solidFill>
              </a:rPr>
              <a:t>Some proposals would </a:t>
            </a:r>
            <a:r>
              <a:rPr lang="en-US" sz="2500" dirty="0" smtClean="0">
                <a:solidFill>
                  <a:srgbClr val="005B4D"/>
                </a:solidFill>
              </a:rPr>
              <a:t>reduce benefits for some or all </a:t>
            </a:r>
          </a:p>
          <a:p>
            <a:pPr>
              <a:spcAft>
                <a:spcPts val="0"/>
              </a:spcAft>
              <a:buSzPct val="85000"/>
              <a:buNone/>
            </a:pPr>
            <a:r>
              <a:rPr lang="en-US" sz="2500" dirty="0" smtClean="0">
                <a:solidFill>
                  <a:srgbClr val="005B4D"/>
                </a:solidFill>
              </a:rPr>
              <a:t>beneficiaries</a:t>
            </a:r>
            <a:r>
              <a:rPr lang="en-US" sz="2500" dirty="0" smtClean="0"/>
              <a:t> </a:t>
            </a:r>
            <a:r>
              <a:rPr lang="en-US" sz="2500" dirty="0" smtClean="0">
                <a:solidFill>
                  <a:schemeClr val="tx1"/>
                </a:solidFill>
              </a:rPr>
              <a:t>in order to increase solvency. </a:t>
            </a:r>
          </a:p>
          <a:p>
            <a:pPr>
              <a:buSzPct val="85000"/>
              <a:buFont typeface="Wingdings" pitchFamily="2" charset="2"/>
              <a:buChar char="Ø"/>
            </a:pPr>
            <a:endParaRPr lang="en-US" sz="2500" dirty="0" smtClean="0">
              <a:solidFill>
                <a:schemeClr val="tx1"/>
              </a:solidFill>
            </a:endParaRPr>
          </a:p>
          <a:p>
            <a:pPr>
              <a:buSzPct val="85000"/>
              <a:buFont typeface="Wingdings" pitchFamily="2" charset="2"/>
              <a:buChar char="Ø"/>
            </a:pPr>
            <a:r>
              <a:rPr lang="en-US" sz="2500" dirty="0" smtClean="0">
                <a:solidFill>
                  <a:schemeClr val="tx1"/>
                </a:solidFill>
              </a:rPr>
              <a:t>For example, raising the retirement age amounts to an across-the-board cut in benefits, which also reduces the program’s cost.</a:t>
            </a:r>
          </a:p>
          <a:p>
            <a:pPr>
              <a:buSzPct val="85000"/>
              <a:buFont typeface="Wingdings" pitchFamily="2" charset="2"/>
              <a:buChar char="Ø"/>
            </a:pPr>
            <a:r>
              <a:rPr lang="en-US" sz="2500" dirty="0" smtClean="0">
                <a:solidFill>
                  <a:schemeClr val="tx1"/>
                </a:solidFill>
              </a:rPr>
              <a:t>Switching to the chained CPI is also a benefit cut for all beneficiaries, because Social Security’s cost-of-living adjustments (COLAs) would be smaller each year.</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38</a:t>
            </a:fld>
            <a:endParaRPr lang="en-US" dirty="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34321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39.7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8.9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4.2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1.0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3.1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304800" y="6400800"/>
            <a:ext cx="957313" cy="276999"/>
          </a:xfrm>
          <a:prstGeom prst="rect">
            <a:avLst/>
          </a:prstGeom>
          <a:noFill/>
          <a:ln w="9525">
            <a:noFill/>
            <a:miter lim="800000"/>
            <a:headEnd/>
            <a:tailEnd/>
          </a:ln>
        </p:spPr>
        <p:txBody>
          <a:bodyPr wrap="none">
            <a:spAutoFit/>
          </a:bodyPr>
          <a:lstStyle/>
          <a:p>
            <a:r>
              <a:rPr lang="en-US" sz="1200" dirty="0" smtClean="0"/>
              <a:t>SSA, 2015a.</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Consistent Findings </a:t>
            </a:r>
            <a:br>
              <a:rPr lang="en-US" sz="3800" dirty="0" smtClean="0"/>
            </a:br>
            <a:r>
              <a:rPr lang="en-US" sz="3800" dirty="0" smtClean="0"/>
              <a:t>Throughout the Study</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In focus groups, Americans were concerned about benefits being too low.</a:t>
            </a:r>
            <a:endParaRPr lang="en-US" sz="2800" dirty="0" smtClean="0"/>
          </a:p>
          <a:p>
            <a:pPr eaLnBrk="1" hangingPunct="1">
              <a:lnSpc>
                <a:spcPct val="90000"/>
              </a:lnSpc>
              <a:spcBef>
                <a:spcPts val="1000"/>
              </a:spcBef>
              <a:buSzPct val="85000"/>
              <a:buFont typeface="Wingdings" pitchFamily="2" charset="2"/>
              <a:buChar char="Ø"/>
              <a:defRPr/>
            </a:pPr>
            <a:r>
              <a:rPr lang="en-US" sz="2800" dirty="0" smtClean="0">
                <a:solidFill>
                  <a:schemeClr val="tx1"/>
                </a:solidFill>
              </a:rPr>
              <a:t>In the survey, Americans said they don’t mind paying for Social Security and are willing to pay more.</a:t>
            </a:r>
          </a:p>
          <a:p>
            <a:pPr marL="342900" lvl="1" indent="-342900" eaLnBrk="1" hangingPunct="1">
              <a:spcBef>
                <a:spcPts val="1000"/>
              </a:spcBef>
              <a:buClr>
                <a:srgbClr val="005B4D"/>
              </a:buClr>
              <a:buFont typeface="Wingdings" pitchFamily="2" charset="2"/>
              <a:buChar char="Ø"/>
              <a:defRPr/>
            </a:pPr>
            <a:r>
              <a:rPr lang="en-US" sz="2800" dirty="0" smtClean="0">
                <a:solidFill>
                  <a:schemeClr val="tx1"/>
                </a:solidFill>
              </a:rPr>
              <a:t>In the trade-off analysis, the preferred package would:</a:t>
            </a:r>
          </a:p>
          <a:p>
            <a:pPr marL="742950" lvl="2" indent="-342900">
              <a:spcBef>
                <a:spcPts val="0"/>
              </a:spcBef>
              <a:buClr>
                <a:srgbClr val="005B4D"/>
              </a:buClr>
              <a:buFont typeface="Wingdings" pitchFamily="2" charset="2"/>
              <a:buChar char="§"/>
              <a:defRPr/>
            </a:pPr>
            <a:r>
              <a:rPr lang="en-US" sz="2400" dirty="0" smtClean="0">
                <a:solidFill>
                  <a:schemeClr val="tx1"/>
                </a:solidFill>
              </a:rPr>
              <a:t>Gradually </a:t>
            </a:r>
            <a:r>
              <a:rPr lang="en-US" sz="2400" b="1" dirty="0" smtClean="0">
                <a:solidFill>
                  <a:srgbClr val="005B4D"/>
                </a:solidFill>
              </a:rPr>
              <a:t>increase taxes </a:t>
            </a:r>
            <a:r>
              <a:rPr lang="en-US" sz="2400" dirty="0" smtClean="0">
                <a:solidFill>
                  <a:schemeClr val="tx1"/>
                </a:solidFill>
              </a:rPr>
              <a:t>in two ways – for high earners and for all workers.</a:t>
            </a:r>
          </a:p>
          <a:p>
            <a:pPr marL="742950" lvl="2" indent="-342900">
              <a:spcBef>
                <a:spcPts val="0"/>
              </a:spcBef>
              <a:buClr>
                <a:srgbClr val="005B4D"/>
              </a:buClr>
              <a:buFont typeface="Wingdings" pitchFamily="2" charset="2"/>
              <a:buChar char="§"/>
              <a:defRPr/>
            </a:pPr>
            <a:r>
              <a:rPr lang="en-US" sz="2400" b="1" dirty="0" smtClean="0">
                <a:solidFill>
                  <a:srgbClr val="005B4D"/>
                </a:solidFill>
              </a:rPr>
              <a:t>Increase benefits </a:t>
            </a:r>
            <a:r>
              <a:rPr lang="en-US" sz="2400" dirty="0" smtClean="0">
                <a:solidFill>
                  <a:schemeClr val="tx1"/>
                </a:solidFill>
              </a:rPr>
              <a:t>in two ways – for low earners and for all beneficiaries via the COLA.</a:t>
            </a:r>
            <a:endParaRPr lang="en-US" sz="1600" dirty="0" smtClean="0">
              <a:solidFill>
                <a:schemeClr val="tx1"/>
              </a:solidFill>
            </a:endParaRP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40</a:t>
            </a:fld>
            <a:endParaRPr lang="en-US" dirty="0"/>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Majorities of Republicans, Democrats, </a:t>
            </a:r>
            <a:br>
              <a:rPr lang="en-US" sz="3200" dirty="0" smtClean="0"/>
            </a:br>
            <a:r>
              <a:rPr lang="en-US" sz="3200" dirty="0" smtClean="0"/>
              <a:t>and Independents Agree</a:t>
            </a:r>
            <a:endParaRPr lang="en-US" sz="3200" dirty="0"/>
          </a:p>
        </p:txBody>
      </p:sp>
      <p:graphicFrame>
        <p:nvGraphicFramePr>
          <p:cNvPr id="5" name="Chart 4"/>
          <p:cNvGraphicFramePr/>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7" name="Straight Connector 6"/>
          <p:cNvSpPr/>
          <p:nvPr/>
        </p:nvSpPr>
        <p:spPr>
          <a:xfrm>
            <a:off x="6172200" y="2743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Support for the Preferred Package of Policy Options in Trade-off Analysis</a:t>
            </a:r>
            <a:endParaRPr lang="en-US" sz="3200" dirty="0"/>
          </a:p>
        </p:txBody>
      </p:sp>
      <p:pic>
        <p:nvPicPr>
          <p:cNvPr id="1026" name="Picture 2"/>
          <p:cNvPicPr>
            <a:picLocks noChangeAspect="1" noChangeArrowheads="1"/>
          </p:cNvPicPr>
          <p:nvPr/>
        </p:nvPicPr>
        <p:blipFill>
          <a:blip r:embed="rId3" cstate="print"/>
          <a:stretch>
            <a:fillRect/>
          </a:stretch>
        </p:blipFill>
        <p:spPr bwMode="auto">
          <a:xfrm>
            <a:off x="1942943" y="1600200"/>
            <a:ext cx="5249789" cy="4724400"/>
          </a:xfrm>
          <a:prstGeom prst="rect">
            <a:avLst/>
          </a:prstGeom>
          <a:noFill/>
          <a:ln w="9525">
            <a:noFill/>
            <a:miter lim="800000"/>
            <a:headEnd/>
            <a:tailEnd/>
          </a:ln>
        </p:spPr>
      </p:pic>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Social Security benefits </a:t>
            </a:r>
            <a:r>
              <a:rPr lang="en-US" sz="2200" dirty="0">
                <a:latin typeface="+mn-lt"/>
              </a:rPr>
              <a:t>will replace a smaller share of earnings </a:t>
            </a:r>
            <a:r>
              <a:rPr lang="en-US" sz="2200" dirty="0" smtClean="0">
                <a:latin typeface="+mn-lt"/>
              </a:rPr>
              <a:t>in </a:t>
            </a:r>
            <a:br>
              <a:rPr lang="en-US" sz="2200" dirty="0" smtClean="0">
                <a:latin typeface="+mn-lt"/>
              </a:rPr>
            </a:br>
            <a:r>
              <a:rPr lang="en-US" sz="2200" dirty="0" smtClean="0">
                <a:latin typeface="+mn-lt"/>
              </a:rPr>
              <a:t>     the future than they do today </a:t>
            </a:r>
            <a:r>
              <a:rPr lang="en-US" sz="2200" b="1" dirty="0" smtClean="0">
                <a:solidFill>
                  <a:srgbClr val="005B4D"/>
                </a:solidFill>
                <a:latin typeface="+mn-lt"/>
              </a:rPr>
              <a:t>(replacement rates are declining</a:t>
            </a:r>
            <a:br>
              <a:rPr lang="en-US" sz="2200" b="1" dirty="0" smtClean="0">
                <a:solidFill>
                  <a:srgbClr val="005B4D"/>
                </a:solidFill>
                <a:latin typeface="+mn-lt"/>
              </a:rPr>
            </a:br>
            <a:r>
              <a:rPr lang="en-US" sz="2200" b="1" dirty="0" smtClean="0">
                <a:solidFill>
                  <a:srgbClr val="005B4D"/>
                </a:solidFill>
                <a:latin typeface="+mn-lt"/>
              </a:rPr>
              <a:t>     because of the increase in the retirement age)</a:t>
            </a:r>
            <a:r>
              <a:rPr lang="en-US" sz="2200" dirty="0" smtClean="0">
                <a:latin typeface="+mn-lt"/>
              </a:rPr>
              <a: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Security’s future finances. </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a:t>
            </a:r>
            <a:r>
              <a:rPr lang="en-US" sz="2200" dirty="0" smtClean="0">
                <a:latin typeface="+mn-lt"/>
              </a:rPr>
              <a:t>revenues, lower future </a:t>
            </a:r>
            <a:br>
              <a:rPr lang="en-US" sz="2200" dirty="0" smtClean="0">
                <a:latin typeface="+mn-lt"/>
              </a:rPr>
            </a:br>
            <a:r>
              <a:rPr lang="en-US" sz="2200" dirty="0" smtClean="0">
                <a:latin typeface="+mn-lt"/>
              </a:rPr>
              <a:t>     benefits, or increase benefits to improve 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report they would rather pay more </a:t>
            </a:r>
            <a:r>
              <a:rPr lang="en-US" sz="2200" dirty="0" smtClean="0">
                <a:latin typeface="+mn-lt"/>
              </a:rPr>
              <a:t>than </a:t>
            </a:r>
            <a:br>
              <a:rPr lang="en-US" sz="2200" dirty="0" smtClean="0">
                <a:latin typeface="+mn-lt"/>
              </a:rPr>
            </a:br>
            <a:r>
              <a:rPr lang="en-US" sz="2200" dirty="0" smtClean="0">
                <a:latin typeface="+mn-lt"/>
              </a:rPr>
              <a:t>     </a:t>
            </a:r>
            <a:r>
              <a:rPr lang="en-US" sz="2200" dirty="0" smtClean="0">
                <a:solidFill>
                  <a:prstClr val="black"/>
                </a:solidFill>
                <a:latin typeface="Franklin Gothic Book"/>
              </a:rPr>
              <a:t>see </a:t>
            </a:r>
            <a:r>
              <a:rPr lang="en-US" sz="2200" dirty="0" smtClean="0">
                <a:latin typeface="+mn-lt"/>
              </a:rPr>
              <a:t>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457200" y="1600200"/>
            <a:ext cx="8229600" cy="5029200"/>
          </a:xfrm>
        </p:spPr>
        <p:txBody>
          <a:bodyPr>
            <a:noAutofit/>
          </a:bodyPr>
          <a:lstStyle/>
          <a:p>
            <a:r>
              <a:rPr lang="en-US" sz="1400" dirty="0" smtClean="0">
                <a:solidFill>
                  <a:schemeClr val="tx1"/>
                </a:solidFill>
              </a:rPr>
              <a:t>Board of Trustees. 2015.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r>
              <a:rPr lang="en-US" sz="1400" dirty="0" smtClean="0">
                <a:solidFill>
                  <a:schemeClr val="tx1"/>
                </a:solidFill>
              </a:rPr>
              <a:t>Bailey, Michelle Stegman and Jeffrey Hemmeter. 2015. “Characteristics of </a:t>
            </a:r>
            <a:r>
              <a:rPr lang="en-US" sz="1400" dirty="0" err="1" smtClean="0">
                <a:solidFill>
                  <a:schemeClr val="tx1"/>
                </a:solidFill>
              </a:rPr>
              <a:t>Noninstitutionalized</a:t>
            </a:r>
            <a:r>
              <a:rPr lang="en-US" sz="1400" dirty="0" smtClean="0">
                <a:solidFill>
                  <a:schemeClr val="tx1"/>
                </a:solidFill>
              </a:rPr>
              <a:t> DI and SSI Program Participants, 2013 Update.” Research and Statistics Note No. 2015-02. Washington, DC: Social Security Administration. </a:t>
            </a:r>
            <a:r>
              <a:rPr lang="en-US" sz="1400" dirty="0" smtClean="0">
                <a:solidFill>
                  <a:schemeClr val="tx1"/>
                </a:solidFill>
                <a:hlinkClick r:id="rId3"/>
              </a:rPr>
              <a:t>http://www.ssa.gov/policy/docs/rsnotes/rsn2015-02.html</a:t>
            </a:r>
            <a:r>
              <a:rPr lang="en-US" sz="1400" dirty="0" smtClean="0">
                <a:solidFill>
                  <a:schemeClr val="tx1"/>
                </a:solidFill>
              </a:rPr>
              <a:t> </a:t>
            </a:r>
          </a:p>
          <a:p>
            <a:r>
              <a:rPr lang="en-US" sz="1400" dirty="0" smtClean="0">
                <a:solidFill>
                  <a:schemeClr val="tx1"/>
                </a:solidFill>
              </a:rPr>
              <a:t>Gregory, Janice M., Thomas N. Bethell, Virginia P. Reno, and Benjamin W. Veghte. 2010. “Strengthening Social Security for the Long Run.” Social Security Brief No. 35. Washington, DC: National Academy of Social Insurance.</a:t>
            </a:r>
          </a:p>
          <a:p>
            <a:r>
              <a:rPr lang="en-US" sz="1400" dirty="0" err="1" smtClean="0">
                <a:solidFill>
                  <a:schemeClr val="tx1"/>
                </a:solidFill>
              </a:rPr>
              <a:t>Munnell</a:t>
            </a:r>
            <a:r>
              <a:rPr lang="en-US" sz="1400" dirty="0" smtClean="0">
                <a:solidFill>
                  <a:schemeClr val="tx1"/>
                </a:solidFill>
              </a:rPr>
              <a:t>, Alicia H. 2013. “Social Security’s </a:t>
            </a:r>
            <a:r>
              <a:rPr lang="en-US" sz="1400" i="1" dirty="0" smtClean="0">
                <a:solidFill>
                  <a:schemeClr val="tx1"/>
                </a:solidFill>
              </a:rPr>
              <a:t>Real</a:t>
            </a:r>
            <a:r>
              <a:rPr lang="en-US" sz="1400" dirty="0" smtClean="0">
                <a:solidFill>
                  <a:schemeClr val="tx1"/>
                </a:solidFill>
              </a:rPr>
              <a:t> Retirement Age is 70.” Brief No. 13-15. </a:t>
            </a:r>
            <a:r>
              <a:rPr lang="en-US" sz="1400" dirty="0" err="1" smtClean="0">
                <a:solidFill>
                  <a:schemeClr val="tx1"/>
                </a:solidFill>
              </a:rPr>
              <a:t>Chesnut</a:t>
            </a:r>
            <a:r>
              <a:rPr lang="en-US" sz="1400" dirty="0" smtClean="0">
                <a:solidFill>
                  <a:schemeClr val="tx1"/>
                </a:solidFill>
              </a:rPr>
              <a:t> Hill, MA: Center for Retirement Research at Boston College.</a:t>
            </a:r>
          </a:p>
          <a:p>
            <a:r>
              <a:rPr lang="en-US" sz="1400" dirty="0" smtClean="0">
                <a:solidFill>
                  <a:schemeClr val="tx1"/>
                </a:solidFill>
              </a:rPr>
              <a:t>National Academy of Social Insurance. 2015. “Social Security Finances: Findings of the 2015 Trustees Report.” Social Security Brief No. 45. Washington, DC: National Academy of Social Insurance.</a:t>
            </a:r>
          </a:p>
          <a:p>
            <a:r>
              <a:rPr lang="en-US" sz="1400" dirty="0" smtClean="0">
                <a:solidFill>
                  <a:schemeClr val="tx1"/>
                </a:solidFill>
              </a:rPr>
              <a:t>Reno, Virginia P. and Joni Lavery. 2009.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r>
              <a:rPr lang="en-US" sz="1400" dirty="0" smtClean="0">
                <a:solidFill>
                  <a:schemeClr val="tx1"/>
                </a:solidFill>
              </a:rPr>
              <a:t>Reno, Virginia P., Elisa A. Walker, and Thomas N. Bethell. 2013. “Social Security Disability Insurance: Action Needed to Address Finances.” Social Security Brief No. 41. Washington, DC: National Academy of Social Insurance.</a:t>
            </a:r>
          </a:p>
          <a:p>
            <a:r>
              <a:rPr lang="en-US" sz="1400" dirty="0" smtClean="0">
                <a:solidFill>
                  <a:schemeClr val="tx1"/>
                </a:solidFill>
              </a:rPr>
              <a:t>Social Security Administration. 2015a. “Beneficiary Data: Number of Social Security Recipients at the end of July 2015.” Baltimore, MD: Social Security Administration, Office of the Chief Actuary. </a:t>
            </a:r>
            <a:r>
              <a:rPr lang="en-US" sz="1400" u="sng" dirty="0" smtClean="0">
                <a:solidFill>
                  <a:schemeClr val="tx1"/>
                </a:solidFill>
                <a:hlinkClick r:id="rId4"/>
              </a:rPr>
              <a:t>www.ssa.gov/cgi-bin/currentpay.cgi</a:t>
            </a:r>
            <a:r>
              <a:rPr lang="en-US" sz="1400" dirty="0" smtClean="0">
                <a:solidFill>
                  <a:schemeClr val="tx1"/>
                </a:solidFill>
              </a:rPr>
              <a:t> </a:t>
            </a: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600200"/>
            <a:ext cx="8229600" cy="5029200"/>
          </a:xfrm>
        </p:spPr>
        <p:txBody>
          <a:bodyPr>
            <a:noAutofit/>
          </a:bodyPr>
          <a:lstStyle/>
          <a:p>
            <a:r>
              <a:rPr lang="en-US" sz="1400" dirty="0" smtClean="0">
                <a:solidFill>
                  <a:schemeClr val="tx1"/>
                </a:solidFill>
              </a:rPr>
              <a:t>Social Security Administration. 2015b. “Beneficiary Data: Benefits Paid by Type of Family.” Baltimore, MD: Social Security Administration, Office of the Chief Actuary. </a:t>
            </a:r>
            <a:r>
              <a:rPr lang="en-US" sz="1400" u="sng" dirty="0" smtClean="0">
                <a:solidFill>
                  <a:schemeClr val="tx1"/>
                </a:solidFill>
                <a:hlinkClick r:id="rId3"/>
              </a:rPr>
              <a:t>www.ssa.gov/OACT/ProgData/famben.html</a:t>
            </a:r>
            <a:r>
              <a:rPr lang="en-US" sz="1400" dirty="0" smtClean="0">
                <a:solidFill>
                  <a:schemeClr val="tx1"/>
                </a:solidFill>
              </a:rPr>
              <a:t> </a:t>
            </a:r>
          </a:p>
          <a:p>
            <a:r>
              <a:rPr lang="en-US" sz="1400" dirty="0" smtClean="0">
                <a:solidFill>
                  <a:schemeClr val="tx1"/>
                </a:solidFill>
              </a:rPr>
              <a:t>Social Security Administration. 2015c. “Replacement Rates For Hypothetical Retired Workers.” Actuarial Note #2015.9. Baltimore, MD: Social Security Administration, Office of the Chief Actuary. </a:t>
            </a:r>
            <a:r>
              <a:rPr lang="en-US" sz="1400" dirty="0" smtClean="0">
                <a:solidFill>
                  <a:schemeClr val="tx1"/>
                </a:solidFill>
                <a:hlinkClick r:id="rId4"/>
              </a:rPr>
              <a:t>http://www.socialsecurity.gov/oact/NOTES/ran9/index.html</a:t>
            </a:r>
            <a:r>
              <a:rPr lang="en-US" sz="1400" dirty="0" smtClean="0">
                <a:solidFill>
                  <a:schemeClr val="tx1"/>
                </a:solidFill>
              </a:rPr>
              <a:t>  </a:t>
            </a:r>
          </a:p>
          <a:p>
            <a:r>
              <a:rPr lang="en-US" sz="1400" dirty="0" smtClean="0">
                <a:solidFill>
                  <a:schemeClr val="tx1"/>
                </a:solidFill>
              </a:rPr>
              <a:t>Social Security Administration. 2015d. “Trust Fund Data.” Baltimore, MD: Social Security Administration, Office of the Chief Actuary. </a:t>
            </a:r>
            <a:r>
              <a:rPr lang="en-US" sz="1400" u="sng" dirty="0" smtClean="0">
                <a:solidFill>
                  <a:schemeClr val="tx1"/>
                </a:solidFill>
                <a:hlinkClick r:id="rId5"/>
              </a:rPr>
              <a:t>http://www.socialsecurity.gov/OACT/ProgData/allOps.html</a:t>
            </a:r>
            <a:r>
              <a:rPr lang="en-US" sz="1400" dirty="0" smtClean="0">
                <a:solidFill>
                  <a:schemeClr val="tx1"/>
                </a:solidFill>
              </a:rPr>
              <a:t> </a:t>
            </a:r>
          </a:p>
          <a:p>
            <a:r>
              <a:rPr lang="en-US" sz="1400" dirty="0" smtClean="0">
                <a:solidFill>
                  <a:schemeClr val="tx1"/>
                </a:solidFill>
              </a:rPr>
              <a:t>Social Security Administration. 2014a. </a:t>
            </a:r>
            <a:r>
              <a:rPr lang="en-US" sz="1400" i="1" dirty="0" smtClean="0">
                <a:solidFill>
                  <a:schemeClr val="tx1"/>
                </a:solidFill>
              </a:rPr>
              <a:t>Income of the Population 55 or Older, 2012</a:t>
            </a:r>
            <a:r>
              <a:rPr lang="en-US" sz="1400" dirty="0" smtClean="0">
                <a:solidFill>
                  <a:schemeClr val="tx1"/>
                </a:solidFill>
              </a:rPr>
              <a:t>. Washington, DC: Social Security Administration, Office of Research, Evaluation, and Statistics. </a:t>
            </a:r>
          </a:p>
          <a:p>
            <a:r>
              <a:rPr lang="en-US" sz="1400" dirty="0" smtClean="0">
                <a:solidFill>
                  <a:schemeClr val="tx1"/>
                </a:solidFill>
              </a:rPr>
              <a:t>Social Security Administration. 2014b. </a:t>
            </a:r>
            <a:r>
              <a:rPr lang="en-US" sz="1400" i="1" dirty="0" smtClean="0">
                <a:solidFill>
                  <a:schemeClr val="tx1"/>
                </a:solidFill>
              </a:rPr>
              <a:t>Annual Statistical Report on the Social Security Disability Insurance Program, 2013</a:t>
            </a:r>
            <a:r>
              <a:rPr lang="en-US" sz="1400" dirty="0" smtClean="0">
                <a:solidFill>
                  <a:schemeClr val="tx1"/>
                </a:solidFill>
              </a:rPr>
              <a:t>. Washington, DC: Social Security Administration, Office of Research, Evaluation, and Statistics.</a:t>
            </a:r>
          </a:p>
          <a:p>
            <a:r>
              <a:rPr lang="en-US" sz="1400" dirty="0" smtClean="0">
                <a:solidFill>
                  <a:schemeClr val="tx1"/>
                </a:solidFill>
              </a:rPr>
              <a:t>Social Security Administration. 2013. “Further breakdown of table 9.A1.” Unpublished data, received March 12, 2013. Washington, DC: Social Security Administration, Office of Research, Evaluation, and Statistics.</a:t>
            </a:r>
          </a:p>
          <a:p>
            <a:r>
              <a:rPr lang="en-US" sz="1400" dirty="0" smtClean="0">
                <a:solidFill>
                  <a:schemeClr val="tx1"/>
                </a:solidFill>
              </a:rPr>
              <a:t>Walker, Elisa A., Virginia P. Reno, and Thomas N. Bethell. 2014. </a:t>
            </a:r>
            <a:r>
              <a:rPr lang="en-US" sz="1400" i="1" dirty="0" smtClean="0">
                <a:solidFill>
                  <a:schemeClr val="tx1"/>
                </a:solidFill>
              </a:rPr>
              <a:t>Americans Make Hard Choices on Social Security: A Survey with Trade-Off Analysis</a:t>
            </a:r>
            <a:r>
              <a:rPr lang="en-US" sz="1400" dirty="0" smtClean="0">
                <a:solidFill>
                  <a:schemeClr val="tx1"/>
                </a:solidFill>
              </a:rPr>
              <a:t>. Washington, DC: National Academy of Social Insurance.</a:t>
            </a:r>
          </a:p>
          <a:p>
            <a:r>
              <a:rPr lang="en-US" sz="1400" dirty="0" smtClean="0">
                <a:solidFill>
                  <a:schemeClr val="tx1"/>
                </a:solidFill>
              </a:rPr>
              <a:t>U.S. Department of Health and Human Services. 2015. “2015 Poverty Guidelines.” Washington, DC: Department of Health and Human Services. </a:t>
            </a:r>
            <a:r>
              <a:rPr lang="en-US" sz="1400" dirty="0" smtClean="0">
                <a:solidFill>
                  <a:schemeClr val="tx1"/>
                </a:solidFill>
                <a:hlinkClick r:id="rId6"/>
              </a:rPr>
              <a:t>http://aspe.hhs.gov/poverty/15poverty.cfm</a:t>
            </a:r>
            <a:r>
              <a:rPr lang="en-US" sz="1400" dirty="0" smtClean="0">
                <a:solidFill>
                  <a:schemeClr val="tx1"/>
                </a:solidFill>
              </a:rPr>
              <a:t> </a:t>
            </a: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(July 2015)</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2015a; SSA, 2015b; </a:t>
            </a:r>
            <a:r>
              <a:rPr lang="en-US" sz="1200" dirty="0" smtClean="0"/>
              <a:t>U.S. Department of Health and Human Services, 2015.</a:t>
            </a:r>
            <a:endParaRPr lang="en-US" sz="1200" dirty="0"/>
          </a:p>
        </p:txBody>
      </p:sp>
      <p:graphicFrame>
        <p:nvGraphicFramePr>
          <p:cNvPr id="5262" name="Group 142"/>
          <p:cNvGraphicFramePr>
            <a:graphicFrameLocks noGrp="1"/>
          </p:cNvGraphicFramePr>
          <p:nvPr>
            <p:extLst>
              <p:ext uri="{D42A27DB-BD31-4B8C-83A1-F6EECF244321}">
                <p14:modId xmlns="" xmlns:p14="http://schemas.microsoft.com/office/powerpoint/2010/main" val="1630635780"/>
              </p:ext>
            </p:extLst>
          </p:nvPr>
        </p:nvGraphicFramePr>
        <p:xfrm>
          <a:off x="228600" y="1447799"/>
          <a:ext cx="8686799" cy="4850432"/>
        </p:xfrm>
        <a:graphic>
          <a:graphicData uri="http://schemas.openxmlformats.org/drawingml/2006/table">
            <a:tbl>
              <a:tblPr>
                <a:tableStyleId>{2D5ABB26-0587-4C30-8999-92F81FD0307C}</a:tableStyleId>
              </a:tblPr>
              <a:tblGrid>
                <a:gridCol w="4572000"/>
                <a:gridCol w="2133600"/>
                <a:gridCol w="1981199"/>
              </a:tblGrid>
              <a:tr h="838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Monthly Benefit  </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Yearly Benefit</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$16,032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$1,165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$13,980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$1,282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$15,384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81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$2,196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$26,352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$2,631</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$31,572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$1,785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$21,420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29" name="Rectangle 6"/>
          <p:cNvSpPr>
            <a:spLocks noChangeArrowheads="1"/>
          </p:cNvSpPr>
          <p:nvPr/>
        </p:nvSpPr>
        <p:spPr bwMode="auto">
          <a:xfrm>
            <a:off x="304800" y="6400800"/>
            <a:ext cx="3429000" cy="274638"/>
          </a:xfrm>
          <a:prstGeom prst="rect">
            <a:avLst/>
          </a:prstGeom>
          <a:noFill/>
          <a:ln w="9525">
            <a:noFill/>
            <a:miter lim="800000"/>
            <a:headEnd/>
            <a:tailEnd/>
          </a:ln>
        </p:spPr>
        <p:txBody>
          <a:bodyPr wrap="square">
            <a:spAutoFit/>
          </a:bodyPr>
          <a:lstStyle/>
          <a:p>
            <a:r>
              <a:rPr lang="en-US" sz="1200" dirty="0" smtClean="0">
                <a:cs typeface="Arial" charset="0"/>
              </a:rPr>
              <a:t>SSA, 2015c.</a:t>
            </a:r>
            <a:endParaRPr lang="en-US" sz="1200" dirty="0"/>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8" name="Chart 7"/>
          <p:cNvGraphicFramePr/>
          <p:nvPr/>
        </p:nvGraphicFramePr>
        <p:xfrm>
          <a:off x="228600" y="1676400"/>
          <a:ext cx="8686800" cy="45507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Seniors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86% </a:t>
            </a:r>
            <a:r>
              <a:rPr lang="en-US" sz="2800" dirty="0" smtClean="0">
                <a:solidFill>
                  <a:schemeClr val="tx1"/>
                </a:solidFill>
              </a:rPr>
              <a:t>of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Nearly 2 in 3 (65%) </a:t>
            </a:r>
            <a:r>
              <a:rPr lang="en-US" sz="2800" dirty="0" smtClean="0">
                <a:solidFill>
                  <a:schemeClr val="tx1"/>
                </a:solidFill>
              </a:rPr>
              <a:t>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About 1 in 3 (36%) </a:t>
            </a:r>
            <a:r>
              <a:rPr lang="en-US" sz="2800" dirty="0" smtClean="0">
                <a:solidFill>
                  <a:schemeClr val="tx1"/>
                </a:solidFill>
              </a:rPr>
              <a:t>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2014a: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152400"/>
            <a:ext cx="8229600" cy="990600"/>
          </a:xfrm>
        </p:spPr>
        <p:txBody>
          <a:bodyPr>
            <a:noAutofit/>
          </a:bodyPr>
          <a:lstStyle/>
          <a:p>
            <a:r>
              <a:rPr lang="en-US" sz="3400" dirty="0" smtClean="0"/>
              <a:t>Reliance on Social Security </a:t>
            </a:r>
            <a:br>
              <a:rPr lang="en-US" sz="3400" dirty="0" smtClean="0"/>
            </a:br>
            <a:r>
              <a:rPr lang="en-US" sz="3400" dirty="0" smtClean="0"/>
              <a:t>By Race and Gender</a:t>
            </a:r>
            <a:endParaRPr lang="en-US" sz="3400" dirty="0"/>
          </a:p>
        </p:txBody>
      </p:sp>
      <p:graphicFrame>
        <p:nvGraphicFramePr>
          <p:cNvPr id="4" name="Group 142"/>
          <p:cNvGraphicFramePr>
            <a:graphicFrameLocks noGrp="1"/>
          </p:cNvGraphicFramePr>
          <p:nvPr>
            <p:extLst>
              <p:ext uri="{D42A27DB-BD31-4B8C-83A1-F6EECF244321}">
                <p14:modId xmlns="" xmlns:p14="http://schemas.microsoft.com/office/powerpoint/2010/main" val="1630635780"/>
              </p:ext>
            </p:extLst>
          </p:nvPr>
        </p:nvGraphicFramePr>
        <p:xfrm>
          <a:off x="762000" y="1524000"/>
          <a:ext cx="7467599" cy="4910522"/>
        </p:xfrm>
        <a:graphic>
          <a:graphicData uri="http://schemas.openxmlformats.org/drawingml/2006/table">
            <a:tbl>
              <a:tblPr>
                <a:tableStyleId>{2D5ABB26-0587-4C30-8999-92F81FD0307C}</a:tableStyleId>
              </a:tblPr>
              <a:tblGrid>
                <a:gridCol w="2465033"/>
                <a:gridCol w="2537534"/>
                <a:gridCol w="2465032"/>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beneficiaries age 65 and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Race:</a:t>
                      </a: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smtClean="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smtClean="0">
                          <a:ln>
                            <a:noFill/>
                          </a:ln>
                          <a:effectLst/>
                          <a:latin typeface="+mn-lt"/>
                        </a:rPr>
                        <a:t>of their income</a:t>
                      </a:r>
                      <a:endParaRPr kumimoji="0" lang="en-US" sz="1800" b="1" i="0" u="none" strike="noStrike" cap="none" normalizeH="0" baseline="0" dirty="0" smtClean="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smtClean="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smtClean="0">
                          <a:ln>
                            <a:noFill/>
                          </a:ln>
                          <a:effectLst/>
                          <a:latin typeface="+mn-lt"/>
                        </a:rPr>
                        <a:t>of their income</a:t>
                      </a:r>
                      <a:endParaRPr kumimoji="0" lang="en-US" sz="1800" b="1" i="0" u="none" strike="noStrike" cap="none" normalizeH="0" baseline="0" dirty="0" smtClean="0">
                        <a:ln>
                          <a:noFill/>
                        </a:ln>
                        <a:solidFill>
                          <a:schemeClr val="tx1"/>
                        </a:solidFill>
                        <a:effectLst/>
                        <a:latin typeface="+mn-lt"/>
                      </a:endParaRP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White</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64%</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35%</a:t>
                      </a:r>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Black</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72%</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46%</a:t>
                      </a: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Asian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67%</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44%</a:t>
                      </a:r>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Hispanic</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74%</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53%</a:t>
                      </a:r>
                    </a:p>
                  </a:txBody>
                  <a:tcPr marL="89725" marR="89725" marT="44863" marB="44863" horzOverflow="overflow">
                    <a:noFill/>
                  </a:tcPr>
                </a:tc>
              </a:tr>
              <a:tr h="186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solidFill>
                      <a:srgbClr val="ABB19F"/>
                    </a:solidFill>
                  </a:tcPr>
                </a:tc>
              </a:tr>
              <a:tr h="4775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Gender:</a:t>
                      </a: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mn-cs"/>
                        </a:rPr>
                        <a:t>Married couples</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smtClean="0"/>
                        <a:t>52%</a:t>
                      </a:r>
                      <a:endParaRPr lang="en-US" sz="2100" dirty="0"/>
                    </a:p>
                  </a:txBody>
                  <a:tcPr marL="89725" marR="89725" marT="44863" marB="44863" horzOverflow="overflow">
                    <a:solidFill>
                      <a:srgbClr val="ABB19F"/>
                    </a:solidFill>
                  </a:tcPr>
                </a:tc>
                <a:tc>
                  <a:txBody>
                    <a:bodyPr/>
                    <a:lstStyle/>
                    <a:p>
                      <a:pPr algn="ctr"/>
                      <a:r>
                        <a:rPr lang="en-US" sz="2100" dirty="0" smtClean="0"/>
                        <a:t>22%</a:t>
                      </a:r>
                      <a:endParaRPr lang="en-US" sz="2100" dirty="0"/>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Unmarried women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77%</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49%</a:t>
                      </a:r>
                    </a:p>
                  </a:txBody>
                  <a:tcPr marL="89725" marR="89725" marT="44863" marB="44863" horzOverflow="overflow">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Unmarried men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67%</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40%</a:t>
                      </a:r>
                    </a:p>
                  </a:txBody>
                  <a:tcPr marL="89725" marR="89725" marT="44863" marB="44863" horzOverflow="overflow">
                    <a:solidFill>
                      <a:srgbClr val="ABB19F"/>
                    </a:solidFill>
                  </a:tcPr>
                </a:tc>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C16BE70D-EA59-40F4-90E5-ED56E20B0A81}"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a:spcBef>
                <a:spcPct val="50000"/>
              </a:spcBef>
            </a:pPr>
            <a:r>
              <a:rPr lang="en-US" sz="1200" dirty="0" smtClean="0"/>
              <a:t>SSA, 2014a: Tables 9.A2 and 9.A3; and SSA, 2013.</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 y="76200"/>
            <a:ext cx="8991600" cy="1143000"/>
          </a:xfrm>
        </p:spPr>
        <p:txBody>
          <a:bodyPr>
            <a:noAutofit/>
          </a:bodyPr>
          <a:lstStyle/>
          <a:p>
            <a:pPr eaLnBrk="1" hangingPunct="1"/>
            <a:r>
              <a:rPr lang="en-US" sz="3800" dirty="0" smtClean="0"/>
              <a:t>Most Elderly Don’t Receive Pensions</a:t>
            </a:r>
          </a:p>
        </p:txBody>
      </p:sp>
      <p:sp>
        <p:nvSpPr>
          <p:cNvPr id="12292" name="Rectangle 3"/>
          <p:cNvSpPr>
            <a:spLocks noGrp="1" noChangeArrowheads="1"/>
          </p:cNvSpPr>
          <p:nvPr>
            <p:ph idx="1"/>
          </p:nvPr>
        </p:nvSpPr>
        <p:spPr>
          <a:xfrm>
            <a:off x="0" y="1600200"/>
            <a:ext cx="9144000" cy="609600"/>
          </a:xfrm>
        </p:spPr>
        <p:txBody>
          <a:bodyPr/>
          <a:lstStyle/>
          <a:p>
            <a:pPr algn="ctr" eaLnBrk="1" hangingPunct="1">
              <a:buFontTx/>
              <a:buNone/>
            </a:pPr>
            <a:r>
              <a:rPr lang="en-US" sz="2800" dirty="0" smtClean="0">
                <a:solidFill>
                  <a:schemeClr val="tx1"/>
                </a:solidFill>
              </a:rPr>
              <a:t>Percent with Income from Pensions, 2012</a:t>
            </a:r>
          </a:p>
          <a:p>
            <a:pPr eaLnBrk="1" hangingPunct="1">
              <a:buFontTx/>
              <a:buNone/>
            </a:pPr>
            <a:endParaRPr lang="en-US" sz="2800" dirty="0" smtClean="0"/>
          </a:p>
        </p:txBody>
      </p:sp>
      <p:sp>
        <p:nvSpPr>
          <p:cNvPr id="12293" name="Text Box 4"/>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2014a: Tables 2.A1 and 2.B1.</a:t>
            </a:r>
            <a:endParaRPr lang="en-US" sz="1200" dirty="0"/>
          </a:p>
        </p:txBody>
      </p:sp>
      <p:graphicFrame>
        <p:nvGraphicFramePr>
          <p:cNvPr id="2" name="Chart 1"/>
          <p:cNvGraphicFramePr/>
          <p:nvPr>
            <p:extLst>
              <p:ext uri="{D42A27DB-BD31-4B8C-83A1-F6EECF244321}">
                <p14:modId xmlns="" xmlns:p14="http://schemas.microsoft.com/office/powerpoint/2010/main" val="3481151272"/>
              </p:ext>
            </p:extLst>
          </p:nvPr>
        </p:nvGraphicFramePr>
        <p:xfrm>
          <a:off x="609600" y="2133600"/>
          <a:ext cx="4648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1299174284"/>
              </p:ext>
            </p:extLst>
          </p:nvPr>
        </p:nvGraphicFramePr>
        <p:xfrm>
          <a:off x="304800" y="4267200"/>
          <a:ext cx="3410857"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 xmlns:p14="http://schemas.microsoft.com/office/powerpoint/2010/main" val="4228046815"/>
              </p:ext>
            </p:extLst>
          </p:nvPr>
        </p:nvGraphicFramePr>
        <p:xfrm>
          <a:off x="4876800" y="2133600"/>
          <a:ext cx="3429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 xmlns:p14="http://schemas.microsoft.com/office/powerpoint/2010/main" val="954634883"/>
              </p:ext>
            </p:extLst>
          </p:nvPr>
        </p:nvGraphicFramePr>
        <p:xfrm>
          <a:off x="4495800" y="4210304"/>
          <a:ext cx="4419600" cy="2342896"/>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3"/>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6EE0EA5-1009-4E3D-A538-CC37ABA407D7}"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17681</TotalTime>
  <Words>7580</Words>
  <Application>Microsoft Office PowerPoint</Application>
  <PresentationFormat>On-screen Show (4:3)</PresentationFormat>
  <Paragraphs>630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TS102264331</vt:lpstr>
      <vt:lpstr>Social Security Benefits, Finances, and Policy Options A Primer</vt:lpstr>
      <vt:lpstr>What is  Social Security?</vt:lpstr>
      <vt:lpstr>How Many People Receive  Social Security?</vt:lpstr>
      <vt:lpstr>Who Receives Social Security?</vt:lpstr>
      <vt:lpstr>How Much Does Social Security Pay? (July 2015)</vt:lpstr>
      <vt:lpstr>How Do Benefits  Compare to Earnings? </vt:lpstr>
      <vt:lpstr>How Many Seniors Rely on Social Security for Most of Their Income?</vt:lpstr>
      <vt:lpstr>Reliance on Social Security  By Race and Gender</vt:lpstr>
      <vt:lpstr>Most Elderly Don’t Receive Pensions</vt:lpstr>
      <vt:lpstr>How Are Benefits Projected to  Change in the Future?</vt:lpstr>
      <vt:lpstr>Increase in Full Retirement Age (FRA) Lowers Benefits at Any Age They Are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Pay?</vt:lpstr>
      <vt:lpstr>Where Does the Money Go?</vt:lpstr>
      <vt:lpstr>The Financial  Outlook</vt:lpstr>
      <vt:lpstr>2014 Finances</vt:lpstr>
      <vt:lpstr>Where is Social Security Income From? Shares of Income to the Trust Funds, 2013</vt:lpstr>
      <vt:lpstr>What are Social Security  Reserves, or Assets?</vt:lpstr>
      <vt:lpstr>Disability Insurance Projections</vt:lpstr>
      <vt:lpstr>How Big are Social Security  Trust Fund Assets?</vt:lpstr>
      <vt:lpstr>What is the “Cash Flow” Balance  for Social Security?</vt:lpstr>
      <vt:lpstr>How Do Actuaries Estimate the Future?</vt:lpstr>
      <vt:lpstr>The Long-Range Projection (Best Estimate) </vt:lpstr>
      <vt:lpstr>Other Scenarios</vt:lpstr>
      <vt:lpstr>The Actuarial Deficit (Best Estimate)</vt:lpstr>
      <vt:lpstr>Why Will Social Security Cost More in the Future?</vt:lpstr>
      <vt:lpstr>Percent of the Population Receiving Social Security and Percent Age 65+, 2010-2090</vt:lpstr>
      <vt:lpstr>Can We Afford  Social Security  in the Future?  </vt:lpstr>
      <vt:lpstr>Social Security in the  Broader Economy</vt:lpstr>
      <vt:lpstr>Taxable Payroll and Social Security Outgo  as a Percent of the Economy (GDP)</vt:lpstr>
      <vt:lpstr>Strengthening  Social Security</vt:lpstr>
      <vt:lpstr>Low-Cost Options to Improve Adequacy</vt:lpstr>
      <vt:lpstr>Options for Raising Revenues</vt:lpstr>
      <vt:lpstr>Other Options for Solvency</vt:lpstr>
      <vt:lpstr>Public Opinion  on Social Security</vt:lpstr>
      <vt:lpstr>Consistent Findings  Throughout the Study</vt:lpstr>
      <vt:lpstr>Majorities of Republicans, Democrats,  and Independents Agree</vt:lpstr>
      <vt:lpstr>Support for the Preferred Package of Policy Options in Trade-off Analysis</vt:lpstr>
      <vt:lpstr>Recap</vt:lpstr>
      <vt:lpstr>References</vt:lpstr>
      <vt:lpstr>References (cont.)</vt:lpstr>
    </vt:vector>
  </TitlesOfParts>
  <Company>National Academy of Social 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ESchreur</cp:lastModifiedBy>
  <cp:revision>1281</cp:revision>
  <cp:lastPrinted>2011-04-14T19:43:39Z</cp:lastPrinted>
  <dcterms:created xsi:type="dcterms:W3CDTF">2003-02-07T15:03:12Z</dcterms:created>
  <dcterms:modified xsi:type="dcterms:W3CDTF">2015-10-12T14:13:38Z</dcterms:modified>
</cp:coreProperties>
</file>