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8.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3.xml" ContentType="application/vnd.openxmlformats-officedocument.presentationml.notesSlide+xml"/>
  <Override PartName="/ppt/charts/chart10.xml" ContentType="application/vnd.openxmlformats-officedocument.drawingml.chart+xml"/>
  <Override PartName="/ppt/drawings/drawing6.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1.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48"/>
  </p:notesMasterIdLst>
  <p:handoutMasterIdLst>
    <p:handoutMasterId r:id="rId49"/>
  </p:handoutMasterIdLst>
  <p:sldIdLst>
    <p:sldId id="362" r:id="rId3"/>
    <p:sldId id="263" r:id="rId4"/>
    <p:sldId id="258" r:id="rId5"/>
    <p:sldId id="278" r:id="rId6"/>
    <p:sldId id="259" r:id="rId7"/>
    <p:sldId id="365" r:id="rId8"/>
    <p:sldId id="261" r:id="rId9"/>
    <p:sldId id="376" r:id="rId10"/>
    <p:sldId id="377" r:id="rId11"/>
    <p:sldId id="332" r:id="rId12"/>
    <p:sldId id="313" r:id="rId13"/>
    <p:sldId id="310" r:id="rId14"/>
    <p:sldId id="311" r:id="rId15"/>
    <p:sldId id="312" r:id="rId16"/>
    <p:sldId id="265" r:id="rId17"/>
    <p:sldId id="266" r:id="rId18"/>
    <p:sldId id="367" r:id="rId19"/>
    <p:sldId id="326" r:id="rId20"/>
    <p:sldId id="268" r:id="rId21"/>
    <p:sldId id="348" r:id="rId22"/>
    <p:sldId id="325" r:id="rId23"/>
    <p:sldId id="356" r:id="rId24"/>
    <p:sldId id="321" r:id="rId25"/>
    <p:sldId id="370" r:id="rId26"/>
    <p:sldId id="270" r:id="rId27"/>
    <p:sldId id="279" r:id="rId28"/>
    <p:sldId id="280" r:id="rId29"/>
    <p:sldId id="271" r:id="rId30"/>
    <p:sldId id="272" r:id="rId31"/>
    <p:sldId id="308" r:id="rId32"/>
    <p:sldId id="330" r:id="rId33"/>
    <p:sldId id="335" r:id="rId34"/>
    <p:sldId id="334" r:id="rId35"/>
    <p:sldId id="327" r:id="rId36"/>
    <p:sldId id="371" r:id="rId37"/>
    <p:sldId id="372" r:id="rId38"/>
    <p:sldId id="373" r:id="rId39"/>
    <p:sldId id="350" r:id="rId40"/>
    <p:sldId id="374" r:id="rId41"/>
    <p:sldId id="375" r:id="rId42"/>
    <p:sldId id="361" r:id="rId43"/>
    <p:sldId id="353" r:id="rId44"/>
    <p:sldId id="291" r:id="rId45"/>
    <p:sldId id="368" r:id="rId46"/>
    <p:sldId id="369" r:id="rId4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 Walker" initials="EW" lastIdx="2" clrIdx="0"/>
  <p:cmAuthor id="1" name="ESchreur" initials="E" lastIdx="34" clrIdx="1"/>
  <p:cmAuthor id="2" name="Rebecca Armendariz" initials="RA" lastIdx="67" clrIdx="2"/>
  <p:cmAuthor id="3" name="rarmendariz" initials="RA"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B4D"/>
    <a:srgbClr val="ABB19F"/>
    <a:srgbClr val="7EB8E7"/>
    <a:srgbClr val="0682BA"/>
    <a:srgbClr val="00B097"/>
    <a:srgbClr val="00D2B4"/>
    <a:srgbClr val="F4680B"/>
    <a:srgbClr val="009681"/>
    <a:srgbClr val="FFFFFF"/>
    <a:srgbClr val="555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6" autoAdjust="0"/>
    <p:restoredTop sz="51696" autoAdjust="0"/>
  </p:normalViewPr>
  <p:slideViewPr>
    <p:cSldViewPr>
      <p:cViewPr varScale="1">
        <p:scale>
          <a:sx n="46" d="100"/>
          <a:sy n="46" d="100"/>
        </p:scale>
        <p:origin x="2416" y="1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64" y="35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oleObject" Target="file:///\\NASICOLODC1\DISAB\16%20Projects\2016%20Primer\Charts\2016%20TR%20-%20Chart%20-%20benefits%20compared%20to%20earnings.xlsx" TargetMode="External"/><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NASICOLODC1\DISAB\16%20Projects\2016%20Primer\Charts\2016%20TR%20-%20Chart%20-%20SS%20as%20%25%20of%20GDP.xlsx" TargetMode="External"/><Relationship Id="rId2" Type="http://schemas.openxmlformats.org/officeDocument/2006/relationships/chartUserShapes" Target="../drawings/drawing6.xml"/></Relationships>
</file>

<file path=ppt/charts/_rels/chart11.xml.rels><?xml version="1.0" encoding="UTF-8" standalone="yes"?>
<Relationships xmlns="http://schemas.openxmlformats.org/package/2006/relationships"><Relationship Id="rId1" Type="http://schemas.openxmlformats.org/officeDocument/2006/relationships/oleObject" Target="file:///\\DCSBS02\DISAB\13%20Projects\Primer\Charts%20-%20WDAW%20survey%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SBS02\DISAB\14%20Projects\Primer\Chart%20-%20increase%20in%20FRA.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DCSBS02\DISAB\14%20Projects\Primer\Chart%20-%20replacement%20rates%20are%20declining.xlsx" TargetMode="External"/><Relationship Id="rId3"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NASICOLODC1\DISAB\16%20Projects\2016%20Primer\Charts\2016%20TR%20-%20Chart%20-%20DI%20diagnoses.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NASICOLODC1\DISAB\16%20Projects\2016%20Primer\Charts\2016%20TR%20-%20Chart%20-%20shares%20of%20income%20to%20trust%20fun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NASICOLODC1\DISAB\16%20Projects\2016%20Primer\Charts\2016%20TR%20-%20Chart%20-%20trust%20fund%20assets.xlsx" TargetMode="External"/><Relationship Id="rId2"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1" Type="http://schemas.openxmlformats.org/officeDocument/2006/relationships/oleObject" Target="file:///\\DCSBS02\DISAB\14%20Projects\Trustees%20Report\Chart%20-%20SS%20cash%20flow%20-2014%20TR%20data.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NASICOLODC1\DISAB\16%20Projects\2016%20Primer\Charts\2016%20TR%20-%20Chart%20-%20beneficiaries%20and%20pop%2065+.xlsx" TargetMode="External"/><Relationship Id="rId3"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NASICOLODC1\DISAB\16%20Projects\Trustees%20Report\Charts\chart-Outgo%20as%20percent%20of%20GDP%202016-ES%20version.xlsx" TargetMode="External"/><Relationship Id="rId3"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1800" b="1" dirty="0" smtClean="0"/>
              <a:t>Replacement Rates for Retired Worker Age 65, 2016</a:t>
            </a:r>
            <a:endParaRPr lang="en-US" sz="1800" b="1" dirty="0"/>
          </a:p>
        </c:rich>
      </c:tx>
      <c:layout>
        <c:manualLayout>
          <c:xMode val="edge"/>
          <c:yMode val="edge"/>
          <c:x val="0.191309387742946"/>
          <c:y val="0.0561228081774436"/>
        </c:manualLayout>
      </c:layout>
      <c:overlay val="1"/>
    </c:title>
    <c:autoTitleDeleted val="0"/>
    <c:plotArea>
      <c:layout>
        <c:manualLayout>
          <c:layoutTarget val="inner"/>
          <c:xMode val="edge"/>
          <c:yMode val="edge"/>
          <c:x val="0.129866649733299"/>
          <c:y val="0.198715563577228"/>
          <c:w val="0.802369233813089"/>
          <c:h val="0.477337631357471"/>
        </c:manualLayout>
      </c:layout>
      <c:barChart>
        <c:barDir val="col"/>
        <c:grouping val="clustered"/>
        <c:varyColors val="0"/>
        <c:ser>
          <c:idx val="0"/>
          <c:order val="0"/>
          <c:tx>
            <c:v>Career-Average Wages</c:v>
          </c:tx>
          <c:spPr>
            <a:gradFill>
              <a:gsLst>
                <a:gs pos="0">
                  <a:srgbClr val="005B4D"/>
                </a:gs>
                <a:gs pos="100000">
                  <a:srgbClr val="ABB19F">
                    <a:shade val="88000"/>
                    <a:satMod val="105000"/>
                  </a:srgbClr>
                </a:gs>
                <a:gs pos="100000">
                  <a:srgbClr val="ABB19F">
                    <a:shade val="88000"/>
                    <a:satMod val="105000"/>
                  </a:srgbClr>
                </a:gs>
                <a:gs pos="100000">
                  <a:srgbClr val="ABB19F">
                    <a:shade val="54000"/>
                    <a:satMod val="105000"/>
                  </a:srgbClr>
                </a:gs>
              </a:gsLst>
              <a:lin ang="3600000" scaled="1"/>
            </a:gradFill>
          </c:spPr>
          <c:invertIfNegative val="0"/>
          <c:dLbls>
            <c:spPr>
              <a:noFill/>
              <a:ln>
                <a:noFill/>
              </a:ln>
              <a:effectLst/>
            </c:spPr>
            <c:txPr>
              <a:bodyPr/>
              <a:lstStyle/>
              <a:p>
                <a:pPr>
                  <a:defRPr sz="1500" baseline="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"Low"</c:v>
                </c:pt>
                <c:pt idx="1">
                  <c:v>"Medium"</c:v>
                </c:pt>
                <c:pt idx="2">
                  <c:v>"High"</c:v>
                </c:pt>
                <c:pt idx="3">
                  <c:v>"Maximum taxable"</c:v>
                </c:pt>
              </c:strCache>
            </c:strRef>
          </c:cat>
          <c:val>
            <c:numRef>
              <c:f>Sheet1!$B$7:$B$10</c:f>
              <c:numCache>
                <c:formatCode>"$"#,##0</c:formatCode>
                <c:ptCount val="4"/>
                <c:pt idx="0">
                  <c:v>21479.0</c:v>
                </c:pt>
                <c:pt idx="1">
                  <c:v>47731.0</c:v>
                </c:pt>
                <c:pt idx="2">
                  <c:v>76369.0</c:v>
                </c:pt>
                <c:pt idx="3">
                  <c:v>116123.0</c:v>
                </c:pt>
              </c:numCache>
            </c:numRef>
          </c:val>
        </c:ser>
        <c:ser>
          <c:idx val="1"/>
          <c:order val="1"/>
          <c:tx>
            <c:v>Benefits</c:v>
          </c:tx>
          <c:spPr>
            <a:gradFill>
              <a:gsLst>
                <a:gs pos="0">
                  <a:srgbClr val="F4680B"/>
                </a:gs>
                <a:gs pos="100000">
                  <a:srgbClr val="F4680B">
                    <a:lumMod val="40000"/>
                    <a:lumOff val="60000"/>
                  </a:srgbClr>
                </a:gs>
                <a:gs pos="100000">
                  <a:srgbClr val="ABB19F">
                    <a:shade val="88000"/>
                    <a:satMod val="105000"/>
                    <a:lumMod val="25000"/>
                  </a:srgbClr>
                </a:gs>
              </a:gsLst>
              <a:lin ang="3600000" scaled="1"/>
            </a:gradFill>
          </c:spPr>
          <c:invertIfNegative val="0"/>
          <c:dLbls>
            <c:dLbl>
              <c:idx val="0"/>
              <c:layout>
                <c:manualLayout>
                  <c:x val="0.00337728771353367"/>
                  <c:y val="0.0452336067843978"/>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Sheet1!$A$7:$A$10</c:f>
              <c:strCache>
                <c:ptCount val="4"/>
                <c:pt idx="0">
                  <c:v>"Low"</c:v>
                </c:pt>
                <c:pt idx="1">
                  <c:v>"Medium"</c:v>
                </c:pt>
                <c:pt idx="2">
                  <c:v>"High"</c:v>
                </c:pt>
                <c:pt idx="3">
                  <c:v>"Maximum taxable"</c:v>
                </c:pt>
              </c:strCache>
            </c:strRef>
          </c:cat>
          <c:val>
            <c:numRef>
              <c:f>Sheet1!$C$7:$C$10</c:f>
              <c:numCache>
                <c:formatCode>"$"#,##0</c:formatCode>
                <c:ptCount val="4"/>
                <c:pt idx="0">
                  <c:v>11270.0</c:v>
                </c:pt>
                <c:pt idx="1">
                  <c:v>18579.0</c:v>
                </c:pt>
                <c:pt idx="2">
                  <c:v>24628.0</c:v>
                </c:pt>
                <c:pt idx="3">
                  <c:v>29897.0</c:v>
                </c:pt>
              </c:numCache>
            </c:numRef>
          </c:val>
        </c:ser>
        <c:dLbls>
          <c:showLegendKey val="0"/>
          <c:showVal val="1"/>
          <c:showCatName val="0"/>
          <c:showSerName val="0"/>
          <c:showPercent val="0"/>
          <c:showBubbleSize val="0"/>
        </c:dLbls>
        <c:gapWidth val="35"/>
        <c:overlap val="40"/>
        <c:axId val="-2136408480"/>
        <c:axId val="2109218592"/>
      </c:barChart>
      <c:catAx>
        <c:axId val="-2136408480"/>
        <c:scaling>
          <c:orientation val="minMax"/>
        </c:scaling>
        <c:delete val="0"/>
        <c:axPos val="b"/>
        <c:title>
          <c:tx>
            <c:rich>
              <a:bodyPr/>
              <a:lstStyle/>
              <a:p>
                <a:pPr>
                  <a:defRPr/>
                </a:pPr>
                <a:r>
                  <a:rPr lang="en-US" sz="1800" dirty="0"/>
                  <a:t>Earnings Level</a:t>
                </a:r>
              </a:p>
            </c:rich>
          </c:tx>
          <c:layout>
            <c:manualLayout>
              <c:xMode val="edge"/>
              <c:yMode val="edge"/>
              <c:x val="0.452997595477519"/>
              <c:y val="0.759738366119469"/>
            </c:manualLayout>
          </c:layout>
          <c:overlay val="0"/>
        </c:title>
        <c:numFmt formatCode="General" sourceLinked="1"/>
        <c:majorTickMark val="out"/>
        <c:minorTickMark val="none"/>
        <c:tickLblPos val="nextTo"/>
        <c:txPr>
          <a:bodyPr/>
          <a:lstStyle/>
          <a:p>
            <a:pPr>
              <a:defRPr sz="1800">
                <a:solidFill>
                  <a:schemeClr val="tx1"/>
                </a:solidFill>
              </a:defRPr>
            </a:pPr>
            <a:endParaRPr lang="en-US"/>
          </a:p>
        </c:txPr>
        <c:crossAx val="2109218592"/>
        <c:crosses val="autoZero"/>
        <c:auto val="1"/>
        <c:lblAlgn val="ctr"/>
        <c:lblOffset val="100"/>
        <c:noMultiLvlLbl val="0"/>
      </c:catAx>
      <c:valAx>
        <c:axId val="2109218592"/>
        <c:scaling>
          <c:orientation val="minMax"/>
        </c:scaling>
        <c:delete val="0"/>
        <c:axPos val="l"/>
        <c:numFmt formatCode="&quot;$&quot;#,##0" sourceLinked="1"/>
        <c:majorTickMark val="out"/>
        <c:minorTickMark val="none"/>
        <c:tickLblPos val="nextTo"/>
        <c:txPr>
          <a:bodyPr/>
          <a:lstStyle/>
          <a:p>
            <a:pPr>
              <a:defRPr sz="1800"/>
            </a:pPr>
            <a:endParaRPr lang="en-US"/>
          </a:p>
        </c:txPr>
        <c:crossAx val="-2136408480"/>
        <c:crosses val="autoZero"/>
        <c:crossBetween val="between"/>
      </c:valAx>
    </c:plotArea>
    <c:legend>
      <c:legendPos val="l"/>
      <c:layout>
        <c:manualLayout>
          <c:xMode val="edge"/>
          <c:yMode val="edge"/>
          <c:x val="0.202639789129601"/>
          <c:y val="0.181634881181909"/>
          <c:w val="0.306266749551043"/>
          <c:h val="0.217286741226903"/>
        </c:manualLayout>
      </c:layout>
      <c:overlay val="1"/>
      <c:txPr>
        <a:bodyPr/>
        <a:lstStyle/>
        <a:p>
          <a:pPr>
            <a:defRPr sz="1600">
              <a:solidFill>
                <a:schemeClr val="tx1"/>
              </a:solidFill>
            </a:defRPr>
          </a:pPr>
          <a:endParaRPr lang="en-US"/>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06548487721757"/>
          <c:y val="0.152179278243813"/>
          <c:w val="0.806597133473507"/>
          <c:h val="0.71418523664935"/>
        </c:manualLayout>
      </c:layout>
      <c:lineChart>
        <c:grouping val="standard"/>
        <c:varyColors val="0"/>
        <c:ser>
          <c:idx val="1"/>
          <c:order val="0"/>
          <c:tx>
            <c:strRef>
              <c:f>Sheet1!$D$5</c:f>
              <c:strCache>
                <c:ptCount val="1"/>
                <c:pt idx="0">
                  <c:v>Taxable payroll as % of GDP</c:v>
                </c:pt>
              </c:strCache>
            </c:strRef>
          </c:tx>
          <c:spPr>
            <a:ln w="50800">
              <a:solidFill>
                <a:srgbClr val="005B4D"/>
              </a:solidFill>
            </a:ln>
          </c:spPr>
          <c:marker>
            <c:symbol val="none"/>
          </c:marker>
          <c:cat>
            <c:numRef>
              <c:f>Sheet1!$A$11:$A$86</c:f>
              <c:numCache>
                <c:formatCode>General</c:formatCode>
                <c:ptCount val="76"/>
                <c:pt idx="0">
                  <c:v>2015.0</c:v>
                </c:pt>
                <c:pt idx="1">
                  <c:v>2016.0</c:v>
                </c:pt>
                <c:pt idx="2">
                  <c:v>2017.0</c:v>
                </c:pt>
                <c:pt idx="3">
                  <c:v>2018.0</c:v>
                </c:pt>
                <c:pt idx="4">
                  <c:v>2019.0</c:v>
                </c:pt>
                <c:pt idx="5">
                  <c:v>2020.0</c:v>
                </c:pt>
                <c:pt idx="6">
                  <c:v>2021.0</c:v>
                </c:pt>
                <c:pt idx="7">
                  <c:v>2022.0</c:v>
                </c:pt>
                <c:pt idx="8">
                  <c:v>2023.0</c:v>
                </c:pt>
                <c:pt idx="9">
                  <c:v>2024.0</c:v>
                </c:pt>
                <c:pt idx="10">
                  <c:v>2025.0</c:v>
                </c:pt>
                <c:pt idx="11">
                  <c:v>2026.0</c:v>
                </c:pt>
                <c:pt idx="12">
                  <c:v>2027.0</c:v>
                </c:pt>
                <c:pt idx="13">
                  <c:v>2028.0</c:v>
                </c:pt>
                <c:pt idx="14">
                  <c:v>2029.0</c:v>
                </c:pt>
                <c:pt idx="15">
                  <c:v>2030.0</c:v>
                </c:pt>
                <c:pt idx="16">
                  <c:v>2031.0</c:v>
                </c:pt>
                <c:pt idx="17">
                  <c:v>2032.0</c:v>
                </c:pt>
                <c:pt idx="18">
                  <c:v>2033.0</c:v>
                </c:pt>
                <c:pt idx="19">
                  <c:v>2034.0</c:v>
                </c:pt>
                <c:pt idx="20">
                  <c:v>2035.0</c:v>
                </c:pt>
                <c:pt idx="21">
                  <c:v>2036.0</c:v>
                </c:pt>
                <c:pt idx="22">
                  <c:v>2037.0</c:v>
                </c:pt>
                <c:pt idx="23">
                  <c:v>2038.0</c:v>
                </c:pt>
                <c:pt idx="24">
                  <c:v>2039.0</c:v>
                </c:pt>
                <c:pt idx="25">
                  <c:v>2040.0</c:v>
                </c:pt>
                <c:pt idx="26">
                  <c:v>2041.0</c:v>
                </c:pt>
                <c:pt idx="27">
                  <c:v>2042.0</c:v>
                </c:pt>
                <c:pt idx="28">
                  <c:v>2043.0</c:v>
                </c:pt>
                <c:pt idx="29">
                  <c:v>2044.0</c:v>
                </c:pt>
                <c:pt idx="30">
                  <c:v>2045.0</c:v>
                </c:pt>
                <c:pt idx="31">
                  <c:v>2046.0</c:v>
                </c:pt>
                <c:pt idx="32">
                  <c:v>2047.0</c:v>
                </c:pt>
                <c:pt idx="33">
                  <c:v>2048.0</c:v>
                </c:pt>
                <c:pt idx="34">
                  <c:v>2049.0</c:v>
                </c:pt>
                <c:pt idx="35">
                  <c:v>2050.0</c:v>
                </c:pt>
                <c:pt idx="36">
                  <c:v>2051.0</c:v>
                </c:pt>
                <c:pt idx="37">
                  <c:v>2052.0</c:v>
                </c:pt>
                <c:pt idx="38">
                  <c:v>2053.0</c:v>
                </c:pt>
                <c:pt idx="39">
                  <c:v>2054.0</c:v>
                </c:pt>
                <c:pt idx="40">
                  <c:v>2055.0</c:v>
                </c:pt>
                <c:pt idx="41">
                  <c:v>2056.0</c:v>
                </c:pt>
                <c:pt idx="42">
                  <c:v>2057.0</c:v>
                </c:pt>
                <c:pt idx="43">
                  <c:v>2058.0</c:v>
                </c:pt>
                <c:pt idx="44">
                  <c:v>2059.0</c:v>
                </c:pt>
                <c:pt idx="45">
                  <c:v>2060.0</c:v>
                </c:pt>
                <c:pt idx="46">
                  <c:v>2061.0</c:v>
                </c:pt>
                <c:pt idx="47">
                  <c:v>2062.0</c:v>
                </c:pt>
                <c:pt idx="48">
                  <c:v>2063.0</c:v>
                </c:pt>
                <c:pt idx="49">
                  <c:v>2064.0</c:v>
                </c:pt>
                <c:pt idx="50">
                  <c:v>2065.0</c:v>
                </c:pt>
                <c:pt idx="51">
                  <c:v>2066.0</c:v>
                </c:pt>
                <c:pt idx="52">
                  <c:v>2067.0</c:v>
                </c:pt>
                <c:pt idx="53">
                  <c:v>2068.0</c:v>
                </c:pt>
                <c:pt idx="54">
                  <c:v>2069.0</c:v>
                </c:pt>
                <c:pt idx="55">
                  <c:v>2070.0</c:v>
                </c:pt>
                <c:pt idx="56">
                  <c:v>2071.0</c:v>
                </c:pt>
                <c:pt idx="57">
                  <c:v>2072.0</c:v>
                </c:pt>
                <c:pt idx="58">
                  <c:v>2073.0</c:v>
                </c:pt>
                <c:pt idx="59">
                  <c:v>2074.0</c:v>
                </c:pt>
                <c:pt idx="60">
                  <c:v>2075.0</c:v>
                </c:pt>
                <c:pt idx="61">
                  <c:v>2076.0</c:v>
                </c:pt>
                <c:pt idx="62">
                  <c:v>2077.0</c:v>
                </c:pt>
                <c:pt idx="63">
                  <c:v>2078.0</c:v>
                </c:pt>
                <c:pt idx="64">
                  <c:v>2079.0</c:v>
                </c:pt>
                <c:pt idx="65">
                  <c:v>2080.0</c:v>
                </c:pt>
                <c:pt idx="66">
                  <c:v>2081.0</c:v>
                </c:pt>
                <c:pt idx="67">
                  <c:v>2082.0</c:v>
                </c:pt>
                <c:pt idx="68">
                  <c:v>2083.0</c:v>
                </c:pt>
                <c:pt idx="69">
                  <c:v>2084.0</c:v>
                </c:pt>
                <c:pt idx="70">
                  <c:v>2085.0</c:v>
                </c:pt>
                <c:pt idx="71">
                  <c:v>2086.0</c:v>
                </c:pt>
                <c:pt idx="72">
                  <c:v>2087.0</c:v>
                </c:pt>
                <c:pt idx="73">
                  <c:v>2088.0</c:v>
                </c:pt>
                <c:pt idx="74">
                  <c:v>2089.0</c:v>
                </c:pt>
                <c:pt idx="75">
                  <c:v>2090.0</c:v>
                </c:pt>
              </c:numCache>
            </c:numRef>
          </c:cat>
          <c:val>
            <c:numRef>
              <c:f>Sheet1!$D$11:$D$86</c:f>
              <c:numCache>
                <c:formatCode>0.0</c:formatCode>
                <c:ptCount val="76"/>
                <c:pt idx="0">
                  <c:v>35.5</c:v>
                </c:pt>
                <c:pt idx="1">
                  <c:v>35.4</c:v>
                </c:pt>
                <c:pt idx="2">
                  <c:v>35.8</c:v>
                </c:pt>
                <c:pt idx="3">
                  <c:v>35.9</c:v>
                </c:pt>
                <c:pt idx="4">
                  <c:v>36.1</c:v>
                </c:pt>
                <c:pt idx="5">
                  <c:v>36.20000000000001</c:v>
                </c:pt>
                <c:pt idx="6">
                  <c:v>36.3</c:v>
                </c:pt>
                <c:pt idx="7">
                  <c:v>36.4</c:v>
                </c:pt>
                <c:pt idx="8">
                  <c:v>36.5</c:v>
                </c:pt>
                <c:pt idx="9">
                  <c:v>36.6</c:v>
                </c:pt>
                <c:pt idx="10">
                  <c:v>36.7</c:v>
                </c:pt>
                <c:pt idx="11">
                  <c:v>36.6</c:v>
                </c:pt>
                <c:pt idx="12">
                  <c:v>36.6</c:v>
                </c:pt>
                <c:pt idx="13">
                  <c:v>36.5</c:v>
                </c:pt>
                <c:pt idx="14">
                  <c:v>36.5</c:v>
                </c:pt>
                <c:pt idx="15">
                  <c:v>36.5</c:v>
                </c:pt>
                <c:pt idx="16">
                  <c:v>36.4</c:v>
                </c:pt>
                <c:pt idx="17">
                  <c:v>36.4</c:v>
                </c:pt>
                <c:pt idx="18">
                  <c:v>36.3</c:v>
                </c:pt>
                <c:pt idx="19">
                  <c:v>36.3</c:v>
                </c:pt>
                <c:pt idx="20">
                  <c:v>36.3</c:v>
                </c:pt>
                <c:pt idx="21">
                  <c:v>36.20000000000001</c:v>
                </c:pt>
                <c:pt idx="22">
                  <c:v>36.20000000000001</c:v>
                </c:pt>
                <c:pt idx="23">
                  <c:v>36.20000000000001</c:v>
                </c:pt>
                <c:pt idx="24">
                  <c:v>36.1</c:v>
                </c:pt>
                <c:pt idx="25">
                  <c:v>36.1</c:v>
                </c:pt>
                <c:pt idx="26">
                  <c:v>36.1</c:v>
                </c:pt>
                <c:pt idx="27">
                  <c:v>36.0</c:v>
                </c:pt>
                <c:pt idx="28">
                  <c:v>36.0</c:v>
                </c:pt>
                <c:pt idx="29">
                  <c:v>36.0</c:v>
                </c:pt>
                <c:pt idx="30">
                  <c:v>36.0</c:v>
                </c:pt>
                <c:pt idx="31">
                  <c:v>36.0</c:v>
                </c:pt>
                <c:pt idx="32">
                  <c:v>36.0</c:v>
                </c:pt>
                <c:pt idx="33">
                  <c:v>35.9</c:v>
                </c:pt>
                <c:pt idx="34">
                  <c:v>35.9</c:v>
                </c:pt>
                <c:pt idx="35">
                  <c:v>35.9</c:v>
                </c:pt>
                <c:pt idx="36">
                  <c:v>35.9</c:v>
                </c:pt>
                <c:pt idx="37">
                  <c:v>35.9</c:v>
                </c:pt>
                <c:pt idx="38">
                  <c:v>35.9</c:v>
                </c:pt>
                <c:pt idx="39">
                  <c:v>35.8</c:v>
                </c:pt>
                <c:pt idx="40">
                  <c:v>35.8</c:v>
                </c:pt>
                <c:pt idx="41">
                  <c:v>35.8</c:v>
                </c:pt>
                <c:pt idx="42">
                  <c:v>35.8</c:v>
                </c:pt>
                <c:pt idx="43">
                  <c:v>35.8</c:v>
                </c:pt>
                <c:pt idx="44">
                  <c:v>35.70000000000001</c:v>
                </c:pt>
                <c:pt idx="45">
                  <c:v>35.70000000000001</c:v>
                </c:pt>
                <c:pt idx="46">
                  <c:v>35.70000000000001</c:v>
                </c:pt>
                <c:pt idx="47">
                  <c:v>35.70000000000001</c:v>
                </c:pt>
                <c:pt idx="48">
                  <c:v>35.6</c:v>
                </c:pt>
                <c:pt idx="49">
                  <c:v>35.6</c:v>
                </c:pt>
                <c:pt idx="50">
                  <c:v>35.6</c:v>
                </c:pt>
                <c:pt idx="51">
                  <c:v>35.5</c:v>
                </c:pt>
                <c:pt idx="52">
                  <c:v>35.5</c:v>
                </c:pt>
                <c:pt idx="53">
                  <c:v>35.5</c:v>
                </c:pt>
                <c:pt idx="54">
                  <c:v>35.4</c:v>
                </c:pt>
                <c:pt idx="55">
                  <c:v>35.4</c:v>
                </c:pt>
                <c:pt idx="56">
                  <c:v>35.4</c:v>
                </c:pt>
                <c:pt idx="57">
                  <c:v>35.3</c:v>
                </c:pt>
                <c:pt idx="58">
                  <c:v>35.3</c:v>
                </c:pt>
                <c:pt idx="59">
                  <c:v>35.3</c:v>
                </c:pt>
                <c:pt idx="60">
                  <c:v>35.20000000000001</c:v>
                </c:pt>
                <c:pt idx="61">
                  <c:v>35.20000000000001</c:v>
                </c:pt>
                <c:pt idx="62">
                  <c:v>35.10000000000001</c:v>
                </c:pt>
                <c:pt idx="63">
                  <c:v>35.10000000000001</c:v>
                </c:pt>
                <c:pt idx="64">
                  <c:v>35.10000000000001</c:v>
                </c:pt>
                <c:pt idx="65">
                  <c:v>35.0</c:v>
                </c:pt>
                <c:pt idx="66">
                  <c:v>35.0</c:v>
                </c:pt>
                <c:pt idx="67">
                  <c:v>35.0</c:v>
                </c:pt>
                <c:pt idx="68">
                  <c:v>34.9</c:v>
                </c:pt>
                <c:pt idx="69">
                  <c:v>34.9</c:v>
                </c:pt>
                <c:pt idx="70">
                  <c:v>34.9</c:v>
                </c:pt>
                <c:pt idx="71">
                  <c:v>34.9</c:v>
                </c:pt>
                <c:pt idx="72">
                  <c:v>34.8</c:v>
                </c:pt>
                <c:pt idx="73">
                  <c:v>34.8</c:v>
                </c:pt>
                <c:pt idx="74">
                  <c:v>34.8</c:v>
                </c:pt>
                <c:pt idx="75">
                  <c:v>34.8</c:v>
                </c:pt>
              </c:numCache>
            </c:numRef>
          </c:val>
          <c:smooth val="0"/>
        </c:ser>
        <c:ser>
          <c:idx val="0"/>
          <c:order val="1"/>
          <c:tx>
            <c:strRef>
              <c:f>Sheet1!$B$5</c:f>
              <c:strCache>
                <c:ptCount val="1"/>
                <c:pt idx="0">
                  <c:v>Social Security outgo as % of GDP</c:v>
                </c:pt>
              </c:strCache>
            </c:strRef>
          </c:tx>
          <c:spPr>
            <a:ln w="50800">
              <a:solidFill>
                <a:srgbClr val="F4680B"/>
              </a:solidFill>
            </a:ln>
          </c:spPr>
          <c:marker>
            <c:symbol val="none"/>
          </c:marker>
          <c:cat>
            <c:numRef>
              <c:f>Sheet1!$A$11:$A$86</c:f>
              <c:numCache>
                <c:formatCode>General</c:formatCode>
                <c:ptCount val="76"/>
                <c:pt idx="0">
                  <c:v>2015.0</c:v>
                </c:pt>
                <c:pt idx="1">
                  <c:v>2016.0</c:v>
                </c:pt>
                <c:pt idx="2">
                  <c:v>2017.0</c:v>
                </c:pt>
                <c:pt idx="3">
                  <c:v>2018.0</c:v>
                </c:pt>
                <c:pt idx="4">
                  <c:v>2019.0</c:v>
                </c:pt>
                <c:pt idx="5">
                  <c:v>2020.0</c:v>
                </c:pt>
                <c:pt idx="6">
                  <c:v>2021.0</c:v>
                </c:pt>
                <c:pt idx="7">
                  <c:v>2022.0</c:v>
                </c:pt>
                <c:pt idx="8">
                  <c:v>2023.0</c:v>
                </c:pt>
                <c:pt idx="9">
                  <c:v>2024.0</c:v>
                </c:pt>
                <c:pt idx="10">
                  <c:v>2025.0</c:v>
                </c:pt>
                <c:pt idx="11">
                  <c:v>2026.0</c:v>
                </c:pt>
                <c:pt idx="12">
                  <c:v>2027.0</c:v>
                </c:pt>
                <c:pt idx="13">
                  <c:v>2028.0</c:v>
                </c:pt>
                <c:pt idx="14">
                  <c:v>2029.0</c:v>
                </c:pt>
                <c:pt idx="15">
                  <c:v>2030.0</c:v>
                </c:pt>
                <c:pt idx="16">
                  <c:v>2031.0</c:v>
                </c:pt>
                <c:pt idx="17">
                  <c:v>2032.0</c:v>
                </c:pt>
                <c:pt idx="18">
                  <c:v>2033.0</c:v>
                </c:pt>
                <c:pt idx="19">
                  <c:v>2034.0</c:v>
                </c:pt>
                <c:pt idx="20">
                  <c:v>2035.0</c:v>
                </c:pt>
                <c:pt idx="21">
                  <c:v>2036.0</c:v>
                </c:pt>
                <c:pt idx="22">
                  <c:v>2037.0</c:v>
                </c:pt>
                <c:pt idx="23">
                  <c:v>2038.0</c:v>
                </c:pt>
                <c:pt idx="24">
                  <c:v>2039.0</c:v>
                </c:pt>
                <c:pt idx="25">
                  <c:v>2040.0</c:v>
                </c:pt>
                <c:pt idx="26">
                  <c:v>2041.0</c:v>
                </c:pt>
                <c:pt idx="27">
                  <c:v>2042.0</c:v>
                </c:pt>
                <c:pt idx="28">
                  <c:v>2043.0</c:v>
                </c:pt>
                <c:pt idx="29">
                  <c:v>2044.0</c:v>
                </c:pt>
                <c:pt idx="30">
                  <c:v>2045.0</c:v>
                </c:pt>
                <c:pt idx="31">
                  <c:v>2046.0</c:v>
                </c:pt>
                <c:pt idx="32">
                  <c:v>2047.0</c:v>
                </c:pt>
                <c:pt idx="33">
                  <c:v>2048.0</c:v>
                </c:pt>
                <c:pt idx="34">
                  <c:v>2049.0</c:v>
                </c:pt>
                <c:pt idx="35">
                  <c:v>2050.0</c:v>
                </c:pt>
                <c:pt idx="36">
                  <c:v>2051.0</c:v>
                </c:pt>
                <c:pt idx="37">
                  <c:v>2052.0</c:v>
                </c:pt>
                <c:pt idx="38">
                  <c:v>2053.0</c:v>
                </c:pt>
                <c:pt idx="39">
                  <c:v>2054.0</c:v>
                </c:pt>
                <c:pt idx="40">
                  <c:v>2055.0</c:v>
                </c:pt>
                <c:pt idx="41">
                  <c:v>2056.0</c:v>
                </c:pt>
                <c:pt idx="42">
                  <c:v>2057.0</c:v>
                </c:pt>
                <c:pt idx="43">
                  <c:v>2058.0</c:v>
                </c:pt>
                <c:pt idx="44">
                  <c:v>2059.0</c:v>
                </c:pt>
                <c:pt idx="45">
                  <c:v>2060.0</c:v>
                </c:pt>
                <c:pt idx="46">
                  <c:v>2061.0</c:v>
                </c:pt>
                <c:pt idx="47">
                  <c:v>2062.0</c:v>
                </c:pt>
                <c:pt idx="48">
                  <c:v>2063.0</c:v>
                </c:pt>
                <c:pt idx="49">
                  <c:v>2064.0</c:v>
                </c:pt>
                <c:pt idx="50">
                  <c:v>2065.0</c:v>
                </c:pt>
                <c:pt idx="51">
                  <c:v>2066.0</c:v>
                </c:pt>
                <c:pt idx="52">
                  <c:v>2067.0</c:v>
                </c:pt>
                <c:pt idx="53">
                  <c:v>2068.0</c:v>
                </c:pt>
                <c:pt idx="54">
                  <c:v>2069.0</c:v>
                </c:pt>
                <c:pt idx="55">
                  <c:v>2070.0</c:v>
                </c:pt>
                <c:pt idx="56">
                  <c:v>2071.0</c:v>
                </c:pt>
                <c:pt idx="57">
                  <c:v>2072.0</c:v>
                </c:pt>
                <c:pt idx="58">
                  <c:v>2073.0</c:v>
                </c:pt>
                <c:pt idx="59">
                  <c:v>2074.0</c:v>
                </c:pt>
                <c:pt idx="60">
                  <c:v>2075.0</c:v>
                </c:pt>
                <c:pt idx="61">
                  <c:v>2076.0</c:v>
                </c:pt>
                <c:pt idx="62">
                  <c:v>2077.0</c:v>
                </c:pt>
                <c:pt idx="63">
                  <c:v>2078.0</c:v>
                </c:pt>
                <c:pt idx="64">
                  <c:v>2079.0</c:v>
                </c:pt>
                <c:pt idx="65">
                  <c:v>2080.0</c:v>
                </c:pt>
                <c:pt idx="66">
                  <c:v>2081.0</c:v>
                </c:pt>
                <c:pt idx="67">
                  <c:v>2082.0</c:v>
                </c:pt>
                <c:pt idx="68">
                  <c:v>2083.0</c:v>
                </c:pt>
                <c:pt idx="69">
                  <c:v>2084.0</c:v>
                </c:pt>
                <c:pt idx="70">
                  <c:v>2085.0</c:v>
                </c:pt>
                <c:pt idx="71">
                  <c:v>2086.0</c:v>
                </c:pt>
                <c:pt idx="72">
                  <c:v>2087.0</c:v>
                </c:pt>
                <c:pt idx="73">
                  <c:v>2088.0</c:v>
                </c:pt>
                <c:pt idx="74">
                  <c:v>2089.0</c:v>
                </c:pt>
                <c:pt idx="75">
                  <c:v>2090.0</c:v>
                </c:pt>
              </c:numCache>
            </c:numRef>
          </c:cat>
          <c:val>
            <c:numRef>
              <c:f>Sheet1!$B$11:$B$86</c:f>
              <c:numCache>
                <c:formatCode>General</c:formatCode>
                <c:ptCount val="76"/>
                <c:pt idx="0">
                  <c:v>5.0</c:v>
                </c:pt>
                <c:pt idx="1">
                  <c:v>4.98</c:v>
                </c:pt>
                <c:pt idx="2">
                  <c:v>4.91</c:v>
                </c:pt>
                <c:pt idx="3">
                  <c:v>4.98</c:v>
                </c:pt>
                <c:pt idx="4">
                  <c:v>5.05</c:v>
                </c:pt>
                <c:pt idx="5">
                  <c:v>5.119999999999997</c:v>
                </c:pt>
                <c:pt idx="6">
                  <c:v>5.18</c:v>
                </c:pt>
                <c:pt idx="7">
                  <c:v>5.28</c:v>
                </c:pt>
                <c:pt idx="8">
                  <c:v>5.39</c:v>
                </c:pt>
                <c:pt idx="9">
                  <c:v>5.5</c:v>
                </c:pt>
                <c:pt idx="10">
                  <c:v>5.6</c:v>
                </c:pt>
                <c:pt idx="11">
                  <c:v>5.67</c:v>
                </c:pt>
                <c:pt idx="12">
                  <c:v>5.73</c:v>
                </c:pt>
                <c:pt idx="13">
                  <c:v>5.78</c:v>
                </c:pt>
                <c:pt idx="14">
                  <c:v>5.83</c:v>
                </c:pt>
                <c:pt idx="15">
                  <c:v>5.87</c:v>
                </c:pt>
                <c:pt idx="16">
                  <c:v>5.91</c:v>
                </c:pt>
                <c:pt idx="17">
                  <c:v>5.94</c:v>
                </c:pt>
                <c:pt idx="18">
                  <c:v>5.96</c:v>
                </c:pt>
                <c:pt idx="19">
                  <c:v>5.98</c:v>
                </c:pt>
                <c:pt idx="20">
                  <c:v>5.98</c:v>
                </c:pt>
                <c:pt idx="21">
                  <c:v>6.0</c:v>
                </c:pt>
                <c:pt idx="22">
                  <c:v>6.01</c:v>
                </c:pt>
                <c:pt idx="23">
                  <c:v>6.01</c:v>
                </c:pt>
                <c:pt idx="24">
                  <c:v>6.0</c:v>
                </c:pt>
                <c:pt idx="25">
                  <c:v>5.99</c:v>
                </c:pt>
                <c:pt idx="26">
                  <c:v>5.970000000000002</c:v>
                </c:pt>
                <c:pt idx="27">
                  <c:v>5.96</c:v>
                </c:pt>
                <c:pt idx="28">
                  <c:v>5.94</c:v>
                </c:pt>
                <c:pt idx="29">
                  <c:v>5.930000000000002</c:v>
                </c:pt>
                <c:pt idx="30">
                  <c:v>5.92</c:v>
                </c:pt>
                <c:pt idx="31">
                  <c:v>5.91</c:v>
                </c:pt>
                <c:pt idx="32">
                  <c:v>5.9</c:v>
                </c:pt>
                <c:pt idx="33">
                  <c:v>5.89</c:v>
                </c:pt>
                <c:pt idx="34">
                  <c:v>5.88</c:v>
                </c:pt>
                <c:pt idx="35">
                  <c:v>5.87</c:v>
                </c:pt>
                <c:pt idx="36">
                  <c:v>5.87</c:v>
                </c:pt>
                <c:pt idx="37">
                  <c:v>5.87</c:v>
                </c:pt>
                <c:pt idx="38">
                  <c:v>5.88</c:v>
                </c:pt>
                <c:pt idx="39">
                  <c:v>5.89</c:v>
                </c:pt>
                <c:pt idx="40">
                  <c:v>5.9</c:v>
                </c:pt>
                <c:pt idx="41">
                  <c:v>5.91</c:v>
                </c:pt>
                <c:pt idx="42">
                  <c:v>5.92</c:v>
                </c:pt>
                <c:pt idx="43">
                  <c:v>5.94</c:v>
                </c:pt>
                <c:pt idx="44">
                  <c:v>5.95</c:v>
                </c:pt>
                <c:pt idx="45">
                  <c:v>5.970000000000002</c:v>
                </c:pt>
                <c:pt idx="46">
                  <c:v>5.98</c:v>
                </c:pt>
                <c:pt idx="47">
                  <c:v>5.99</c:v>
                </c:pt>
                <c:pt idx="48">
                  <c:v>6.01</c:v>
                </c:pt>
                <c:pt idx="49">
                  <c:v>6.02</c:v>
                </c:pt>
                <c:pt idx="50">
                  <c:v>6.03</c:v>
                </c:pt>
                <c:pt idx="51">
                  <c:v>6.04</c:v>
                </c:pt>
                <c:pt idx="52">
                  <c:v>6.06</c:v>
                </c:pt>
                <c:pt idx="53">
                  <c:v>6.07</c:v>
                </c:pt>
                <c:pt idx="54">
                  <c:v>6.08</c:v>
                </c:pt>
                <c:pt idx="55">
                  <c:v>6.09</c:v>
                </c:pt>
                <c:pt idx="56">
                  <c:v>6.1</c:v>
                </c:pt>
                <c:pt idx="57">
                  <c:v>6.109999999999999</c:v>
                </c:pt>
                <c:pt idx="58">
                  <c:v>6.119999999999997</c:v>
                </c:pt>
                <c:pt idx="59">
                  <c:v>6.119999999999997</c:v>
                </c:pt>
                <c:pt idx="60">
                  <c:v>6.13</c:v>
                </c:pt>
                <c:pt idx="61">
                  <c:v>6.119999999999997</c:v>
                </c:pt>
                <c:pt idx="62">
                  <c:v>6.119999999999997</c:v>
                </c:pt>
                <c:pt idx="63">
                  <c:v>6.109999999999999</c:v>
                </c:pt>
                <c:pt idx="64">
                  <c:v>6.109999999999999</c:v>
                </c:pt>
                <c:pt idx="65">
                  <c:v>6.1</c:v>
                </c:pt>
                <c:pt idx="66">
                  <c:v>6.09</c:v>
                </c:pt>
                <c:pt idx="67">
                  <c:v>6.09</c:v>
                </c:pt>
                <c:pt idx="68">
                  <c:v>6.09</c:v>
                </c:pt>
                <c:pt idx="69">
                  <c:v>6.09</c:v>
                </c:pt>
                <c:pt idx="70">
                  <c:v>6.09</c:v>
                </c:pt>
                <c:pt idx="71">
                  <c:v>6.1</c:v>
                </c:pt>
                <c:pt idx="72">
                  <c:v>6.109999999999999</c:v>
                </c:pt>
                <c:pt idx="73">
                  <c:v>6.119999999999997</c:v>
                </c:pt>
                <c:pt idx="74">
                  <c:v>6.13</c:v>
                </c:pt>
                <c:pt idx="75">
                  <c:v>6.14</c:v>
                </c:pt>
              </c:numCache>
            </c:numRef>
          </c:val>
          <c:smooth val="0"/>
        </c:ser>
        <c:dLbls>
          <c:showLegendKey val="0"/>
          <c:showVal val="0"/>
          <c:showCatName val="0"/>
          <c:showSerName val="0"/>
          <c:showPercent val="0"/>
          <c:showBubbleSize val="0"/>
        </c:dLbls>
        <c:smooth val="0"/>
        <c:axId val="2112895136"/>
        <c:axId val="2112898048"/>
      </c:lineChart>
      <c:catAx>
        <c:axId val="2112895136"/>
        <c:scaling>
          <c:orientation val="minMax"/>
        </c:scaling>
        <c:delete val="0"/>
        <c:axPos val="b"/>
        <c:numFmt formatCode="General" sourceLinked="1"/>
        <c:majorTickMark val="out"/>
        <c:minorTickMark val="none"/>
        <c:tickLblPos val="nextTo"/>
        <c:txPr>
          <a:bodyPr rot="0" vert="horz"/>
          <a:lstStyle/>
          <a:p>
            <a:pPr>
              <a:defRPr sz="1600"/>
            </a:pPr>
            <a:endParaRPr lang="en-US"/>
          </a:p>
        </c:txPr>
        <c:crossAx val="2112898048"/>
        <c:crosses val="autoZero"/>
        <c:auto val="1"/>
        <c:lblAlgn val="ctr"/>
        <c:lblOffset val="100"/>
        <c:tickLblSkip val="10"/>
        <c:noMultiLvlLbl val="0"/>
      </c:catAx>
      <c:valAx>
        <c:axId val="2112898048"/>
        <c:scaling>
          <c:orientation val="minMax"/>
          <c:max val="50.0"/>
          <c:min val="0.0"/>
        </c:scaling>
        <c:delete val="0"/>
        <c:axPos val="l"/>
        <c:title>
          <c:tx>
            <c:rich>
              <a:bodyPr rot="-5400000" vert="horz"/>
              <a:lstStyle/>
              <a:p>
                <a:pPr>
                  <a:defRPr sz="1200" baseline="0"/>
                </a:pPr>
                <a:r>
                  <a:rPr lang="en-US" sz="1600" baseline="0" dirty="0" smtClean="0"/>
                  <a:t>Share of </a:t>
                </a:r>
                <a:r>
                  <a:rPr lang="en-US" sz="1600" baseline="0" dirty="0"/>
                  <a:t>GDP</a:t>
                </a:r>
              </a:p>
            </c:rich>
          </c:tx>
          <c:layout>
            <c:manualLayout>
              <c:xMode val="edge"/>
              <c:yMode val="edge"/>
              <c:x val="0.00698080279232126"/>
              <c:y val="0.391414177802947"/>
            </c:manualLayout>
          </c:layout>
          <c:overlay val="0"/>
        </c:title>
        <c:numFmt formatCode="#,##0" sourceLinked="0"/>
        <c:majorTickMark val="out"/>
        <c:minorTickMark val="none"/>
        <c:tickLblPos val="nextTo"/>
        <c:txPr>
          <a:bodyPr/>
          <a:lstStyle/>
          <a:p>
            <a:pPr>
              <a:defRPr sz="1600"/>
            </a:pPr>
            <a:endParaRPr lang="en-US"/>
          </a:p>
        </c:txPr>
        <c:crossAx val="2112895136"/>
        <c:crossesAt val="1.0"/>
        <c:crossBetween val="midCat"/>
      </c:valAx>
    </c:plotArea>
    <c:legend>
      <c:legendPos val="r"/>
      <c:layout>
        <c:manualLayout>
          <c:xMode val="edge"/>
          <c:yMode val="edge"/>
          <c:x val="0.264710616530077"/>
          <c:y val="0.433113729888168"/>
          <c:w val="0.49241831378221"/>
          <c:h val="0.185558960218194"/>
        </c:manualLayout>
      </c:layout>
      <c:overlay val="1"/>
      <c:spPr>
        <a:ln>
          <a:solidFill>
            <a:schemeClr val="tx1"/>
          </a:solidFill>
        </a:ln>
      </c:spPr>
      <c:txPr>
        <a:bodyPr/>
        <a:lstStyle/>
        <a:p>
          <a:pPr>
            <a:defRPr sz="1600"/>
          </a:pPr>
          <a:endParaRPr lang="en-US"/>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b="0" dirty="0"/>
              <a:t>Percent agreeing: It is critical</a:t>
            </a:r>
            <a:r>
              <a:rPr lang="en-US" sz="2000" b="0" baseline="0" dirty="0"/>
              <a:t> that we preserve Social </a:t>
            </a:r>
            <a:r>
              <a:rPr lang="en-US" sz="2000" b="0" baseline="0" dirty="0" smtClean="0"/>
              <a:t>Security for </a:t>
            </a:r>
            <a:r>
              <a:rPr lang="en-US" sz="2000" b="0" baseline="0" dirty="0"/>
              <a:t>future generations, even if it means ... </a:t>
            </a:r>
            <a:endParaRPr lang="en-US" sz="2000" b="0" dirty="0"/>
          </a:p>
        </c:rich>
      </c:tx>
      <c:layout>
        <c:manualLayout>
          <c:xMode val="edge"/>
          <c:yMode val="edge"/>
          <c:x val="0.134697054705294"/>
          <c:y val="0.0147601504605575"/>
        </c:manualLayout>
      </c:layout>
      <c:overlay val="1"/>
    </c:title>
    <c:autoTitleDeleted val="0"/>
    <c:plotArea>
      <c:layout>
        <c:manualLayout>
          <c:layoutTarget val="inner"/>
          <c:xMode val="edge"/>
          <c:yMode val="edge"/>
          <c:x val="0.171331479981437"/>
          <c:y val="0.309238130233727"/>
          <c:w val="0.799327309002282"/>
          <c:h val="0.605840641899961"/>
        </c:manualLayout>
      </c:layout>
      <c:barChart>
        <c:barDir val="col"/>
        <c:grouping val="clustered"/>
        <c:varyColors val="0"/>
        <c:ser>
          <c:idx val="1"/>
          <c:order val="0"/>
          <c:tx>
            <c:v>… increasing the Social Security taxes paid by working Americans</c:v>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dLbls>
            <c:dLbl>
              <c:idx val="0"/>
              <c:layout>
                <c:manualLayout>
                  <c:x val="-0.00445930880713491"/>
                  <c:y val="0.00246002507675956"/>
                </c:manualLayout>
              </c:layout>
              <c:tx>
                <c:rich>
                  <a:bodyPr/>
                  <a:lstStyle/>
                  <a:p>
                    <a:r>
                      <a:rPr lang="uk-UA" dirty="0" smtClean="0"/>
                      <a:t>77%</a:t>
                    </a:r>
                    <a:endParaRPr lang="uk-UA"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0743218134522491"/>
                  <c:y val="0.00738007523027869"/>
                </c:manualLayout>
              </c:layout>
              <c:tx>
                <c:rich>
                  <a:bodyPr/>
                  <a:lstStyle/>
                  <a:p>
                    <a:r>
                      <a:rPr lang="pt-BR" dirty="0" smtClean="0"/>
                      <a:t>69%</a:t>
                    </a:r>
                    <a:endParaRPr lang="pt-BR"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00405586852341815"/>
                  <c:y val="0.00246002507675956"/>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00277115395215022"/>
                  <c:y val="0.0024598313739976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'Pay more - workers'!$A$3:$A$6</c:f>
              <c:strCache>
                <c:ptCount val="4"/>
                <c:pt idx="0">
                  <c:v>Total</c:v>
                </c:pt>
                <c:pt idx="1">
                  <c:v>Republican</c:v>
                </c:pt>
                <c:pt idx="2">
                  <c:v>Democrat</c:v>
                </c:pt>
                <c:pt idx="3">
                  <c:v>Independent</c:v>
                </c:pt>
              </c:strCache>
            </c:strRef>
          </c:cat>
          <c:val>
            <c:numRef>
              <c:f>'Pay more - workers'!$B$3:$B$6</c:f>
              <c:numCache>
                <c:formatCode>0%</c:formatCode>
                <c:ptCount val="4"/>
                <c:pt idx="0">
                  <c:v>0.770000000000003</c:v>
                </c:pt>
                <c:pt idx="1">
                  <c:v>0.690000000000001</c:v>
                </c:pt>
                <c:pt idx="2">
                  <c:v>0.840000000000001</c:v>
                </c:pt>
                <c:pt idx="3">
                  <c:v>0.760000000000003</c:v>
                </c:pt>
              </c:numCache>
            </c:numRef>
          </c:val>
        </c:ser>
        <c:ser>
          <c:idx val="0"/>
          <c:order val="1"/>
          <c:tx>
            <c:v>… increasing the Social Security taxes paid by wealthier Americans</c:v>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dLbls>
            <c:dLbl>
              <c:idx val="0"/>
              <c:tx>
                <c:rich>
                  <a:bodyPr/>
                  <a:lstStyle/>
                  <a:p>
                    <a:r>
                      <a:rPr lang="cs-CZ" smtClean="0"/>
                      <a:t>83%</a:t>
                    </a:r>
                    <a:endParaRPr lang="cs-CZ"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00594574507617988"/>
                  <c:y val="0.00246002507675956"/>
                </c:manualLayout>
              </c:layout>
              <c:tx>
                <c:rich>
                  <a:bodyPr/>
                  <a:lstStyle/>
                  <a:p>
                    <a:r>
                      <a:rPr lang="pt-BR" dirty="0" smtClean="0"/>
                      <a:t>71%</a:t>
                    </a:r>
                    <a:endParaRPr lang="pt-BR" dirty="0"/>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00297287253808993"/>
                  <c:y val="0.00246002507675954"/>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'Pay more - wealthy Americans'!$A$4:$A$7</c:f>
              <c:strCache>
                <c:ptCount val="4"/>
                <c:pt idx="0">
                  <c:v>Total</c:v>
                </c:pt>
                <c:pt idx="1">
                  <c:v>Republican</c:v>
                </c:pt>
                <c:pt idx="2">
                  <c:v>Democrat</c:v>
                </c:pt>
                <c:pt idx="3">
                  <c:v>Independent</c:v>
                </c:pt>
              </c:strCache>
            </c:strRef>
          </c:cat>
          <c:val>
            <c:numRef>
              <c:f>'Pay more - wealthy Americans'!$B$4:$B$7</c:f>
              <c:numCache>
                <c:formatCode>0%</c:formatCode>
                <c:ptCount val="4"/>
                <c:pt idx="0">
                  <c:v>0.830000000000001</c:v>
                </c:pt>
                <c:pt idx="1">
                  <c:v>0.710000000000001</c:v>
                </c:pt>
                <c:pt idx="2">
                  <c:v>0.92</c:v>
                </c:pt>
                <c:pt idx="3">
                  <c:v>0.840000000000001</c:v>
                </c:pt>
              </c:numCache>
            </c:numRef>
          </c:val>
        </c:ser>
        <c:dLbls>
          <c:showLegendKey val="0"/>
          <c:showVal val="1"/>
          <c:showCatName val="0"/>
          <c:showSerName val="0"/>
          <c:showPercent val="0"/>
          <c:showBubbleSize val="0"/>
        </c:dLbls>
        <c:gapWidth val="150"/>
        <c:axId val="2105757312"/>
        <c:axId val="2105744240"/>
      </c:barChart>
      <c:catAx>
        <c:axId val="2105757312"/>
        <c:scaling>
          <c:orientation val="minMax"/>
        </c:scaling>
        <c:delete val="0"/>
        <c:axPos val="b"/>
        <c:numFmt formatCode="General" sourceLinked="1"/>
        <c:majorTickMark val="none"/>
        <c:minorTickMark val="none"/>
        <c:tickLblPos val="nextTo"/>
        <c:txPr>
          <a:bodyPr/>
          <a:lstStyle/>
          <a:p>
            <a:pPr>
              <a:defRPr sz="1800"/>
            </a:pPr>
            <a:endParaRPr lang="en-US"/>
          </a:p>
        </c:txPr>
        <c:crossAx val="2105744240"/>
        <c:crosses val="autoZero"/>
        <c:auto val="1"/>
        <c:lblAlgn val="ctr"/>
        <c:lblOffset val="100"/>
        <c:noMultiLvlLbl val="0"/>
      </c:catAx>
      <c:valAx>
        <c:axId val="2105744240"/>
        <c:scaling>
          <c:orientation val="minMax"/>
          <c:max val="1.0"/>
          <c:min val="0.0"/>
        </c:scaling>
        <c:delete val="0"/>
        <c:axPos val="l"/>
        <c:majorGridlines/>
        <c:title>
          <c:tx>
            <c:rich>
              <a:bodyPr/>
              <a:lstStyle/>
              <a:p>
                <a:pPr>
                  <a:defRPr sz="1800"/>
                </a:pPr>
                <a:r>
                  <a:rPr lang="en-US" sz="1800" baseline="0" dirty="0"/>
                  <a:t>Percent  Agreeing</a:t>
                </a:r>
                <a:endParaRPr lang="en-US" sz="1800" dirty="0"/>
              </a:p>
            </c:rich>
          </c:tx>
          <c:layout>
            <c:manualLayout>
              <c:xMode val="edge"/>
              <c:yMode val="edge"/>
              <c:x val="0.0304840683019708"/>
              <c:y val="0.391574201039068"/>
            </c:manualLayout>
          </c:layout>
          <c:overlay val="0"/>
        </c:title>
        <c:numFmt formatCode="0%" sourceLinked="0"/>
        <c:majorTickMark val="out"/>
        <c:minorTickMark val="none"/>
        <c:tickLblPos val="nextTo"/>
        <c:txPr>
          <a:bodyPr/>
          <a:lstStyle/>
          <a:p>
            <a:pPr>
              <a:defRPr sz="1800"/>
            </a:pPr>
            <a:endParaRPr lang="en-US"/>
          </a:p>
        </c:txPr>
        <c:crossAx val="2105757312"/>
        <c:crosses val="autoZero"/>
        <c:crossBetween val="between"/>
      </c:valAx>
      <c:spPr>
        <a:ln>
          <a:noFill/>
        </a:ln>
      </c:spPr>
    </c:plotArea>
    <c:legend>
      <c:legendPos val="t"/>
      <c:layout>
        <c:manualLayout>
          <c:xMode val="edge"/>
          <c:yMode val="edge"/>
          <c:x val="0.151581196298112"/>
          <c:y val="0.147601504605574"/>
          <c:w val="0.809202450843951"/>
          <c:h val="0.117816605711637"/>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235733638136"/>
          <c:y val="0.145664346304538"/>
          <c:w val="0.791342921852499"/>
          <c:h val="0.67964148503178"/>
        </c:manualLayout>
      </c:layout>
      <c:barChart>
        <c:barDir val="col"/>
        <c:grouping val="clustered"/>
        <c:varyColors val="0"/>
        <c:ser>
          <c:idx val="1"/>
          <c:order val="0"/>
          <c:tx>
            <c:strRef>
              <c:f>Sheet1!$B$3</c:f>
              <c:strCache>
                <c:ptCount val="1"/>
                <c:pt idx="0">
                  <c:v>Full Retirement Age 65</c:v>
                </c:pt>
              </c:strCache>
            </c:strRef>
          </c:tx>
          <c:spPr>
            <a:gradFill>
              <a:gsLst>
                <a:gs pos="0">
                  <a:srgbClr val="005B4D"/>
                </a:gs>
                <a:gs pos="50000">
                  <a:srgbClr val="005B4D"/>
                </a:gs>
                <a:gs pos="100000">
                  <a:srgbClr val="00927D"/>
                </a:gs>
              </a:gsLst>
              <a:lin ang="9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Sheet1!$A$5:$A$13</c:f>
              <c:numCache>
                <c:formatCode>General</c:formatCode>
                <c:ptCount val="9"/>
                <c:pt idx="0">
                  <c:v>62.0</c:v>
                </c:pt>
                <c:pt idx="1">
                  <c:v>63.0</c:v>
                </c:pt>
                <c:pt idx="2">
                  <c:v>64.0</c:v>
                </c:pt>
                <c:pt idx="3">
                  <c:v>65.0</c:v>
                </c:pt>
                <c:pt idx="4">
                  <c:v>66.0</c:v>
                </c:pt>
                <c:pt idx="5">
                  <c:v>67.0</c:v>
                </c:pt>
                <c:pt idx="6">
                  <c:v>68.0</c:v>
                </c:pt>
                <c:pt idx="7">
                  <c:v>69.0</c:v>
                </c:pt>
                <c:pt idx="8">
                  <c:v>70.0</c:v>
                </c:pt>
              </c:numCache>
            </c:numRef>
          </c:cat>
          <c:val>
            <c:numRef>
              <c:f>Sheet1!$B$5:$B$13</c:f>
              <c:numCache>
                <c:formatCode>0.0</c:formatCode>
                <c:ptCount val="9"/>
                <c:pt idx="0">
                  <c:v>80.0</c:v>
                </c:pt>
                <c:pt idx="1">
                  <c:v>86.7</c:v>
                </c:pt>
                <c:pt idx="2">
                  <c:v>93.3</c:v>
                </c:pt>
                <c:pt idx="3">
                  <c:v>100.0</c:v>
                </c:pt>
                <c:pt idx="4">
                  <c:v>106.0</c:v>
                </c:pt>
                <c:pt idx="5">
                  <c:v>112.0</c:v>
                </c:pt>
                <c:pt idx="6">
                  <c:v>118.0</c:v>
                </c:pt>
                <c:pt idx="7">
                  <c:v>124.0</c:v>
                </c:pt>
                <c:pt idx="8">
                  <c:v>130.0</c:v>
                </c:pt>
              </c:numCache>
            </c:numRef>
          </c:val>
        </c:ser>
        <c:ser>
          <c:idx val="2"/>
          <c:order val="1"/>
          <c:tx>
            <c:strRef>
              <c:f>Sheet1!$C$3</c:f>
              <c:strCache>
                <c:ptCount val="1"/>
                <c:pt idx="0">
                  <c:v>Full Retirement Age 67</c:v>
                </c:pt>
              </c:strCache>
            </c:strRef>
          </c:tx>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invertIfNegative val="0"/>
          <c:cat>
            <c:numRef>
              <c:f>Sheet1!$A$5:$A$13</c:f>
              <c:numCache>
                <c:formatCode>General</c:formatCode>
                <c:ptCount val="9"/>
                <c:pt idx="0">
                  <c:v>62.0</c:v>
                </c:pt>
                <c:pt idx="1">
                  <c:v>63.0</c:v>
                </c:pt>
                <c:pt idx="2">
                  <c:v>64.0</c:v>
                </c:pt>
                <c:pt idx="3">
                  <c:v>65.0</c:v>
                </c:pt>
                <c:pt idx="4">
                  <c:v>66.0</c:v>
                </c:pt>
                <c:pt idx="5">
                  <c:v>67.0</c:v>
                </c:pt>
                <c:pt idx="6">
                  <c:v>68.0</c:v>
                </c:pt>
                <c:pt idx="7">
                  <c:v>69.0</c:v>
                </c:pt>
                <c:pt idx="8">
                  <c:v>70.0</c:v>
                </c:pt>
              </c:numCache>
            </c:numRef>
          </c:cat>
          <c:val>
            <c:numRef>
              <c:f>Sheet1!$C$5:$C$13</c:f>
              <c:numCache>
                <c:formatCode>0.0</c:formatCode>
                <c:ptCount val="9"/>
                <c:pt idx="0">
                  <c:v>70.0</c:v>
                </c:pt>
                <c:pt idx="1">
                  <c:v>75.0</c:v>
                </c:pt>
                <c:pt idx="2">
                  <c:v>80.0</c:v>
                </c:pt>
                <c:pt idx="3">
                  <c:v>86.7</c:v>
                </c:pt>
                <c:pt idx="4">
                  <c:v>93.3</c:v>
                </c:pt>
                <c:pt idx="5">
                  <c:v>100.0</c:v>
                </c:pt>
                <c:pt idx="6">
                  <c:v>108.0</c:v>
                </c:pt>
                <c:pt idx="7">
                  <c:v>116.0</c:v>
                </c:pt>
                <c:pt idx="8">
                  <c:v>124.0</c:v>
                </c:pt>
              </c:numCache>
            </c:numRef>
          </c:val>
        </c:ser>
        <c:dLbls>
          <c:showLegendKey val="0"/>
          <c:showVal val="0"/>
          <c:showCatName val="0"/>
          <c:showSerName val="0"/>
          <c:showPercent val="0"/>
          <c:showBubbleSize val="0"/>
        </c:dLbls>
        <c:gapWidth val="150"/>
        <c:axId val="2128512128"/>
        <c:axId val="2128525216"/>
      </c:barChart>
      <c:catAx>
        <c:axId val="2128512128"/>
        <c:scaling>
          <c:orientation val="minMax"/>
        </c:scaling>
        <c:delete val="0"/>
        <c:axPos val="b"/>
        <c:title>
          <c:tx>
            <c:rich>
              <a:bodyPr/>
              <a:lstStyle/>
              <a:p>
                <a:pPr>
                  <a:defRPr sz="1800"/>
                </a:pPr>
                <a:r>
                  <a:rPr lang="en-US" sz="1800" dirty="0"/>
                  <a:t>Age When Benefits </a:t>
                </a:r>
                <a:r>
                  <a:rPr lang="en-US" sz="1800" dirty="0" smtClean="0"/>
                  <a:t>are </a:t>
                </a:r>
                <a:r>
                  <a:rPr lang="en-US" sz="1800" dirty="0"/>
                  <a:t>Claimed</a:t>
                </a:r>
              </a:p>
            </c:rich>
          </c:tx>
          <c:layout/>
          <c:overlay val="0"/>
        </c:title>
        <c:numFmt formatCode="General" sourceLinked="1"/>
        <c:majorTickMark val="none"/>
        <c:minorTickMark val="none"/>
        <c:tickLblPos val="nextTo"/>
        <c:txPr>
          <a:bodyPr/>
          <a:lstStyle/>
          <a:p>
            <a:pPr>
              <a:defRPr sz="1800"/>
            </a:pPr>
            <a:endParaRPr lang="en-US"/>
          </a:p>
        </c:txPr>
        <c:crossAx val="2128525216"/>
        <c:crosses val="autoZero"/>
        <c:auto val="1"/>
        <c:lblAlgn val="ctr"/>
        <c:lblOffset val="100"/>
        <c:noMultiLvlLbl val="0"/>
      </c:catAx>
      <c:valAx>
        <c:axId val="2128525216"/>
        <c:scaling>
          <c:orientation val="minMax"/>
          <c:max val="140.0"/>
          <c:min val="0.0"/>
        </c:scaling>
        <c:delete val="0"/>
        <c:axPos val="l"/>
        <c:majorGridlines/>
        <c:title>
          <c:tx>
            <c:rich>
              <a:bodyPr/>
              <a:lstStyle/>
              <a:p>
                <a:pPr>
                  <a:defRPr sz="1800"/>
                </a:pPr>
                <a:r>
                  <a:rPr lang="en-US" sz="1800" baseline="0" dirty="0"/>
                  <a:t>Percent of Full Benefit Payable </a:t>
                </a:r>
                <a:endParaRPr lang="en-US" sz="1800" dirty="0"/>
              </a:p>
            </c:rich>
          </c:tx>
          <c:layout/>
          <c:overlay val="0"/>
        </c:title>
        <c:numFmt formatCode="#,##0" sourceLinked="0"/>
        <c:majorTickMark val="out"/>
        <c:minorTickMark val="none"/>
        <c:tickLblPos val="nextTo"/>
        <c:txPr>
          <a:bodyPr/>
          <a:lstStyle/>
          <a:p>
            <a:pPr>
              <a:defRPr sz="1800"/>
            </a:pPr>
            <a:endParaRPr lang="en-US"/>
          </a:p>
        </c:txPr>
        <c:crossAx val="2128512128"/>
        <c:crosses val="autoZero"/>
        <c:crossBetween val="between"/>
      </c:valAx>
      <c:spPr>
        <a:ln>
          <a:noFill/>
        </a:ln>
      </c:spPr>
    </c:plotArea>
    <c:legend>
      <c:legendPos val="r"/>
      <c:layout>
        <c:manualLayout>
          <c:xMode val="edge"/>
          <c:yMode val="edge"/>
          <c:x val="0.144170053340107"/>
          <c:y val="0.158275514473734"/>
          <c:w val="0.314163279993229"/>
          <c:h val="0.174523945376397"/>
        </c:manualLayout>
      </c:layout>
      <c:overlay val="0"/>
      <c:txPr>
        <a:bodyPr/>
        <a:lstStyle/>
        <a:p>
          <a:pPr>
            <a:defRPr sz="1800" b="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607751080319"/>
          <c:y val="0.176393243904335"/>
          <c:w val="0.791573947585587"/>
          <c:h val="0.702665495099829"/>
        </c:manualLayout>
      </c:layout>
      <c:barChart>
        <c:barDir val="col"/>
        <c:grouping val="clustered"/>
        <c:varyColors val="0"/>
        <c:ser>
          <c:idx val="0"/>
          <c:order val="0"/>
          <c:tx>
            <c:strRef>
              <c:f>'2014'!$B$3</c:f>
              <c:strCache>
                <c:ptCount val="1"/>
                <c:pt idx="0">
                  <c:v>2010</c:v>
                </c:pt>
              </c:strCache>
            </c:strRef>
          </c:tx>
          <c:invertIfNegative val="0"/>
          <c:dPt>
            <c:idx val="0"/>
            <c:invertIfNegative val="0"/>
            <c:bubble3D val="0"/>
            <c:spPr>
              <a:gradFill>
                <a:gsLst>
                  <a:gs pos="0">
                    <a:srgbClr val="005B4D"/>
                  </a:gs>
                  <a:gs pos="36000">
                    <a:srgbClr val="005B4D"/>
                  </a:gs>
                  <a:gs pos="100000">
                    <a:srgbClr val="00927D"/>
                  </a:gs>
                </a:gsLst>
                <a:lin ang="600000" scaled="0"/>
              </a:gradFill>
            </c:spPr>
          </c:dPt>
          <c:dLbls>
            <c:dLbl>
              <c:idx val="0"/>
              <c:tx>
                <c:rich>
                  <a:bodyPr/>
                  <a:lstStyle/>
                  <a:p>
                    <a:r>
                      <a:rPr lang="pt-BR"/>
                      <a:t>38%</a:t>
                    </a: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'2014'!$C$3</c:f>
              <c:numCache>
                <c:formatCode>0</c:formatCode>
                <c:ptCount val="1"/>
                <c:pt idx="0">
                  <c:v>38.0</c:v>
                </c:pt>
              </c:numCache>
            </c:numRef>
          </c:val>
        </c:ser>
        <c:ser>
          <c:idx val="1"/>
          <c:order val="1"/>
          <c:tx>
            <c:strRef>
              <c:f>'2014'!$B$4</c:f>
              <c:strCache>
                <c:ptCount val="1"/>
                <c:pt idx="0">
                  <c:v>2020</c:v>
                </c:pt>
              </c:strCache>
            </c:strRef>
          </c:tx>
          <c:invertIfNegative val="0"/>
          <c:dLbls>
            <c:dLbl>
              <c:idx val="0"/>
              <c:tx>
                <c:rich>
                  <a:bodyPr/>
                  <a:lstStyle/>
                  <a:p>
                    <a:r>
                      <a:rPr lang="it-IT" b="1"/>
                      <a:t>34%</a:t>
                    </a: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'2014'!$C$4</c:f>
              <c:numCache>
                <c:formatCode>0</c:formatCode>
                <c:ptCount val="1"/>
                <c:pt idx="0">
                  <c:v>34.0</c:v>
                </c:pt>
              </c:numCache>
            </c:numRef>
          </c:val>
        </c:ser>
        <c:ser>
          <c:idx val="2"/>
          <c:order val="2"/>
          <c:tx>
            <c:strRef>
              <c:f>'2014'!$B$5</c:f>
              <c:strCache>
                <c:ptCount val="1"/>
                <c:pt idx="0">
                  <c:v>2030</c:v>
                </c:pt>
              </c:strCache>
            </c:strRef>
          </c:tx>
          <c:spPr>
            <a:gradFill>
              <a:gsLst>
                <a:gs pos="0">
                  <a:schemeClr val="accent5"/>
                </a:gs>
                <a:gs pos="57000">
                  <a:schemeClr val="accent5">
                    <a:lumMod val="40000"/>
                    <a:lumOff val="60000"/>
                  </a:schemeClr>
                </a:gs>
                <a:gs pos="100000">
                  <a:schemeClr val="accent5"/>
                </a:gs>
              </a:gsLst>
              <a:lin ang="1200000" scaled="0"/>
            </a:gradFill>
          </c:spPr>
          <c:invertIfNegative val="0"/>
          <c:dLbls>
            <c:dLbl>
              <c:idx val="0"/>
              <c:tx>
                <c:rich>
                  <a:bodyPr/>
                  <a:lstStyle/>
                  <a:p>
                    <a:r>
                      <a:rPr lang="pt-BR" b="1"/>
                      <a:t>31%</a:t>
                    </a: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'2014'!$C$5</c:f>
              <c:numCache>
                <c:formatCode>0</c:formatCode>
                <c:ptCount val="1"/>
                <c:pt idx="0">
                  <c:v>31.0</c:v>
                </c:pt>
              </c:numCache>
            </c:numRef>
          </c:val>
        </c:ser>
        <c:dLbls>
          <c:showLegendKey val="0"/>
          <c:showVal val="1"/>
          <c:showCatName val="0"/>
          <c:showSerName val="0"/>
          <c:showPercent val="0"/>
          <c:showBubbleSize val="0"/>
        </c:dLbls>
        <c:gapWidth val="150"/>
        <c:overlap val="-25"/>
        <c:axId val="2071815088"/>
        <c:axId val="-2140671312"/>
      </c:barChart>
      <c:catAx>
        <c:axId val="2071815088"/>
        <c:scaling>
          <c:orientation val="minMax"/>
        </c:scaling>
        <c:delete val="1"/>
        <c:axPos val="b"/>
        <c:numFmt formatCode="General" sourceLinked="1"/>
        <c:majorTickMark val="out"/>
        <c:minorTickMark val="none"/>
        <c:tickLblPos val="none"/>
        <c:crossAx val="-2140671312"/>
        <c:crosses val="autoZero"/>
        <c:auto val="1"/>
        <c:lblAlgn val="ctr"/>
        <c:lblOffset val="100"/>
        <c:noMultiLvlLbl val="0"/>
      </c:catAx>
      <c:valAx>
        <c:axId val="-2140671312"/>
        <c:scaling>
          <c:orientation val="minMax"/>
          <c:max val="45.0"/>
          <c:min val="0.0"/>
        </c:scaling>
        <c:delete val="0"/>
        <c:axPos val="l"/>
        <c:majorGridlines/>
        <c:title>
          <c:tx>
            <c:rich>
              <a:bodyPr rot="-5400000" vert="horz"/>
              <a:lstStyle/>
              <a:p>
                <a:pPr>
                  <a:defRPr/>
                </a:pPr>
                <a:r>
                  <a:rPr lang="en-US" dirty="0"/>
                  <a:t>Percent of Prior Earnings</a:t>
                </a:r>
              </a:p>
            </c:rich>
          </c:tx>
          <c:layout>
            <c:manualLayout>
              <c:xMode val="edge"/>
              <c:yMode val="edge"/>
              <c:x val="0.0237833250193157"/>
              <c:y val="0.215511211118512"/>
            </c:manualLayout>
          </c:layout>
          <c:overlay val="0"/>
        </c:title>
        <c:numFmt formatCode="0" sourceLinked="0"/>
        <c:majorTickMark val="out"/>
        <c:minorTickMark val="none"/>
        <c:tickLblPos val="nextTo"/>
        <c:crossAx val="2071815088"/>
        <c:crosses val="autoZero"/>
        <c:crossBetween val="between"/>
      </c:valAx>
    </c:plotArea>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74074074074076"/>
          <c:y val="0.151402921307112"/>
          <c:w val="0.534909157188688"/>
          <c:h val="0.724795981108399"/>
        </c:manualLayout>
      </c:layout>
      <c:pieChart>
        <c:varyColors val="1"/>
        <c:ser>
          <c:idx val="0"/>
          <c:order val="0"/>
          <c:tx>
            <c:v>Series1</c:v>
          </c:tx>
          <c:dPt>
            <c:idx val="1"/>
            <c:bubble3D val="0"/>
            <c:spPr>
              <a:gradFill>
                <a:gsLst>
                  <a:gs pos="0">
                    <a:srgbClr val="005B4D"/>
                  </a:gs>
                  <a:gs pos="36000">
                    <a:srgbClr val="005B4D"/>
                  </a:gs>
                  <a:gs pos="100000">
                    <a:srgbClr val="00927D"/>
                  </a:gs>
                </a:gsLst>
                <a:lin ang="600000" scaled="0"/>
              </a:gradFill>
            </c:spPr>
          </c:dPt>
          <c:dLbls>
            <c:dLbl>
              <c:idx val="0"/>
              <c:layout>
                <c:manualLayout>
                  <c:x val="-0.158516768737242"/>
                  <c:y val="0.10867335164748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0540223097112861"/>
                  <c:y val="-0.21443559120035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0.108320647419073"/>
                  <c:y val="-0.086090202983583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0.0985941965587643"/>
                  <c:y val="0.000446328371231404"/>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0.111460775736366"/>
                  <c:y val="0.151743940682387"/>
                </c:manualLayout>
              </c:layout>
              <c:dLblPos val="bestFit"/>
              <c:showLegendKey val="0"/>
              <c:showVal val="1"/>
              <c:showCatName val="0"/>
              <c:showSerName val="0"/>
              <c:showPercent val="0"/>
              <c:showBubbleSize val="0"/>
              <c:extLst>
                <c:ext xmlns:c15="http://schemas.microsoft.com/office/drawing/2012/chart" uri="{CE6537A1-D6FC-4f65-9D91-7224C49458BB}"/>
              </c:extLst>
            </c:dLbl>
            <c:numFmt formatCode="General\%" sourceLinked="0"/>
            <c:spPr>
              <a:noFill/>
              <a:ln>
                <a:noFill/>
              </a:ln>
              <a:effectLst/>
            </c:spPr>
            <c:txPr>
              <a:bodyPr/>
              <a:lstStyle/>
              <a:p>
                <a:pPr>
                  <a:defRPr sz="1800" b="1">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Sheet1!$A$3:$A$7</c:f>
              <c:strCache>
                <c:ptCount val="5"/>
                <c:pt idx="0">
                  <c:v>Mental Impairments</c:v>
                </c:pt>
                <c:pt idx="1">
                  <c:v>Musculoskeletal Conditions</c:v>
                </c:pt>
                <c:pt idx="2">
                  <c:v>Circulatory System</c:v>
                </c:pt>
                <c:pt idx="3">
                  <c:v>Nervous System/ Sense Organ Impairments</c:v>
                </c:pt>
                <c:pt idx="4">
                  <c:v>Injuries/ Cancers/ Other Conditions</c:v>
                </c:pt>
              </c:strCache>
            </c:strRef>
          </c:cat>
          <c:val>
            <c:numRef>
              <c:f>Sheet1!$B$3:$B$7</c:f>
              <c:numCache>
                <c:formatCode>General</c:formatCode>
                <c:ptCount val="5"/>
                <c:pt idx="0">
                  <c:v>31.0</c:v>
                </c:pt>
                <c:pt idx="1">
                  <c:v>31.2</c:v>
                </c:pt>
                <c:pt idx="2">
                  <c:v>8.3</c:v>
                </c:pt>
                <c:pt idx="3">
                  <c:v>9.3</c:v>
                </c:pt>
                <c:pt idx="4">
                  <c:v>20.2</c:v>
                </c:pt>
              </c:numCache>
            </c:numRef>
          </c:val>
        </c:ser>
        <c:dLbls>
          <c:showLegendKey val="0"/>
          <c:showVal val="1"/>
          <c:showCatName val="0"/>
          <c:showSerName val="0"/>
          <c:showPercent val="0"/>
          <c:showBubbleSize val="0"/>
          <c:showLeaderLines val="1"/>
        </c:dLbls>
        <c:firstSliceAng val="0"/>
      </c:pieChart>
    </c:plotArea>
    <c:legend>
      <c:legendPos val="r"/>
      <c:layout>
        <c:manualLayout>
          <c:xMode val="edge"/>
          <c:yMode val="edge"/>
          <c:x val="0.659973892891057"/>
          <c:y val="0.0705115843847111"/>
          <c:w val="0.315203412073491"/>
          <c:h val="0.896868311989653"/>
        </c:manualLayout>
      </c:layout>
      <c:overlay val="0"/>
      <c:txPr>
        <a:bodyPr/>
        <a:lstStyle/>
        <a:p>
          <a:pPr>
            <a:defRPr>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4991347235442"/>
          <c:y val="0.0951341498979297"/>
          <c:w val="0.4127737878919"/>
          <c:h val="0.577883303048657"/>
        </c:manualLayout>
      </c:layout>
      <c:pieChart>
        <c:varyColors val="1"/>
        <c:ser>
          <c:idx val="0"/>
          <c:order val="0"/>
          <c:spPr>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idx val="0"/>
            <c:bubble3D val="0"/>
            <c:spPr>
              <a:gradFill>
                <a:gsLst>
                  <a:gs pos="0">
                    <a:srgbClr val="005B4D"/>
                  </a:gs>
                  <a:gs pos="36000">
                    <a:srgbClr val="005B4D"/>
                  </a:gs>
                  <a:gs pos="100000">
                    <a:srgbClr val="00927D"/>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1"/>
            <c:bubble3D val="0"/>
            <c:spPr>
              <a:gradFill>
                <a:gsLst>
                  <a:gs pos="0">
                    <a:srgbClr val="F4680B"/>
                  </a:gs>
                  <a:gs pos="36000">
                    <a:srgbClr val="F4680B"/>
                  </a:gs>
                  <a:gs pos="100000">
                    <a:srgbClr val="F4680B">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Pt>
            <c:idx val="2"/>
            <c:bubble3D val="0"/>
            <c:spPr>
              <a:gradFill>
                <a:gsLst>
                  <a:gs pos="0">
                    <a:srgbClr val="7EB8E7"/>
                  </a:gs>
                  <a:gs pos="36000">
                    <a:srgbClr val="7EB8E7"/>
                  </a:gs>
                  <a:gs pos="100000">
                    <a:srgbClr val="7EB8E7">
                      <a:lumMod val="60000"/>
                      <a:lumOff val="40000"/>
                    </a:srgbClr>
                  </a:gs>
                </a:gsLst>
                <a:lin ang="600000" scaled="0"/>
              </a:gradFill>
              <a:effectLst>
                <a:outerShdw blurRad="63500" dist="25400" dir="3600000" algn="ctr" rotWithShape="0">
                  <a:srgbClr val="000000">
                    <a:alpha val="36000"/>
                  </a:srgbClr>
                </a:outerShdw>
              </a:effectLst>
              <a:scene3d>
                <a:camera prst="orthographicFront"/>
                <a:lightRig rig="harsh" dir="t">
                  <a:rot lat="0" lon="0" rev="9000000"/>
                </a:lightRig>
              </a:scene3d>
              <a:sp3d prstMaterial="flat">
                <a:bevelT w="38100" h="50800" prst="softRound"/>
              </a:sp3d>
            </c:spPr>
          </c:dPt>
          <c:dLbls>
            <c:dLbl>
              <c:idx val="0"/>
              <c:layout>
                <c:manualLayout>
                  <c:x val="-0.122417870843067"/>
                  <c:y val="-0.204508186476692"/>
                </c:manualLayout>
              </c:layout>
              <c:tx>
                <c:rich>
                  <a:bodyPr/>
                  <a:lstStyle/>
                  <a:p>
                    <a:pPr>
                      <a:defRPr sz="1800" b="1">
                        <a:latin typeface="Franklin Gothic Book"/>
                      </a:defRPr>
                    </a:pPr>
                    <a:r>
                      <a:rPr lang="hr-HR"/>
                      <a:t>86.4%</a:t>
                    </a:r>
                  </a:p>
                </c:rich>
              </c:tx>
              <c:spPr>
                <a:noFill/>
              </c:sp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073790631940239"/>
                  <c:y val="0.10120672415948"/>
                </c:manualLayout>
              </c:layout>
              <c:tx>
                <c:rich>
                  <a:bodyPr/>
                  <a:lstStyle/>
                  <a:p>
                    <a:r>
                      <a:rPr lang="pl-PL"/>
                      <a:t>10.1%</a:t>
                    </a:r>
                  </a:p>
                </c:rich>
              </c:tx>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0.127231115341352"/>
                  <c:y val="-0.00537245344331963"/>
                </c:manualLayout>
              </c:layout>
              <c:tx>
                <c:rich>
                  <a:bodyPr/>
                  <a:lstStyle/>
                  <a:p>
                    <a:r>
                      <a:rPr lang="hr-HR"/>
                      <a:t>3.4%</a:t>
                    </a:r>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latin typeface="Franklin Gothic Book"/>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'2015'!$A$3:$A$5</c:f>
              <c:strCache>
                <c:ptCount val="3"/>
                <c:pt idx="0">
                  <c:v>Workers' and employers' Social Security contributions</c:v>
                </c:pt>
                <c:pt idx="1">
                  <c:v>Interest on reserves</c:v>
                </c:pt>
                <c:pt idx="2">
                  <c:v>Income taxes on benefits</c:v>
                </c:pt>
              </c:strCache>
            </c:strRef>
          </c:cat>
          <c:val>
            <c:numRef>
              <c:f>'2015'!$C$3:$C$5</c:f>
              <c:numCache>
                <c:formatCode>0%</c:formatCode>
                <c:ptCount val="3"/>
                <c:pt idx="0">
                  <c:v>0.864171788078463</c:v>
                </c:pt>
                <c:pt idx="1">
                  <c:v>0.101446896223328</c:v>
                </c:pt>
                <c:pt idx="2">
                  <c:v>0.0343813156982098</c:v>
                </c:pt>
              </c:numCache>
            </c:numRef>
          </c:val>
        </c:ser>
        <c:dLbls>
          <c:showLegendKey val="0"/>
          <c:showVal val="1"/>
          <c:showCatName val="0"/>
          <c:showSerName val="0"/>
          <c:showPercent val="0"/>
          <c:showBubbleSize val="0"/>
          <c:showLeaderLines val="1"/>
        </c:dLbls>
        <c:firstSliceAng val="0"/>
      </c:pieChart>
    </c:plotArea>
    <c:legend>
      <c:legendPos val="b"/>
      <c:layout>
        <c:manualLayout>
          <c:xMode val="edge"/>
          <c:yMode val="edge"/>
          <c:x val="0.0193967580975456"/>
          <c:y val="0.697270132900054"/>
          <c:w val="0.976057193432216"/>
          <c:h val="0.248756613756614"/>
        </c:manualLayout>
      </c:layout>
      <c:overlay val="0"/>
      <c:txPr>
        <a:bodyPr/>
        <a:lstStyle/>
        <a:p>
          <a:pPr>
            <a:defRPr sz="2000" b="0"/>
          </a:pPr>
          <a:endParaRPr lang="en-US"/>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'2014'!$C$5</c:f>
              <c:strCache>
                <c:ptCount val="1"/>
                <c:pt idx="0">
                  <c:v>Assets at end of year (TRILLIONS)</c:v>
                </c:pt>
              </c:strCache>
            </c:strRef>
          </c:tx>
          <c:spPr>
            <a:solidFill>
              <a:srgbClr val="005B4D"/>
            </a:solidFill>
            <a:ln w="25400">
              <a:noFill/>
            </a:ln>
            <a:scene3d>
              <a:camera prst="orthographicFront"/>
              <a:lightRig rig="harsh" dir="t"/>
            </a:scene3d>
            <a:sp3d prstMaterial="flat">
              <a:bevelT w="38100" h="50800" prst="softRound"/>
            </a:sp3d>
          </c:spPr>
          <c:cat>
            <c:numRef>
              <c:f>'2014'!$A$6:$A$41</c:f>
              <c:numCache>
                <c:formatCode>General</c:formatCode>
                <c:ptCount val="36"/>
                <c:pt idx="0">
                  <c:v>1985.0</c:v>
                </c:pt>
                <c:pt idx="1">
                  <c:v>1986.0</c:v>
                </c:pt>
                <c:pt idx="2">
                  <c:v>1987.0</c:v>
                </c:pt>
                <c:pt idx="3">
                  <c:v>1988.0</c:v>
                </c:pt>
                <c:pt idx="4">
                  <c:v>1989.0</c:v>
                </c:pt>
                <c:pt idx="5">
                  <c:v>1990.0</c:v>
                </c:pt>
                <c:pt idx="6">
                  <c:v>1991.0</c:v>
                </c:pt>
                <c:pt idx="7">
                  <c:v>1992.0</c:v>
                </c:pt>
                <c:pt idx="8">
                  <c:v>1993.0</c:v>
                </c:pt>
                <c:pt idx="9">
                  <c:v>1994.0</c:v>
                </c:pt>
                <c:pt idx="10">
                  <c:v>1995.0</c:v>
                </c:pt>
                <c:pt idx="11">
                  <c:v>1996.0</c:v>
                </c:pt>
                <c:pt idx="12">
                  <c:v>1997.0</c:v>
                </c:pt>
                <c:pt idx="13">
                  <c:v>1998.0</c:v>
                </c:pt>
                <c:pt idx="14">
                  <c:v>1999.0</c:v>
                </c:pt>
                <c:pt idx="15">
                  <c:v>2000.0</c:v>
                </c:pt>
                <c:pt idx="16">
                  <c:v>2001.0</c:v>
                </c:pt>
                <c:pt idx="17">
                  <c:v>2002.0</c:v>
                </c:pt>
                <c:pt idx="18">
                  <c:v>2003.0</c:v>
                </c:pt>
                <c:pt idx="19">
                  <c:v>2004.0</c:v>
                </c:pt>
                <c:pt idx="20">
                  <c:v>2005.0</c:v>
                </c:pt>
                <c:pt idx="21">
                  <c:v>2006.0</c:v>
                </c:pt>
                <c:pt idx="22">
                  <c:v>2007.0</c:v>
                </c:pt>
                <c:pt idx="23">
                  <c:v>2008.0</c:v>
                </c:pt>
                <c:pt idx="24">
                  <c:v>2009.0</c:v>
                </c:pt>
                <c:pt idx="25">
                  <c:v>2010.0</c:v>
                </c:pt>
                <c:pt idx="26">
                  <c:v>2011.0</c:v>
                </c:pt>
                <c:pt idx="27">
                  <c:v>2012.0</c:v>
                </c:pt>
                <c:pt idx="28">
                  <c:v>2013.0</c:v>
                </c:pt>
                <c:pt idx="29">
                  <c:v>2014.0</c:v>
                </c:pt>
                <c:pt idx="30">
                  <c:v>2015.0</c:v>
                </c:pt>
                <c:pt idx="31">
                  <c:v>2016.0</c:v>
                </c:pt>
                <c:pt idx="32">
                  <c:v>2017.0</c:v>
                </c:pt>
                <c:pt idx="33">
                  <c:v>2018.0</c:v>
                </c:pt>
                <c:pt idx="34">
                  <c:v>2019.0</c:v>
                </c:pt>
                <c:pt idx="35">
                  <c:v>2020.0</c:v>
                </c:pt>
              </c:numCache>
            </c:numRef>
          </c:cat>
          <c:val>
            <c:numRef>
              <c:f>'2014'!$C$6:$C$41</c:f>
              <c:numCache>
                <c:formatCode>0.00</c:formatCode>
                <c:ptCount val="36"/>
                <c:pt idx="0">
                  <c:v>0.0422</c:v>
                </c:pt>
                <c:pt idx="1">
                  <c:v>0.0469</c:v>
                </c:pt>
                <c:pt idx="2">
                  <c:v>0.0688</c:v>
                </c:pt>
                <c:pt idx="3">
                  <c:v>0.1098</c:v>
                </c:pt>
                <c:pt idx="4">
                  <c:v>0.163</c:v>
                </c:pt>
                <c:pt idx="5">
                  <c:v>0.2253</c:v>
                </c:pt>
                <c:pt idx="6">
                  <c:v>0.2807</c:v>
                </c:pt>
                <c:pt idx="7">
                  <c:v>0.331500000000001</c:v>
                </c:pt>
                <c:pt idx="8">
                  <c:v>0.378300000000001</c:v>
                </c:pt>
                <c:pt idx="9">
                  <c:v>0.436400000000001</c:v>
                </c:pt>
                <c:pt idx="10">
                  <c:v>0.4961</c:v>
                </c:pt>
                <c:pt idx="11">
                  <c:v>0.567</c:v>
                </c:pt>
                <c:pt idx="12">
                  <c:v>0.655500000000001</c:v>
                </c:pt>
                <c:pt idx="13">
                  <c:v>0.762500000000001</c:v>
                </c:pt>
                <c:pt idx="14">
                  <c:v>0.8961</c:v>
                </c:pt>
                <c:pt idx="15">
                  <c:v>1.049399999999997</c:v>
                </c:pt>
                <c:pt idx="16">
                  <c:v>1.212499999999997</c:v>
                </c:pt>
                <c:pt idx="17">
                  <c:v>1.377999999999997</c:v>
                </c:pt>
                <c:pt idx="18">
                  <c:v>1.530799999999997</c:v>
                </c:pt>
                <c:pt idx="19">
                  <c:v>1.6868</c:v>
                </c:pt>
                <c:pt idx="20">
                  <c:v>1.8587</c:v>
                </c:pt>
                <c:pt idx="21">
                  <c:v>2.048100000000001</c:v>
                </c:pt>
                <c:pt idx="22">
                  <c:v>2.2385</c:v>
                </c:pt>
                <c:pt idx="23">
                  <c:v>2.418699999999997</c:v>
                </c:pt>
                <c:pt idx="24">
                  <c:v>2.5403</c:v>
                </c:pt>
                <c:pt idx="25">
                  <c:v>2.609</c:v>
                </c:pt>
                <c:pt idx="26">
                  <c:v>2.6779</c:v>
                </c:pt>
                <c:pt idx="27">
                  <c:v>2.7323</c:v>
                </c:pt>
                <c:pt idx="28">
                  <c:v>2.7644</c:v>
                </c:pt>
                <c:pt idx="29">
                  <c:v>2.789500000000001</c:v>
                </c:pt>
                <c:pt idx="30">
                  <c:v>2.7987</c:v>
                </c:pt>
                <c:pt idx="31">
                  <c:v>2.8207</c:v>
                </c:pt>
                <c:pt idx="32">
                  <c:v>2.839399999999998</c:v>
                </c:pt>
                <c:pt idx="33">
                  <c:v>2.852299999999992</c:v>
                </c:pt>
                <c:pt idx="34">
                  <c:v>2.854899999999997</c:v>
                </c:pt>
                <c:pt idx="35">
                  <c:v>2.8438</c:v>
                </c:pt>
              </c:numCache>
            </c:numRef>
          </c:val>
        </c:ser>
        <c:dLbls>
          <c:showLegendKey val="0"/>
          <c:showVal val="0"/>
          <c:showCatName val="0"/>
          <c:showSerName val="0"/>
          <c:showPercent val="0"/>
          <c:showBubbleSize val="0"/>
        </c:dLbls>
        <c:axId val="2106565392"/>
        <c:axId val="2106560496"/>
      </c:areaChart>
      <c:catAx>
        <c:axId val="2106565392"/>
        <c:scaling>
          <c:orientation val="minMax"/>
        </c:scaling>
        <c:delete val="0"/>
        <c:axPos val="b"/>
        <c:numFmt formatCode="General" sourceLinked="1"/>
        <c:majorTickMark val="out"/>
        <c:minorTickMark val="none"/>
        <c:tickLblPos val="nextTo"/>
        <c:txPr>
          <a:bodyPr/>
          <a:lstStyle/>
          <a:p>
            <a:pPr>
              <a:defRPr sz="1600"/>
            </a:pPr>
            <a:endParaRPr lang="en-US"/>
          </a:p>
        </c:txPr>
        <c:crossAx val="2106560496"/>
        <c:crosses val="autoZero"/>
        <c:auto val="1"/>
        <c:lblAlgn val="ctr"/>
        <c:lblOffset val="100"/>
        <c:tickLblSkip val="5"/>
        <c:noMultiLvlLbl val="0"/>
      </c:catAx>
      <c:valAx>
        <c:axId val="2106560496"/>
        <c:scaling>
          <c:orientation val="minMax"/>
          <c:max val="3.5"/>
        </c:scaling>
        <c:delete val="0"/>
        <c:axPos val="l"/>
        <c:title>
          <c:tx>
            <c:rich>
              <a:bodyPr rot="-5400000" vert="horz"/>
              <a:lstStyle/>
              <a:p>
                <a:pPr>
                  <a:defRPr/>
                </a:pPr>
                <a:r>
                  <a:rPr lang="en-US" sz="1800" dirty="0"/>
                  <a:t>Trillions</a:t>
                </a:r>
                <a:r>
                  <a:rPr lang="en-US" sz="1800" baseline="0" dirty="0"/>
                  <a:t> of Dollars</a:t>
                </a:r>
                <a:endParaRPr lang="en-US" sz="1800" dirty="0"/>
              </a:p>
            </c:rich>
          </c:tx>
          <c:layout>
            <c:manualLayout>
              <c:xMode val="edge"/>
              <c:yMode val="edge"/>
              <c:x val="0.00694444444444453"/>
              <c:y val="0.228290116752647"/>
            </c:manualLayout>
          </c:layout>
          <c:overlay val="0"/>
        </c:title>
        <c:numFmt formatCode="#,##0.0" sourceLinked="0"/>
        <c:majorTickMark val="out"/>
        <c:minorTickMark val="none"/>
        <c:tickLblPos val="nextTo"/>
        <c:txPr>
          <a:bodyPr/>
          <a:lstStyle/>
          <a:p>
            <a:pPr>
              <a:defRPr sz="1600"/>
            </a:pPr>
            <a:endParaRPr lang="en-US"/>
          </a:p>
        </c:txPr>
        <c:crossAx val="2106565392"/>
        <c:crosses val="autoZero"/>
        <c:crossBetween val="midCat"/>
      </c:valAx>
    </c:plotArea>
    <c:plotVisOnly val="1"/>
    <c:dispBlanksAs val="zero"/>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899488525476"/>
          <c:y val="0.0964054694776057"/>
          <c:w val="0.459318931287439"/>
          <c:h val="0.818559182118364"/>
        </c:manualLayout>
      </c:layout>
      <c:barChart>
        <c:barDir val="col"/>
        <c:grouping val="stacked"/>
        <c:varyColors val="0"/>
        <c:ser>
          <c:idx val="2"/>
          <c:order val="0"/>
          <c:tx>
            <c:strRef>
              <c:f>'2016 TR data'!$A$6:$B$6</c:f>
              <c:strCache>
                <c:ptCount val="1"/>
                <c:pt idx="0">
                  <c:v>Outgo</c:v>
                </c:pt>
              </c:strCache>
            </c:strRef>
          </c:tx>
          <c:spPr>
            <a:solidFill>
              <a:srgbClr val="F4680B"/>
            </a:solidFill>
          </c:spPr>
          <c:invertIfNegative val="0"/>
          <c:cat>
            <c:numRef>
              <c:f>'2016 TR data'!$D$3:$J$3</c:f>
              <c:numCache>
                <c:formatCode>General</c:formatCode>
                <c:ptCount val="7"/>
                <c:pt idx="0">
                  <c:v>2015.0</c:v>
                </c:pt>
                <c:pt idx="3">
                  <c:v>2016.0</c:v>
                </c:pt>
                <c:pt idx="6">
                  <c:v>2017.0</c:v>
                </c:pt>
              </c:numCache>
            </c:numRef>
          </c:cat>
          <c:val>
            <c:numRef>
              <c:f>'2016 TR data'!$C$6:$J$6</c:f>
              <c:numCache>
                <c:formatCode>General</c:formatCode>
                <c:ptCount val="8"/>
                <c:pt idx="1">
                  <c:v>897.1</c:v>
                </c:pt>
                <c:pt idx="4">
                  <c:v>928.9</c:v>
                </c:pt>
                <c:pt idx="7">
                  <c:v>965.5</c:v>
                </c:pt>
              </c:numCache>
            </c:numRef>
          </c:val>
          <c:extLst xmlns:c16r2="http://schemas.microsoft.com/office/drawing/2015/06/chart">
            <c:ext xmlns:c16="http://schemas.microsoft.com/office/drawing/2014/chart" uri="{C3380CC4-5D6E-409C-BE32-E72D297353CC}">
              <c16:uniqueId val="{00000000-063F-4EE0-A62D-1889FD3181C0}"/>
            </c:ext>
          </c:extLst>
        </c:ser>
        <c:ser>
          <c:idx val="0"/>
          <c:order val="1"/>
          <c:tx>
            <c:strRef>
              <c:f>'2016 TR data'!$A$4:$B$4</c:f>
              <c:strCache>
                <c:ptCount val="1"/>
                <c:pt idx="0">
                  <c:v>Calendar year</c:v>
                </c:pt>
              </c:strCache>
            </c:strRef>
          </c:tx>
          <c:spPr>
            <a:solidFill>
              <a:srgbClr val="0682BA"/>
            </a:solidFill>
          </c:spPr>
          <c:invertIfNegative val="0"/>
          <c:cat>
            <c:numRef>
              <c:f>'2016 TR data'!$D$3:$J$3</c:f>
              <c:numCache>
                <c:formatCode>General</c:formatCode>
                <c:ptCount val="7"/>
                <c:pt idx="0">
                  <c:v>2015.0</c:v>
                </c:pt>
                <c:pt idx="3">
                  <c:v>2016.0</c:v>
                </c:pt>
                <c:pt idx="6">
                  <c:v>2017.0</c:v>
                </c:pt>
              </c:numCache>
            </c:numRef>
          </c:cat>
          <c:val>
            <c:numRef>
              <c:f>'2016 TR data'!$C$4:$J$4</c:f>
              <c:numCache>
                <c:formatCode>General</c:formatCode>
                <c:ptCount val="8"/>
              </c:numCache>
            </c:numRef>
          </c:val>
          <c:extLst xmlns:c16r2="http://schemas.microsoft.com/office/drawing/2015/06/chart">
            <c:ext xmlns:c16="http://schemas.microsoft.com/office/drawing/2014/chart" uri="{C3380CC4-5D6E-409C-BE32-E72D297353CC}">
              <c16:uniqueId val="{00000001-063F-4EE0-A62D-1889FD3181C0}"/>
            </c:ext>
          </c:extLst>
        </c:ser>
        <c:ser>
          <c:idx val="1"/>
          <c:order val="2"/>
          <c:tx>
            <c:strRef>
              <c:f>'2016 TR data'!$A$5:$B$5</c:f>
              <c:strCache>
                <c:ptCount val="1"/>
                <c:pt idx="0">
                  <c:v>Total income</c:v>
                </c:pt>
              </c:strCache>
            </c:strRef>
          </c:tx>
          <c:spPr>
            <a:solidFill>
              <a:srgbClr val="005B4D"/>
            </a:solidFill>
          </c:spPr>
          <c:invertIfNegative val="0"/>
          <c:cat>
            <c:numRef>
              <c:f>'2016 TR data'!$D$3:$J$3</c:f>
              <c:numCache>
                <c:formatCode>General</c:formatCode>
                <c:ptCount val="7"/>
                <c:pt idx="0">
                  <c:v>2015.0</c:v>
                </c:pt>
                <c:pt idx="3">
                  <c:v>2016.0</c:v>
                </c:pt>
                <c:pt idx="6">
                  <c:v>2017.0</c:v>
                </c:pt>
              </c:numCache>
            </c:numRef>
          </c:cat>
          <c:val>
            <c:numRef>
              <c:f>'2016 TR data'!$C$5:$J$5</c:f>
              <c:numCache>
                <c:formatCode>General</c:formatCode>
                <c:ptCount val="8"/>
                <c:pt idx="0">
                  <c:v>920.2</c:v>
                </c:pt>
                <c:pt idx="3">
                  <c:v>944.6</c:v>
                </c:pt>
                <c:pt idx="6">
                  <c:v>996.6</c:v>
                </c:pt>
              </c:numCache>
            </c:numRef>
          </c:val>
          <c:extLst xmlns:c16r2="http://schemas.microsoft.com/office/drawing/2015/06/chart">
            <c:ext xmlns:c16="http://schemas.microsoft.com/office/drawing/2014/chart" uri="{C3380CC4-5D6E-409C-BE32-E72D297353CC}">
              <c16:uniqueId val="{00000002-063F-4EE0-A62D-1889FD3181C0}"/>
            </c:ext>
          </c:extLst>
        </c:ser>
        <c:dLbls>
          <c:showLegendKey val="0"/>
          <c:showVal val="0"/>
          <c:showCatName val="0"/>
          <c:showSerName val="0"/>
          <c:showPercent val="0"/>
          <c:showBubbleSize val="0"/>
        </c:dLbls>
        <c:gapWidth val="0"/>
        <c:overlap val="100"/>
        <c:axId val="2113350656"/>
        <c:axId val="2113347360"/>
      </c:barChart>
      <c:catAx>
        <c:axId val="2113350656"/>
        <c:scaling>
          <c:orientation val="minMax"/>
        </c:scaling>
        <c:delete val="0"/>
        <c:axPos val="b"/>
        <c:numFmt formatCode="General" sourceLinked="1"/>
        <c:majorTickMark val="out"/>
        <c:minorTickMark val="none"/>
        <c:tickLblPos val="nextTo"/>
        <c:txPr>
          <a:bodyPr/>
          <a:lstStyle/>
          <a:p>
            <a:pPr>
              <a:defRPr sz="1600"/>
            </a:pPr>
            <a:endParaRPr lang="en-US"/>
          </a:p>
        </c:txPr>
        <c:crossAx val="2113347360"/>
        <c:crosses val="autoZero"/>
        <c:auto val="1"/>
        <c:lblAlgn val="ctr"/>
        <c:lblOffset val="100"/>
        <c:tickMarkSkip val="3"/>
        <c:noMultiLvlLbl val="0"/>
      </c:catAx>
      <c:valAx>
        <c:axId val="2113347360"/>
        <c:scaling>
          <c:orientation val="minMax"/>
        </c:scaling>
        <c:delete val="0"/>
        <c:axPos val="l"/>
        <c:title>
          <c:tx>
            <c:rich>
              <a:bodyPr rot="-5400000" vert="horz"/>
              <a:lstStyle/>
              <a:p>
                <a:pPr>
                  <a:defRPr/>
                </a:pPr>
                <a:r>
                  <a:rPr lang="en-US" sz="1600" dirty="0"/>
                  <a:t>Amount (in billons of current dollars)</a:t>
                </a:r>
              </a:p>
            </c:rich>
          </c:tx>
          <c:layout>
            <c:manualLayout>
              <c:xMode val="edge"/>
              <c:yMode val="edge"/>
              <c:x val="0.0301049868766404"/>
              <c:y val="0.124233341800017"/>
            </c:manualLayout>
          </c:layout>
          <c:overlay val="0"/>
        </c:title>
        <c:numFmt formatCode="&quot;$&quot;#,##0_);[Red]\(&quot;$&quot;#,##0\)" sourceLinked="0"/>
        <c:majorTickMark val="out"/>
        <c:minorTickMark val="none"/>
        <c:tickLblPos val="nextTo"/>
        <c:txPr>
          <a:bodyPr/>
          <a:lstStyle/>
          <a:p>
            <a:pPr>
              <a:defRPr sz="1600"/>
            </a:pPr>
            <a:endParaRPr lang="en-US"/>
          </a:p>
        </c:txPr>
        <c:crossAx val="2113350656"/>
        <c:crosses val="autoZero"/>
        <c:crossBetween val="between"/>
      </c:valAx>
    </c:plotArea>
    <c:legend>
      <c:legendPos val="r"/>
      <c:legendEntry>
        <c:idx val="1"/>
        <c:delete val="1"/>
      </c:legendEntry>
      <c:layout>
        <c:manualLayout>
          <c:xMode val="edge"/>
          <c:yMode val="edge"/>
          <c:x val="0.733796296296303"/>
          <c:y val="0.210412115824234"/>
          <c:w val="0.252314814814818"/>
          <c:h val="0.415077812243167"/>
        </c:manualLayout>
      </c:layout>
      <c:overlay val="0"/>
      <c:spPr>
        <a:ln>
          <a:noFill/>
        </a:ln>
      </c:spPr>
      <c:txPr>
        <a:bodyPr/>
        <a:lstStyle/>
        <a:p>
          <a:pPr>
            <a:defRPr sz="18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spPr>
            <a:ln w="50800">
              <a:solidFill>
                <a:srgbClr val="005B4D"/>
              </a:solidFill>
            </a:ln>
          </c:spPr>
          <c:marker>
            <c:symbol val="none"/>
          </c:marker>
          <c:cat>
            <c:numRef>
              <c:f>Sheet1!$A$10:$A$85</c:f>
              <c:numCache>
                <c:formatCode>General</c:formatCode>
                <c:ptCount val="76"/>
                <c:pt idx="0">
                  <c:v>2015.0</c:v>
                </c:pt>
                <c:pt idx="1">
                  <c:v>2016.0</c:v>
                </c:pt>
                <c:pt idx="2">
                  <c:v>2017.0</c:v>
                </c:pt>
                <c:pt idx="3">
                  <c:v>2018.0</c:v>
                </c:pt>
                <c:pt idx="4">
                  <c:v>2019.0</c:v>
                </c:pt>
                <c:pt idx="5">
                  <c:v>2020.0</c:v>
                </c:pt>
                <c:pt idx="6">
                  <c:v>2021.0</c:v>
                </c:pt>
                <c:pt idx="7">
                  <c:v>2022.0</c:v>
                </c:pt>
                <c:pt idx="8">
                  <c:v>2023.0</c:v>
                </c:pt>
                <c:pt idx="9">
                  <c:v>2024.0</c:v>
                </c:pt>
                <c:pt idx="10">
                  <c:v>2025.0</c:v>
                </c:pt>
                <c:pt idx="11">
                  <c:v>2026.0</c:v>
                </c:pt>
                <c:pt idx="12">
                  <c:v>2027.0</c:v>
                </c:pt>
                <c:pt idx="13">
                  <c:v>2028.0</c:v>
                </c:pt>
                <c:pt idx="14">
                  <c:v>2029.0</c:v>
                </c:pt>
                <c:pt idx="15">
                  <c:v>2030.0</c:v>
                </c:pt>
                <c:pt idx="16">
                  <c:v>2031.0</c:v>
                </c:pt>
                <c:pt idx="17">
                  <c:v>2032.0</c:v>
                </c:pt>
                <c:pt idx="18">
                  <c:v>2033.0</c:v>
                </c:pt>
                <c:pt idx="19">
                  <c:v>2034.0</c:v>
                </c:pt>
                <c:pt idx="20">
                  <c:v>2035.0</c:v>
                </c:pt>
                <c:pt idx="21">
                  <c:v>2036.0</c:v>
                </c:pt>
                <c:pt idx="22">
                  <c:v>2037.0</c:v>
                </c:pt>
                <c:pt idx="23">
                  <c:v>2038.0</c:v>
                </c:pt>
                <c:pt idx="24">
                  <c:v>2039.0</c:v>
                </c:pt>
                <c:pt idx="25">
                  <c:v>2040.0</c:v>
                </c:pt>
                <c:pt idx="26">
                  <c:v>2041.0</c:v>
                </c:pt>
                <c:pt idx="27">
                  <c:v>2042.0</c:v>
                </c:pt>
                <c:pt idx="28">
                  <c:v>2043.0</c:v>
                </c:pt>
                <c:pt idx="29">
                  <c:v>2044.0</c:v>
                </c:pt>
                <c:pt idx="30">
                  <c:v>2045.0</c:v>
                </c:pt>
                <c:pt idx="31">
                  <c:v>2046.0</c:v>
                </c:pt>
                <c:pt idx="32">
                  <c:v>2047.0</c:v>
                </c:pt>
                <c:pt idx="33">
                  <c:v>2048.0</c:v>
                </c:pt>
                <c:pt idx="34">
                  <c:v>2049.0</c:v>
                </c:pt>
                <c:pt idx="35">
                  <c:v>2050.0</c:v>
                </c:pt>
                <c:pt idx="36">
                  <c:v>2051.0</c:v>
                </c:pt>
                <c:pt idx="37">
                  <c:v>2052.0</c:v>
                </c:pt>
                <c:pt idx="38">
                  <c:v>2053.0</c:v>
                </c:pt>
                <c:pt idx="39">
                  <c:v>2054.0</c:v>
                </c:pt>
                <c:pt idx="40">
                  <c:v>2055.0</c:v>
                </c:pt>
                <c:pt idx="41">
                  <c:v>2056.0</c:v>
                </c:pt>
                <c:pt idx="42">
                  <c:v>2057.0</c:v>
                </c:pt>
                <c:pt idx="43">
                  <c:v>2058.0</c:v>
                </c:pt>
                <c:pt idx="44">
                  <c:v>2059.0</c:v>
                </c:pt>
                <c:pt idx="45">
                  <c:v>2060.0</c:v>
                </c:pt>
                <c:pt idx="46">
                  <c:v>2061.0</c:v>
                </c:pt>
                <c:pt idx="47">
                  <c:v>2062.0</c:v>
                </c:pt>
                <c:pt idx="48">
                  <c:v>2063.0</c:v>
                </c:pt>
                <c:pt idx="49">
                  <c:v>2064.0</c:v>
                </c:pt>
                <c:pt idx="50">
                  <c:v>2065.0</c:v>
                </c:pt>
                <c:pt idx="51">
                  <c:v>2066.0</c:v>
                </c:pt>
                <c:pt idx="52">
                  <c:v>2067.0</c:v>
                </c:pt>
                <c:pt idx="53">
                  <c:v>2068.0</c:v>
                </c:pt>
                <c:pt idx="54">
                  <c:v>2069.0</c:v>
                </c:pt>
                <c:pt idx="55">
                  <c:v>2070.0</c:v>
                </c:pt>
                <c:pt idx="56">
                  <c:v>2071.0</c:v>
                </c:pt>
                <c:pt idx="57">
                  <c:v>2072.0</c:v>
                </c:pt>
                <c:pt idx="58">
                  <c:v>2073.0</c:v>
                </c:pt>
                <c:pt idx="59">
                  <c:v>2074.0</c:v>
                </c:pt>
                <c:pt idx="60">
                  <c:v>2075.0</c:v>
                </c:pt>
                <c:pt idx="61">
                  <c:v>2076.0</c:v>
                </c:pt>
                <c:pt idx="62">
                  <c:v>2077.0</c:v>
                </c:pt>
                <c:pt idx="63">
                  <c:v>2078.0</c:v>
                </c:pt>
                <c:pt idx="64">
                  <c:v>2079.0</c:v>
                </c:pt>
                <c:pt idx="65">
                  <c:v>2080.0</c:v>
                </c:pt>
                <c:pt idx="66">
                  <c:v>2081.0</c:v>
                </c:pt>
                <c:pt idx="67">
                  <c:v>2082.0</c:v>
                </c:pt>
                <c:pt idx="68">
                  <c:v>2083.0</c:v>
                </c:pt>
                <c:pt idx="69">
                  <c:v>2084.0</c:v>
                </c:pt>
                <c:pt idx="70">
                  <c:v>2085.0</c:v>
                </c:pt>
                <c:pt idx="71">
                  <c:v>2086.0</c:v>
                </c:pt>
                <c:pt idx="72">
                  <c:v>2087.0</c:v>
                </c:pt>
                <c:pt idx="73">
                  <c:v>2088.0</c:v>
                </c:pt>
                <c:pt idx="74">
                  <c:v>2089.0</c:v>
                </c:pt>
                <c:pt idx="75">
                  <c:v>2090.0</c:v>
                </c:pt>
              </c:numCache>
            </c:numRef>
          </c:cat>
          <c:val>
            <c:numRef>
              <c:f>Sheet1!$F$10:$F$85</c:f>
              <c:numCache>
                <c:formatCode>0%</c:formatCode>
                <c:ptCount val="76"/>
                <c:pt idx="0">
                  <c:v>0.182128786766505</c:v>
                </c:pt>
                <c:pt idx="1">
                  <c:v>0.18453050397878</c:v>
                </c:pt>
                <c:pt idx="2">
                  <c:v>0.187588618394175</c:v>
                </c:pt>
                <c:pt idx="3">
                  <c:v>0.190931412669831</c:v>
                </c:pt>
                <c:pt idx="4">
                  <c:v>0.194436255144518</c:v>
                </c:pt>
                <c:pt idx="5">
                  <c:v>0.197838080968278</c:v>
                </c:pt>
                <c:pt idx="6">
                  <c:v>0.200622205501454</c:v>
                </c:pt>
                <c:pt idx="7">
                  <c:v>0.203685327520936</c:v>
                </c:pt>
                <c:pt idx="8">
                  <c:v>0.20680666225094</c:v>
                </c:pt>
                <c:pt idx="9">
                  <c:v>0.2103800650445</c:v>
                </c:pt>
                <c:pt idx="10">
                  <c:v>0.213248712380984</c:v>
                </c:pt>
                <c:pt idx="11">
                  <c:v>0.215269943258833</c:v>
                </c:pt>
                <c:pt idx="12">
                  <c:v>0.217944557505088</c:v>
                </c:pt>
                <c:pt idx="13">
                  <c:v>0.220354293854849</c:v>
                </c:pt>
                <c:pt idx="14">
                  <c:v>0.222555103787717</c:v>
                </c:pt>
                <c:pt idx="15">
                  <c:v>0.224563611476393</c:v>
                </c:pt>
                <c:pt idx="16">
                  <c:v>0.226367382033843</c:v>
                </c:pt>
                <c:pt idx="17">
                  <c:v>0.228011085621842</c:v>
                </c:pt>
                <c:pt idx="18">
                  <c:v>0.229436157376427</c:v>
                </c:pt>
                <c:pt idx="19">
                  <c:v>0.230552167152677</c:v>
                </c:pt>
                <c:pt idx="20">
                  <c:v>0.231413579877578</c:v>
                </c:pt>
                <c:pt idx="21">
                  <c:v>0.232165344048736</c:v>
                </c:pt>
                <c:pt idx="22">
                  <c:v>0.232738564998213</c:v>
                </c:pt>
                <c:pt idx="23">
                  <c:v>0.233025492115669</c:v>
                </c:pt>
                <c:pt idx="24">
                  <c:v>0.233106330407461</c:v>
                </c:pt>
                <c:pt idx="25">
                  <c:v>0.233036416364735</c:v>
                </c:pt>
                <c:pt idx="26">
                  <c:v>0.232915817802259</c:v>
                </c:pt>
                <c:pt idx="27">
                  <c:v>0.232816863345645</c:v>
                </c:pt>
                <c:pt idx="28">
                  <c:v>0.232712732849667</c:v>
                </c:pt>
                <c:pt idx="29">
                  <c:v>0.232629753499319</c:v>
                </c:pt>
                <c:pt idx="30">
                  <c:v>0.232598673668121</c:v>
                </c:pt>
                <c:pt idx="31">
                  <c:v>0.232603612864605</c:v>
                </c:pt>
                <c:pt idx="32">
                  <c:v>0.232648706191432</c:v>
                </c:pt>
                <c:pt idx="33">
                  <c:v>0.232707550700057</c:v>
                </c:pt>
                <c:pt idx="34">
                  <c:v>0.232753513139662</c:v>
                </c:pt>
                <c:pt idx="35">
                  <c:v>0.232832832351023</c:v>
                </c:pt>
                <c:pt idx="36">
                  <c:v>0.232990688228081</c:v>
                </c:pt>
                <c:pt idx="37">
                  <c:v>0.233248645067187</c:v>
                </c:pt>
                <c:pt idx="38">
                  <c:v>0.233586942601139</c:v>
                </c:pt>
                <c:pt idx="39">
                  <c:v>0.233972407478206</c:v>
                </c:pt>
                <c:pt idx="40">
                  <c:v>0.234406627623552</c:v>
                </c:pt>
                <c:pt idx="41">
                  <c:v>0.234868327285727</c:v>
                </c:pt>
                <c:pt idx="42">
                  <c:v>0.235338971624116</c:v>
                </c:pt>
                <c:pt idx="43">
                  <c:v>0.235801486813436</c:v>
                </c:pt>
                <c:pt idx="44">
                  <c:v>0.236245515279692</c:v>
                </c:pt>
                <c:pt idx="45">
                  <c:v>0.236674657636184</c:v>
                </c:pt>
                <c:pt idx="46">
                  <c:v>0.237101025357144</c:v>
                </c:pt>
                <c:pt idx="47">
                  <c:v>0.237540910780501</c:v>
                </c:pt>
                <c:pt idx="48">
                  <c:v>0.23798441745876</c:v>
                </c:pt>
                <c:pt idx="49">
                  <c:v>0.238427520412124</c:v>
                </c:pt>
                <c:pt idx="50">
                  <c:v>0.238896900910394</c:v>
                </c:pt>
                <c:pt idx="51">
                  <c:v>0.239399889822828</c:v>
                </c:pt>
                <c:pt idx="52">
                  <c:v>0.239925999111459</c:v>
                </c:pt>
                <c:pt idx="53">
                  <c:v>0.240475425917047</c:v>
                </c:pt>
                <c:pt idx="54">
                  <c:v>0.241063162479399</c:v>
                </c:pt>
                <c:pt idx="55">
                  <c:v>0.241659751398844</c:v>
                </c:pt>
                <c:pt idx="56">
                  <c:v>0.24220768523817</c:v>
                </c:pt>
                <c:pt idx="57">
                  <c:v>0.242691471369896</c:v>
                </c:pt>
                <c:pt idx="58">
                  <c:v>0.243105606330927</c:v>
                </c:pt>
                <c:pt idx="59">
                  <c:v>0.243434000243601</c:v>
                </c:pt>
                <c:pt idx="60">
                  <c:v>0.243653440413802</c:v>
                </c:pt>
                <c:pt idx="61">
                  <c:v>0.24376173610773</c:v>
                </c:pt>
                <c:pt idx="62">
                  <c:v>0.24378469046726</c:v>
                </c:pt>
                <c:pt idx="63">
                  <c:v>0.24376440777868</c:v>
                </c:pt>
                <c:pt idx="64">
                  <c:v>0.243730202976261</c:v>
                </c:pt>
                <c:pt idx="65">
                  <c:v>0.243714509008372</c:v>
                </c:pt>
                <c:pt idx="66">
                  <c:v>0.243757448851222</c:v>
                </c:pt>
                <c:pt idx="67">
                  <c:v>0.243876264706852</c:v>
                </c:pt>
                <c:pt idx="68">
                  <c:v>0.244081232596384</c:v>
                </c:pt>
                <c:pt idx="69">
                  <c:v>0.244382389444118</c:v>
                </c:pt>
                <c:pt idx="70">
                  <c:v>0.244784035602882</c:v>
                </c:pt>
                <c:pt idx="71">
                  <c:v>0.245260040298761</c:v>
                </c:pt>
                <c:pt idx="72">
                  <c:v>0.245787733170066</c:v>
                </c:pt>
                <c:pt idx="73">
                  <c:v>0.246352373638844</c:v>
                </c:pt>
                <c:pt idx="74">
                  <c:v>0.246935488056338</c:v>
                </c:pt>
                <c:pt idx="75">
                  <c:v>0.247525873992464</c:v>
                </c:pt>
              </c:numCache>
            </c:numRef>
          </c:val>
          <c:smooth val="0"/>
        </c:ser>
        <c:ser>
          <c:idx val="0"/>
          <c:order val="1"/>
          <c:spPr>
            <a:ln w="50800">
              <a:solidFill>
                <a:srgbClr val="F4680B"/>
              </a:solidFill>
            </a:ln>
          </c:spPr>
          <c:marker>
            <c:symbol val="none"/>
          </c:marker>
          <c:cat>
            <c:numRef>
              <c:f>Sheet1!$A$10:$A$85</c:f>
              <c:numCache>
                <c:formatCode>General</c:formatCode>
                <c:ptCount val="76"/>
                <c:pt idx="0">
                  <c:v>2015.0</c:v>
                </c:pt>
                <c:pt idx="1">
                  <c:v>2016.0</c:v>
                </c:pt>
                <c:pt idx="2">
                  <c:v>2017.0</c:v>
                </c:pt>
                <c:pt idx="3">
                  <c:v>2018.0</c:v>
                </c:pt>
                <c:pt idx="4">
                  <c:v>2019.0</c:v>
                </c:pt>
                <c:pt idx="5">
                  <c:v>2020.0</c:v>
                </c:pt>
                <c:pt idx="6">
                  <c:v>2021.0</c:v>
                </c:pt>
                <c:pt idx="7">
                  <c:v>2022.0</c:v>
                </c:pt>
                <c:pt idx="8">
                  <c:v>2023.0</c:v>
                </c:pt>
                <c:pt idx="9">
                  <c:v>2024.0</c:v>
                </c:pt>
                <c:pt idx="10">
                  <c:v>2025.0</c:v>
                </c:pt>
                <c:pt idx="11">
                  <c:v>2026.0</c:v>
                </c:pt>
                <c:pt idx="12">
                  <c:v>2027.0</c:v>
                </c:pt>
                <c:pt idx="13">
                  <c:v>2028.0</c:v>
                </c:pt>
                <c:pt idx="14">
                  <c:v>2029.0</c:v>
                </c:pt>
                <c:pt idx="15">
                  <c:v>2030.0</c:v>
                </c:pt>
                <c:pt idx="16">
                  <c:v>2031.0</c:v>
                </c:pt>
                <c:pt idx="17">
                  <c:v>2032.0</c:v>
                </c:pt>
                <c:pt idx="18">
                  <c:v>2033.0</c:v>
                </c:pt>
                <c:pt idx="19">
                  <c:v>2034.0</c:v>
                </c:pt>
                <c:pt idx="20">
                  <c:v>2035.0</c:v>
                </c:pt>
                <c:pt idx="21">
                  <c:v>2036.0</c:v>
                </c:pt>
                <c:pt idx="22">
                  <c:v>2037.0</c:v>
                </c:pt>
                <c:pt idx="23">
                  <c:v>2038.0</c:v>
                </c:pt>
                <c:pt idx="24">
                  <c:v>2039.0</c:v>
                </c:pt>
                <c:pt idx="25">
                  <c:v>2040.0</c:v>
                </c:pt>
                <c:pt idx="26">
                  <c:v>2041.0</c:v>
                </c:pt>
                <c:pt idx="27">
                  <c:v>2042.0</c:v>
                </c:pt>
                <c:pt idx="28">
                  <c:v>2043.0</c:v>
                </c:pt>
                <c:pt idx="29">
                  <c:v>2044.0</c:v>
                </c:pt>
                <c:pt idx="30">
                  <c:v>2045.0</c:v>
                </c:pt>
                <c:pt idx="31">
                  <c:v>2046.0</c:v>
                </c:pt>
                <c:pt idx="32">
                  <c:v>2047.0</c:v>
                </c:pt>
                <c:pt idx="33">
                  <c:v>2048.0</c:v>
                </c:pt>
                <c:pt idx="34">
                  <c:v>2049.0</c:v>
                </c:pt>
                <c:pt idx="35">
                  <c:v>2050.0</c:v>
                </c:pt>
                <c:pt idx="36">
                  <c:v>2051.0</c:v>
                </c:pt>
                <c:pt idx="37">
                  <c:v>2052.0</c:v>
                </c:pt>
                <c:pt idx="38">
                  <c:v>2053.0</c:v>
                </c:pt>
                <c:pt idx="39">
                  <c:v>2054.0</c:v>
                </c:pt>
                <c:pt idx="40">
                  <c:v>2055.0</c:v>
                </c:pt>
                <c:pt idx="41">
                  <c:v>2056.0</c:v>
                </c:pt>
                <c:pt idx="42">
                  <c:v>2057.0</c:v>
                </c:pt>
                <c:pt idx="43">
                  <c:v>2058.0</c:v>
                </c:pt>
                <c:pt idx="44">
                  <c:v>2059.0</c:v>
                </c:pt>
                <c:pt idx="45">
                  <c:v>2060.0</c:v>
                </c:pt>
                <c:pt idx="46">
                  <c:v>2061.0</c:v>
                </c:pt>
                <c:pt idx="47">
                  <c:v>2062.0</c:v>
                </c:pt>
                <c:pt idx="48">
                  <c:v>2063.0</c:v>
                </c:pt>
                <c:pt idx="49">
                  <c:v>2064.0</c:v>
                </c:pt>
                <c:pt idx="50">
                  <c:v>2065.0</c:v>
                </c:pt>
                <c:pt idx="51">
                  <c:v>2066.0</c:v>
                </c:pt>
                <c:pt idx="52">
                  <c:v>2067.0</c:v>
                </c:pt>
                <c:pt idx="53">
                  <c:v>2068.0</c:v>
                </c:pt>
                <c:pt idx="54">
                  <c:v>2069.0</c:v>
                </c:pt>
                <c:pt idx="55">
                  <c:v>2070.0</c:v>
                </c:pt>
                <c:pt idx="56">
                  <c:v>2071.0</c:v>
                </c:pt>
                <c:pt idx="57">
                  <c:v>2072.0</c:v>
                </c:pt>
                <c:pt idx="58">
                  <c:v>2073.0</c:v>
                </c:pt>
                <c:pt idx="59">
                  <c:v>2074.0</c:v>
                </c:pt>
                <c:pt idx="60">
                  <c:v>2075.0</c:v>
                </c:pt>
                <c:pt idx="61">
                  <c:v>2076.0</c:v>
                </c:pt>
                <c:pt idx="62">
                  <c:v>2077.0</c:v>
                </c:pt>
                <c:pt idx="63">
                  <c:v>2078.0</c:v>
                </c:pt>
                <c:pt idx="64">
                  <c:v>2079.0</c:v>
                </c:pt>
                <c:pt idx="65">
                  <c:v>2080.0</c:v>
                </c:pt>
                <c:pt idx="66">
                  <c:v>2081.0</c:v>
                </c:pt>
                <c:pt idx="67">
                  <c:v>2082.0</c:v>
                </c:pt>
                <c:pt idx="68">
                  <c:v>2083.0</c:v>
                </c:pt>
                <c:pt idx="69">
                  <c:v>2084.0</c:v>
                </c:pt>
                <c:pt idx="70">
                  <c:v>2085.0</c:v>
                </c:pt>
                <c:pt idx="71">
                  <c:v>2086.0</c:v>
                </c:pt>
                <c:pt idx="72">
                  <c:v>2087.0</c:v>
                </c:pt>
                <c:pt idx="73">
                  <c:v>2088.0</c:v>
                </c:pt>
                <c:pt idx="74">
                  <c:v>2089.0</c:v>
                </c:pt>
                <c:pt idx="75">
                  <c:v>2090.0</c:v>
                </c:pt>
              </c:numCache>
            </c:numRef>
          </c:cat>
          <c:val>
            <c:numRef>
              <c:f>Sheet1!$D$10:$D$85</c:f>
              <c:numCache>
                <c:formatCode>0%</c:formatCode>
                <c:ptCount val="76"/>
                <c:pt idx="0">
                  <c:v>0.146334972838056</c:v>
                </c:pt>
                <c:pt idx="1">
                  <c:v>0.149650625236832</c:v>
                </c:pt>
                <c:pt idx="2">
                  <c:v>0.153138593160462</c:v>
                </c:pt>
                <c:pt idx="3">
                  <c:v>0.156671974285332</c:v>
                </c:pt>
                <c:pt idx="4">
                  <c:v>0.160293753464074</c:v>
                </c:pt>
                <c:pt idx="5">
                  <c:v>0.164042397212462</c:v>
                </c:pt>
                <c:pt idx="6">
                  <c:v>0.167827634606202</c:v>
                </c:pt>
                <c:pt idx="7">
                  <c:v>0.171736262475622</c:v>
                </c:pt>
                <c:pt idx="8">
                  <c:v>0.175547867516836</c:v>
                </c:pt>
                <c:pt idx="9">
                  <c:v>0.179233106184864</c:v>
                </c:pt>
                <c:pt idx="10">
                  <c:v>0.182966260609058</c:v>
                </c:pt>
                <c:pt idx="11">
                  <c:v>0.186550098264502</c:v>
                </c:pt>
                <c:pt idx="12">
                  <c:v>0.189874044331995</c:v>
                </c:pt>
                <c:pt idx="13">
                  <c:v>0.19296761357899</c:v>
                </c:pt>
                <c:pt idx="14">
                  <c:v>0.195800274672438</c:v>
                </c:pt>
                <c:pt idx="15">
                  <c:v>0.198155752583641</c:v>
                </c:pt>
                <c:pt idx="16">
                  <c:v>0.199899597589274</c:v>
                </c:pt>
                <c:pt idx="17">
                  <c:v>0.201241165316325</c:v>
                </c:pt>
                <c:pt idx="18">
                  <c:v>0.202411124049592</c:v>
                </c:pt>
                <c:pt idx="19">
                  <c:v>0.203606075042799</c:v>
                </c:pt>
                <c:pt idx="20">
                  <c:v>0.204998868386892</c:v>
                </c:pt>
                <c:pt idx="21">
                  <c:v>0.206217209289096</c:v>
                </c:pt>
                <c:pt idx="22">
                  <c:v>0.206831309784243</c:v>
                </c:pt>
                <c:pt idx="23">
                  <c:v>0.206894348178386</c:v>
                </c:pt>
                <c:pt idx="24">
                  <c:v>0.2067175580281</c:v>
                </c:pt>
                <c:pt idx="25">
                  <c:v>0.206513631801046</c:v>
                </c:pt>
                <c:pt idx="26">
                  <c:v>0.206252672350914</c:v>
                </c:pt>
                <c:pt idx="27">
                  <c:v>0.206100051046452</c:v>
                </c:pt>
                <c:pt idx="28">
                  <c:v>0.206057950375199</c:v>
                </c:pt>
                <c:pt idx="29">
                  <c:v>0.206121640034683</c:v>
                </c:pt>
                <c:pt idx="30">
                  <c:v>0.206456623030841</c:v>
                </c:pt>
                <c:pt idx="31">
                  <c:v>0.206833186538731</c:v>
                </c:pt>
                <c:pt idx="32">
                  <c:v>0.207168075475015</c:v>
                </c:pt>
                <c:pt idx="33">
                  <c:v>0.207453503686172</c:v>
                </c:pt>
                <c:pt idx="34">
                  <c:v>0.207620447911704</c:v>
                </c:pt>
                <c:pt idx="35">
                  <c:v>0.207875971380232</c:v>
                </c:pt>
                <c:pt idx="36">
                  <c:v>0.208188036480687</c:v>
                </c:pt>
                <c:pt idx="37">
                  <c:v>0.208509502404797</c:v>
                </c:pt>
                <c:pt idx="38">
                  <c:v>0.208990480165826</c:v>
                </c:pt>
                <c:pt idx="39">
                  <c:v>0.209697973747929</c:v>
                </c:pt>
                <c:pt idx="40">
                  <c:v>0.210656703940787</c:v>
                </c:pt>
                <c:pt idx="41">
                  <c:v>0.211702060547719</c:v>
                </c:pt>
                <c:pt idx="42">
                  <c:v>0.212668021220307</c:v>
                </c:pt>
                <c:pt idx="43">
                  <c:v>0.213513163433827</c:v>
                </c:pt>
                <c:pt idx="44">
                  <c:v>0.214214866143037</c:v>
                </c:pt>
                <c:pt idx="45">
                  <c:v>0.214824278809277</c:v>
                </c:pt>
                <c:pt idx="46">
                  <c:v>0.215393342126665</c:v>
                </c:pt>
                <c:pt idx="47">
                  <c:v>0.215943191811498</c:v>
                </c:pt>
                <c:pt idx="48">
                  <c:v>0.216554476879884</c:v>
                </c:pt>
                <c:pt idx="49">
                  <c:v>0.217242439268462</c:v>
                </c:pt>
                <c:pt idx="50">
                  <c:v>0.21800561684876</c:v>
                </c:pt>
                <c:pt idx="51">
                  <c:v>0.218754997956391</c:v>
                </c:pt>
                <c:pt idx="52">
                  <c:v>0.219409982162868</c:v>
                </c:pt>
                <c:pt idx="53">
                  <c:v>0.220097830055469</c:v>
                </c:pt>
                <c:pt idx="54">
                  <c:v>0.220826831195379</c:v>
                </c:pt>
                <c:pt idx="55">
                  <c:v>0.221578249250211</c:v>
                </c:pt>
                <c:pt idx="56">
                  <c:v>0.222415856005826</c:v>
                </c:pt>
                <c:pt idx="57">
                  <c:v>0.223350188106168</c:v>
                </c:pt>
                <c:pt idx="58">
                  <c:v>0.224248943163789</c:v>
                </c:pt>
                <c:pt idx="59">
                  <c:v>0.224890433117725</c:v>
                </c:pt>
                <c:pt idx="60">
                  <c:v>0.225232678826652</c:v>
                </c:pt>
                <c:pt idx="61">
                  <c:v>0.225345970400134</c:v>
                </c:pt>
                <c:pt idx="62">
                  <c:v>0.225308394829672</c:v>
                </c:pt>
                <c:pt idx="63">
                  <c:v>0.225211279127573</c:v>
                </c:pt>
                <c:pt idx="64">
                  <c:v>0.225082111320609</c:v>
                </c:pt>
                <c:pt idx="65">
                  <c:v>0.224988983762482</c:v>
                </c:pt>
                <c:pt idx="66">
                  <c:v>0.224998758524796</c:v>
                </c:pt>
                <c:pt idx="67">
                  <c:v>0.225148716343143</c:v>
                </c:pt>
                <c:pt idx="68">
                  <c:v>0.225436038762647</c:v>
                </c:pt>
                <c:pt idx="69">
                  <c:v>0.225851623228166</c:v>
                </c:pt>
                <c:pt idx="70">
                  <c:v>0.226387181336937</c:v>
                </c:pt>
                <c:pt idx="71">
                  <c:v>0.227030515387168</c:v>
                </c:pt>
                <c:pt idx="72">
                  <c:v>0.227764507800196</c:v>
                </c:pt>
                <c:pt idx="73">
                  <c:v>0.228569881844375</c:v>
                </c:pt>
                <c:pt idx="74">
                  <c:v>0.229377795787032</c:v>
                </c:pt>
                <c:pt idx="75">
                  <c:v>0.230131476447115</c:v>
                </c:pt>
              </c:numCache>
            </c:numRef>
          </c:val>
          <c:smooth val="0"/>
        </c:ser>
        <c:dLbls>
          <c:showLegendKey val="0"/>
          <c:showVal val="0"/>
          <c:showCatName val="0"/>
          <c:showSerName val="0"/>
          <c:showPercent val="0"/>
          <c:showBubbleSize val="0"/>
        </c:dLbls>
        <c:smooth val="0"/>
        <c:axId val="-2140564800"/>
        <c:axId val="-2140561808"/>
      </c:lineChart>
      <c:catAx>
        <c:axId val="-2140564800"/>
        <c:scaling>
          <c:orientation val="minMax"/>
        </c:scaling>
        <c:delete val="0"/>
        <c:axPos val="b"/>
        <c:numFmt formatCode="General" sourceLinked="1"/>
        <c:majorTickMark val="none"/>
        <c:minorTickMark val="none"/>
        <c:tickLblPos val="nextTo"/>
        <c:txPr>
          <a:bodyPr rot="-2700000"/>
          <a:lstStyle/>
          <a:p>
            <a:pPr>
              <a:defRPr sz="1600" baseline="0">
                <a:latin typeface="+mn-lt"/>
              </a:defRPr>
            </a:pPr>
            <a:endParaRPr lang="en-US"/>
          </a:p>
        </c:txPr>
        <c:crossAx val="-2140561808"/>
        <c:crosses val="autoZero"/>
        <c:auto val="1"/>
        <c:lblAlgn val="ctr"/>
        <c:lblOffset val="100"/>
        <c:tickLblSkip val="5"/>
        <c:noMultiLvlLbl val="0"/>
      </c:catAx>
      <c:valAx>
        <c:axId val="-2140561808"/>
        <c:scaling>
          <c:orientation val="minMax"/>
          <c:max val="0.5"/>
          <c:min val="0.0"/>
        </c:scaling>
        <c:delete val="0"/>
        <c:axPos val="l"/>
        <c:majorGridlines/>
        <c:title>
          <c:tx>
            <c:rich>
              <a:bodyPr/>
              <a:lstStyle/>
              <a:p>
                <a:pPr>
                  <a:defRPr sz="1600"/>
                </a:pPr>
                <a:r>
                  <a:rPr lang="en-US" sz="1800" dirty="0">
                    <a:latin typeface="Franklin Gothic Book" pitchFamily="34" charset="0"/>
                  </a:rPr>
                  <a:t>Percent of the Population</a:t>
                </a:r>
              </a:p>
              <a:p>
                <a:pPr>
                  <a:defRPr sz="1600"/>
                </a:pPr>
                <a:endParaRPr lang="en-US" sz="1600" dirty="0"/>
              </a:p>
            </c:rich>
          </c:tx>
          <c:overlay val="0"/>
        </c:title>
        <c:numFmt formatCode="0%" sourceLinked="0"/>
        <c:majorTickMark val="none"/>
        <c:minorTickMark val="none"/>
        <c:tickLblPos val="nextTo"/>
        <c:txPr>
          <a:bodyPr/>
          <a:lstStyle/>
          <a:p>
            <a:pPr>
              <a:defRPr sz="1600"/>
            </a:pPr>
            <a:endParaRPr lang="en-US"/>
          </a:p>
        </c:txPr>
        <c:crossAx val="-2140564800"/>
        <c:crosses val="autoZero"/>
        <c:crossBetween val="midCat"/>
        <c:majorUnit val="0.1"/>
        <c:minorUnit val="0.1"/>
      </c:valAx>
    </c:plotArea>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smtClean="0"/>
              <a:t>Social </a:t>
            </a:r>
            <a:r>
              <a:rPr lang="en-US" sz="2000" dirty="0"/>
              <a:t>Security Outgo as a Percent of the Economy (GDP), </a:t>
            </a:r>
            <a:r>
              <a:rPr lang="en-US" sz="2000" dirty="0" smtClean="0"/>
              <a:t>2015-2090</a:t>
            </a:r>
            <a:endParaRPr lang="en-US" sz="2000" dirty="0"/>
          </a:p>
        </c:rich>
      </c:tx>
      <c:layout>
        <c:manualLayout>
          <c:xMode val="edge"/>
          <c:yMode val="edge"/>
          <c:x val="0.147513779527559"/>
          <c:y val="0.0277777777777779"/>
        </c:manualLayout>
      </c:layout>
      <c:overlay val="0"/>
    </c:title>
    <c:autoTitleDeleted val="0"/>
    <c:plotArea>
      <c:layout/>
      <c:lineChart>
        <c:grouping val="standard"/>
        <c:varyColors val="0"/>
        <c:ser>
          <c:idx val="0"/>
          <c:order val="0"/>
          <c:spPr>
            <a:ln w="57150">
              <a:solidFill>
                <a:srgbClr val="F4680B"/>
              </a:solidFill>
            </a:ln>
          </c:spPr>
          <c:marker>
            <c:symbol val="none"/>
          </c:marker>
          <c:cat>
            <c:numRef>
              <c:f>'[chart-Outgo as percent of GDP 2016-ES version.xlsx]Sheet1'!$B$48:$B$123</c:f>
              <c:numCache>
                <c:formatCode>General</c:formatCode>
                <c:ptCount val="76"/>
                <c:pt idx="0">
                  <c:v>2015.0</c:v>
                </c:pt>
                <c:pt idx="1">
                  <c:v>2016.0</c:v>
                </c:pt>
                <c:pt idx="2">
                  <c:v>2017.0</c:v>
                </c:pt>
                <c:pt idx="3">
                  <c:v>2018.0</c:v>
                </c:pt>
                <c:pt idx="4">
                  <c:v>2019.0</c:v>
                </c:pt>
                <c:pt idx="5">
                  <c:v>2020.0</c:v>
                </c:pt>
                <c:pt idx="6">
                  <c:v>2021.0</c:v>
                </c:pt>
                <c:pt idx="7">
                  <c:v>2022.0</c:v>
                </c:pt>
                <c:pt idx="8">
                  <c:v>2023.0</c:v>
                </c:pt>
                <c:pt idx="9">
                  <c:v>2024.0</c:v>
                </c:pt>
                <c:pt idx="10">
                  <c:v>2025.0</c:v>
                </c:pt>
                <c:pt idx="11">
                  <c:v>2026.0</c:v>
                </c:pt>
                <c:pt idx="12">
                  <c:v>2027.0</c:v>
                </c:pt>
                <c:pt idx="13">
                  <c:v>2028.0</c:v>
                </c:pt>
                <c:pt idx="14">
                  <c:v>2029.0</c:v>
                </c:pt>
                <c:pt idx="15">
                  <c:v>2030.0</c:v>
                </c:pt>
                <c:pt idx="16">
                  <c:v>2031.0</c:v>
                </c:pt>
                <c:pt idx="17">
                  <c:v>2032.0</c:v>
                </c:pt>
                <c:pt idx="18">
                  <c:v>2033.0</c:v>
                </c:pt>
                <c:pt idx="19">
                  <c:v>2034.0</c:v>
                </c:pt>
                <c:pt idx="20">
                  <c:v>2035.0</c:v>
                </c:pt>
                <c:pt idx="21">
                  <c:v>2036.0</c:v>
                </c:pt>
                <c:pt idx="22">
                  <c:v>2037.0</c:v>
                </c:pt>
                <c:pt idx="23">
                  <c:v>2038.0</c:v>
                </c:pt>
                <c:pt idx="24">
                  <c:v>2039.0</c:v>
                </c:pt>
                <c:pt idx="25">
                  <c:v>2040.0</c:v>
                </c:pt>
                <c:pt idx="26">
                  <c:v>2041.0</c:v>
                </c:pt>
                <c:pt idx="27">
                  <c:v>2042.0</c:v>
                </c:pt>
                <c:pt idx="28">
                  <c:v>2043.0</c:v>
                </c:pt>
                <c:pt idx="29">
                  <c:v>2044.0</c:v>
                </c:pt>
                <c:pt idx="30">
                  <c:v>2045.0</c:v>
                </c:pt>
                <c:pt idx="31">
                  <c:v>2046.0</c:v>
                </c:pt>
                <c:pt idx="32">
                  <c:v>2047.0</c:v>
                </c:pt>
                <c:pt idx="33">
                  <c:v>2048.0</c:v>
                </c:pt>
                <c:pt idx="34">
                  <c:v>2049.0</c:v>
                </c:pt>
                <c:pt idx="35">
                  <c:v>2050.0</c:v>
                </c:pt>
                <c:pt idx="36">
                  <c:v>2051.0</c:v>
                </c:pt>
                <c:pt idx="37">
                  <c:v>2052.0</c:v>
                </c:pt>
                <c:pt idx="38">
                  <c:v>2053.0</c:v>
                </c:pt>
                <c:pt idx="39">
                  <c:v>2054.0</c:v>
                </c:pt>
                <c:pt idx="40">
                  <c:v>2055.0</c:v>
                </c:pt>
                <c:pt idx="41">
                  <c:v>2056.0</c:v>
                </c:pt>
                <c:pt idx="42">
                  <c:v>2057.0</c:v>
                </c:pt>
                <c:pt idx="43">
                  <c:v>2058.0</c:v>
                </c:pt>
                <c:pt idx="44">
                  <c:v>2059.0</c:v>
                </c:pt>
                <c:pt idx="45">
                  <c:v>2060.0</c:v>
                </c:pt>
                <c:pt idx="46">
                  <c:v>2061.0</c:v>
                </c:pt>
                <c:pt idx="47">
                  <c:v>2062.0</c:v>
                </c:pt>
                <c:pt idx="48">
                  <c:v>2063.0</c:v>
                </c:pt>
                <c:pt idx="49">
                  <c:v>2064.0</c:v>
                </c:pt>
                <c:pt idx="50">
                  <c:v>2065.0</c:v>
                </c:pt>
                <c:pt idx="51">
                  <c:v>2066.0</c:v>
                </c:pt>
                <c:pt idx="52">
                  <c:v>2067.0</c:v>
                </c:pt>
                <c:pt idx="53">
                  <c:v>2068.0</c:v>
                </c:pt>
                <c:pt idx="54">
                  <c:v>2069.0</c:v>
                </c:pt>
                <c:pt idx="55">
                  <c:v>2070.0</c:v>
                </c:pt>
                <c:pt idx="56">
                  <c:v>2071.0</c:v>
                </c:pt>
                <c:pt idx="57">
                  <c:v>2072.0</c:v>
                </c:pt>
                <c:pt idx="58">
                  <c:v>2073.0</c:v>
                </c:pt>
                <c:pt idx="59">
                  <c:v>2074.0</c:v>
                </c:pt>
                <c:pt idx="60">
                  <c:v>2075.0</c:v>
                </c:pt>
                <c:pt idx="61">
                  <c:v>2076.0</c:v>
                </c:pt>
                <c:pt idx="62">
                  <c:v>2077.0</c:v>
                </c:pt>
                <c:pt idx="63">
                  <c:v>2078.0</c:v>
                </c:pt>
                <c:pt idx="64">
                  <c:v>2079.0</c:v>
                </c:pt>
                <c:pt idx="65">
                  <c:v>2080.0</c:v>
                </c:pt>
                <c:pt idx="66">
                  <c:v>2081.0</c:v>
                </c:pt>
                <c:pt idx="67">
                  <c:v>2082.0</c:v>
                </c:pt>
                <c:pt idx="68">
                  <c:v>2083.0</c:v>
                </c:pt>
                <c:pt idx="69">
                  <c:v>2084.0</c:v>
                </c:pt>
                <c:pt idx="70">
                  <c:v>2085.0</c:v>
                </c:pt>
                <c:pt idx="71">
                  <c:v>2086.0</c:v>
                </c:pt>
                <c:pt idx="72">
                  <c:v>2087.0</c:v>
                </c:pt>
                <c:pt idx="73">
                  <c:v>2088.0</c:v>
                </c:pt>
                <c:pt idx="74">
                  <c:v>2089.0</c:v>
                </c:pt>
                <c:pt idx="75">
                  <c:v>2090.0</c:v>
                </c:pt>
              </c:numCache>
            </c:numRef>
          </c:cat>
          <c:val>
            <c:numRef>
              <c:f>'[chart-Outgo as percent of GDP 2016-ES version.xlsx]Sheet1'!$D$48:$D$123</c:f>
              <c:numCache>
                <c:formatCode>0%</c:formatCode>
                <c:ptCount val="76"/>
                <c:pt idx="0">
                  <c:v>0.05</c:v>
                </c:pt>
                <c:pt idx="1">
                  <c:v>0.0498</c:v>
                </c:pt>
                <c:pt idx="2">
                  <c:v>0.0491</c:v>
                </c:pt>
                <c:pt idx="3">
                  <c:v>0.0498</c:v>
                </c:pt>
                <c:pt idx="4">
                  <c:v>0.0505</c:v>
                </c:pt>
                <c:pt idx="5">
                  <c:v>0.0512</c:v>
                </c:pt>
                <c:pt idx="6">
                  <c:v>0.0518</c:v>
                </c:pt>
                <c:pt idx="7">
                  <c:v>0.0528</c:v>
                </c:pt>
                <c:pt idx="8">
                  <c:v>0.0539</c:v>
                </c:pt>
                <c:pt idx="9">
                  <c:v>0.055</c:v>
                </c:pt>
                <c:pt idx="10">
                  <c:v>0.056</c:v>
                </c:pt>
                <c:pt idx="11">
                  <c:v>0.0567</c:v>
                </c:pt>
                <c:pt idx="12">
                  <c:v>0.0573</c:v>
                </c:pt>
                <c:pt idx="13">
                  <c:v>0.0578</c:v>
                </c:pt>
                <c:pt idx="14">
                  <c:v>0.0583</c:v>
                </c:pt>
                <c:pt idx="15">
                  <c:v>0.0587</c:v>
                </c:pt>
                <c:pt idx="16">
                  <c:v>0.0591</c:v>
                </c:pt>
                <c:pt idx="17">
                  <c:v>0.0594</c:v>
                </c:pt>
                <c:pt idx="18">
                  <c:v>0.0596</c:v>
                </c:pt>
                <c:pt idx="19">
                  <c:v>0.0598000000000001</c:v>
                </c:pt>
                <c:pt idx="20">
                  <c:v>0.0598000000000001</c:v>
                </c:pt>
                <c:pt idx="21">
                  <c:v>0.06</c:v>
                </c:pt>
                <c:pt idx="22">
                  <c:v>0.0601</c:v>
                </c:pt>
                <c:pt idx="23">
                  <c:v>0.0601</c:v>
                </c:pt>
                <c:pt idx="24">
                  <c:v>0.06</c:v>
                </c:pt>
                <c:pt idx="25">
                  <c:v>0.0599</c:v>
                </c:pt>
                <c:pt idx="26">
                  <c:v>0.0597</c:v>
                </c:pt>
                <c:pt idx="27">
                  <c:v>0.0596</c:v>
                </c:pt>
                <c:pt idx="28">
                  <c:v>0.0594</c:v>
                </c:pt>
                <c:pt idx="29">
                  <c:v>0.0593</c:v>
                </c:pt>
                <c:pt idx="30">
                  <c:v>0.0592</c:v>
                </c:pt>
                <c:pt idx="31">
                  <c:v>0.0591</c:v>
                </c:pt>
                <c:pt idx="32">
                  <c:v>0.059</c:v>
                </c:pt>
                <c:pt idx="33">
                  <c:v>0.0589</c:v>
                </c:pt>
                <c:pt idx="34">
                  <c:v>0.0588</c:v>
                </c:pt>
                <c:pt idx="35">
                  <c:v>0.0587</c:v>
                </c:pt>
                <c:pt idx="36">
                  <c:v>0.0587</c:v>
                </c:pt>
                <c:pt idx="37">
                  <c:v>0.0587</c:v>
                </c:pt>
                <c:pt idx="38">
                  <c:v>0.0588</c:v>
                </c:pt>
                <c:pt idx="39">
                  <c:v>0.0589</c:v>
                </c:pt>
                <c:pt idx="40">
                  <c:v>0.059</c:v>
                </c:pt>
                <c:pt idx="41">
                  <c:v>0.0591</c:v>
                </c:pt>
                <c:pt idx="42">
                  <c:v>0.0592</c:v>
                </c:pt>
                <c:pt idx="43">
                  <c:v>0.0594</c:v>
                </c:pt>
                <c:pt idx="44">
                  <c:v>0.0595</c:v>
                </c:pt>
                <c:pt idx="45">
                  <c:v>0.0597</c:v>
                </c:pt>
                <c:pt idx="46">
                  <c:v>0.0598000000000001</c:v>
                </c:pt>
                <c:pt idx="47">
                  <c:v>0.0599</c:v>
                </c:pt>
                <c:pt idx="48">
                  <c:v>0.0601</c:v>
                </c:pt>
                <c:pt idx="49">
                  <c:v>0.0602</c:v>
                </c:pt>
                <c:pt idx="50">
                  <c:v>0.0603</c:v>
                </c:pt>
                <c:pt idx="51">
                  <c:v>0.0604</c:v>
                </c:pt>
                <c:pt idx="52">
                  <c:v>0.0606</c:v>
                </c:pt>
                <c:pt idx="53">
                  <c:v>0.0607</c:v>
                </c:pt>
                <c:pt idx="54">
                  <c:v>0.0608</c:v>
                </c:pt>
                <c:pt idx="55">
                  <c:v>0.0609</c:v>
                </c:pt>
                <c:pt idx="56">
                  <c:v>0.061</c:v>
                </c:pt>
                <c:pt idx="57">
                  <c:v>0.0611</c:v>
                </c:pt>
                <c:pt idx="58">
                  <c:v>0.0612</c:v>
                </c:pt>
                <c:pt idx="59">
                  <c:v>0.0612</c:v>
                </c:pt>
                <c:pt idx="60">
                  <c:v>0.0613</c:v>
                </c:pt>
                <c:pt idx="61">
                  <c:v>0.0612</c:v>
                </c:pt>
                <c:pt idx="62">
                  <c:v>0.0612</c:v>
                </c:pt>
                <c:pt idx="63">
                  <c:v>0.0611</c:v>
                </c:pt>
                <c:pt idx="64">
                  <c:v>0.0611</c:v>
                </c:pt>
                <c:pt idx="65">
                  <c:v>0.061</c:v>
                </c:pt>
                <c:pt idx="66">
                  <c:v>0.0609</c:v>
                </c:pt>
                <c:pt idx="67">
                  <c:v>0.0609</c:v>
                </c:pt>
                <c:pt idx="68">
                  <c:v>0.0609</c:v>
                </c:pt>
                <c:pt idx="69">
                  <c:v>0.0609</c:v>
                </c:pt>
                <c:pt idx="70">
                  <c:v>0.0609</c:v>
                </c:pt>
                <c:pt idx="71">
                  <c:v>0.061</c:v>
                </c:pt>
                <c:pt idx="72">
                  <c:v>0.0611</c:v>
                </c:pt>
                <c:pt idx="73">
                  <c:v>0.0612</c:v>
                </c:pt>
                <c:pt idx="74">
                  <c:v>0.0613</c:v>
                </c:pt>
                <c:pt idx="75">
                  <c:v>0.0614</c:v>
                </c:pt>
              </c:numCache>
            </c:numRef>
          </c:val>
          <c:smooth val="0"/>
        </c:ser>
        <c:dLbls>
          <c:showLegendKey val="0"/>
          <c:showVal val="0"/>
          <c:showCatName val="0"/>
          <c:showSerName val="0"/>
          <c:showPercent val="0"/>
          <c:showBubbleSize val="0"/>
        </c:dLbls>
        <c:smooth val="0"/>
        <c:axId val="2112955584"/>
        <c:axId val="2112958464"/>
      </c:lineChart>
      <c:catAx>
        <c:axId val="2112955584"/>
        <c:scaling>
          <c:orientation val="minMax"/>
        </c:scaling>
        <c:delete val="0"/>
        <c:axPos val="b"/>
        <c:numFmt formatCode="General" sourceLinked="1"/>
        <c:majorTickMark val="out"/>
        <c:minorTickMark val="none"/>
        <c:tickLblPos val="nextTo"/>
        <c:crossAx val="2112958464"/>
        <c:crosses val="autoZero"/>
        <c:auto val="1"/>
        <c:lblAlgn val="ctr"/>
        <c:lblOffset val="100"/>
        <c:tickLblSkip val="10"/>
        <c:tickMarkSkip val="5"/>
        <c:noMultiLvlLbl val="0"/>
      </c:catAx>
      <c:valAx>
        <c:axId val="2112958464"/>
        <c:scaling>
          <c:orientation val="minMax"/>
          <c:max val="0.5"/>
          <c:min val="0.0"/>
        </c:scaling>
        <c:delete val="0"/>
        <c:axPos val="l"/>
        <c:title>
          <c:tx>
            <c:rich>
              <a:bodyPr rot="-5400000" vert="horz"/>
              <a:lstStyle/>
              <a:p>
                <a:pPr>
                  <a:defRPr sz="1800"/>
                </a:pPr>
                <a:r>
                  <a:rPr lang="en-US" sz="1800" b="1" dirty="0" smtClean="0"/>
                  <a:t>Share of </a:t>
                </a:r>
                <a:r>
                  <a:rPr lang="en-US" sz="1800" b="1" dirty="0"/>
                  <a:t>GDP</a:t>
                </a:r>
              </a:p>
            </c:rich>
          </c:tx>
          <c:overlay val="0"/>
        </c:title>
        <c:numFmt formatCode="0%" sourceLinked="1"/>
        <c:majorTickMark val="out"/>
        <c:minorTickMark val="none"/>
        <c:tickLblPos val="nextTo"/>
        <c:crossAx val="2112955584"/>
        <c:crosses val="autoZero"/>
        <c:crossBetween val="between"/>
      </c:valAx>
    </c:plotArea>
    <c:plotVisOnly val="1"/>
    <c:dispBlanksAs val="gap"/>
    <c:showDLblsOverMax val="0"/>
  </c:chart>
  <c:txPr>
    <a:bodyPr/>
    <a:lstStyle/>
    <a:p>
      <a:pPr>
        <a:defRPr sz="1400"/>
      </a:pPr>
      <a:endParaRPr lang="en-US"/>
    </a:p>
  </c:txPr>
  <c:externalData r:id="rId2">
    <c:autoUpdate val="0"/>
  </c:externalData>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5.gif"/></Relationships>
</file>

<file path=ppt/drawings/_rels/drawing2.xml.rels><?xml version="1.0" encoding="UTF-8" standalone="yes"?>
<Relationships xmlns="http://schemas.openxmlformats.org/package/2006/relationships"><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0.27356</cdr:x>
      <cdr:y>0.56429</cdr:y>
    </cdr:from>
    <cdr:to>
      <cdr:x>0.36021</cdr:x>
      <cdr:y>0.62222</cdr:y>
    </cdr:to>
    <cdr:sp macro="" textlink="">
      <cdr:nvSpPr>
        <cdr:cNvPr id="3" name="TextBox 2"/>
        <cdr:cNvSpPr txBox="1"/>
      </cdr:nvSpPr>
      <cdr:spPr>
        <a:xfrm xmlns:a="http://schemas.openxmlformats.org/drawingml/2006/main">
          <a:off x="2057400" y="3157970"/>
          <a:ext cx="651679" cy="32419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53%</a:t>
          </a:r>
        </a:p>
      </cdr:txBody>
    </cdr:sp>
  </cdr:relSizeAnchor>
  <cdr:relSizeAnchor xmlns:cdr="http://schemas.openxmlformats.org/drawingml/2006/chartDrawing">
    <cdr:from>
      <cdr:x>0.4762</cdr:x>
      <cdr:y>0.53706</cdr:y>
    </cdr:from>
    <cdr:to>
      <cdr:x>0.57027</cdr:x>
      <cdr:y>0.61501</cdr:y>
    </cdr:to>
    <cdr:sp macro="" textlink="">
      <cdr:nvSpPr>
        <cdr:cNvPr id="5" name="TextBox 4"/>
        <cdr:cNvSpPr txBox="1"/>
      </cdr:nvSpPr>
      <cdr:spPr>
        <a:xfrm xmlns:a="http://schemas.openxmlformats.org/drawingml/2006/main">
          <a:off x="3581400" y="3005570"/>
          <a:ext cx="707484" cy="4362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39%</a:t>
          </a:r>
        </a:p>
      </cdr:txBody>
    </cdr:sp>
  </cdr:relSizeAnchor>
  <cdr:relSizeAnchor xmlns:cdr="http://schemas.openxmlformats.org/drawingml/2006/chartDrawing">
    <cdr:from>
      <cdr:x>0.88147</cdr:x>
      <cdr:y>0.50983</cdr:y>
    </cdr:from>
    <cdr:to>
      <cdr:x>0.96771</cdr:x>
      <cdr:y>0.56855</cdr:y>
    </cdr:to>
    <cdr:sp macro="" textlink="">
      <cdr:nvSpPr>
        <cdr:cNvPr id="6" name="TextBox 5"/>
        <cdr:cNvSpPr txBox="1"/>
      </cdr:nvSpPr>
      <cdr:spPr>
        <a:xfrm xmlns:a="http://schemas.openxmlformats.org/drawingml/2006/main">
          <a:off x="6629400" y="2853170"/>
          <a:ext cx="648597" cy="328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26%</a:t>
          </a:r>
          <a:endParaRPr lang="en-US" sz="1600" b="1" dirty="0"/>
        </a:p>
      </cdr:txBody>
    </cdr:sp>
  </cdr:relSizeAnchor>
  <cdr:relSizeAnchor xmlns:cdr="http://schemas.openxmlformats.org/drawingml/2006/chartDrawing">
    <cdr:from>
      <cdr:x>0.67883</cdr:x>
      <cdr:y>0.52344</cdr:y>
    </cdr:from>
    <cdr:to>
      <cdr:x>0.77682</cdr:x>
      <cdr:y>0.59466</cdr:y>
    </cdr:to>
    <cdr:sp macro="" textlink="">
      <cdr:nvSpPr>
        <cdr:cNvPr id="7" name="TextBox 6"/>
        <cdr:cNvSpPr txBox="1"/>
      </cdr:nvSpPr>
      <cdr:spPr>
        <a:xfrm xmlns:a="http://schemas.openxmlformats.org/drawingml/2006/main">
          <a:off x="5105400" y="2929370"/>
          <a:ext cx="736966" cy="3985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32%</a:t>
          </a:r>
        </a:p>
      </cdr:txBody>
    </cdr:sp>
  </cdr:relSizeAnchor>
  <cdr:relSizeAnchor xmlns:cdr="http://schemas.openxmlformats.org/drawingml/2006/chartDrawing">
    <cdr:from>
      <cdr:x>0.0203</cdr:x>
      <cdr:y>0.8491</cdr:y>
    </cdr:from>
    <cdr:to>
      <cdr:x>0.46212</cdr:x>
      <cdr:y>0.98423</cdr:y>
    </cdr:to>
    <cdr:sp macro="" textlink="">
      <cdr:nvSpPr>
        <cdr:cNvPr id="8" name="TextBox 7"/>
        <cdr:cNvSpPr txBox="1"/>
      </cdr:nvSpPr>
      <cdr:spPr>
        <a:xfrm xmlns:a="http://schemas.openxmlformats.org/drawingml/2006/main">
          <a:off x="152673" y="4751853"/>
          <a:ext cx="3322830" cy="7562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050" dirty="0"/>
            <a:t>Source: </a:t>
          </a:r>
          <a:r>
            <a:rPr lang="en-US" sz="1050" dirty="0">
              <a:latin typeface="+mn-lt"/>
              <a:ea typeface="+mn-ea"/>
              <a:cs typeface="+mn-cs"/>
            </a:rPr>
            <a:t>Social Security Administration. 2016. “</a:t>
          </a:r>
          <a:r>
            <a:rPr lang="en-US" sz="1050" b="0" i="0" dirty="0">
              <a:latin typeface="+mn-lt"/>
              <a:ea typeface="+mn-ea"/>
              <a:cs typeface="+mn-cs"/>
            </a:rPr>
            <a:t>Replacement Rates For Hypothetical Retired Workers</a:t>
          </a:r>
          <a:r>
            <a:rPr lang="en-US" sz="1050" dirty="0">
              <a:latin typeface="+mn-lt"/>
              <a:ea typeface="+mn-ea"/>
              <a:cs typeface="+mn-cs"/>
            </a:rPr>
            <a:t>.” Actuarial Note #2016.9. Baltimore, MD: Social Security Administration, Office of the Chief Actuary. </a:t>
          </a:r>
          <a:endParaRPr lang="en-US" sz="1050" dirty="0"/>
        </a:p>
      </cdr:txBody>
    </cdr:sp>
  </cdr:relSizeAnchor>
  <cdr:relSizeAnchor xmlns:cdr="http://schemas.openxmlformats.org/drawingml/2006/chartDrawing">
    <cdr:from>
      <cdr:x>0.81844</cdr:x>
      <cdr:y>0.83508</cdr:y>
    </cdr:from>
    <cdr:to>
      <cdr:x>0.98212</cdr:x>
      <cdr:y>0.99399</cdr:y>
    </cdr:to>
    <cdr:pic>
      <cdr:nvPicPr>
        <cdr:cNvPr id="9" name="Picture 8" descr="Black on White (small).gif"/>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155350" y="4673413"/>
          <a:ext cx="1231007" cy="88934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0.00365</cdr:x>
      <cdr:y>0.00611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0.00365</cdr:x>
      <cdr:y>0.00611</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0.25371</cdr:x>
      <cdr:y>0.91577</cdr:y>
    </cdr:from>
    <cdr:to>
      <cdr:x>0.41734</cdr:x>
      <cdr:y>0.97991</cdr:y>
    </cdr:to>
    <cdr:sp macro="" textlink="">
      <cdr:nvSpPr>
        <cdr:cNvPr id="12" name="TextBox 11"/>
        <cdr:cNvSpPr txBox="1"/>
      </cdr:nvSpPr>
      <cdr:spPr>
        <a:xfrm xmlns:a="http://schemas.openxmlformats.org/drawingml/2006/main">
          <a:off x="1890462" y="4058402"/>
          <a:ext cx="1219251" cy="2842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2010</a:t>
          </a:r>
        </a:p>
      </cdr:txBody>
    </cdr:sp>
  </cdr:relSizeAnchor>
  <cdr:relSizeAnchor xmlns:cdr="http://schemas.openxmlformats.org/drawingml/2006/chartDrawing">
    <cdr:from>
      <cdr:x>0.4636</cdr:x>
      <cdr:y>0.9156</cdr:y>
    </cdr:from>
    <cdr:to>
      <cdr:x>0.617</cdr:x>
      <cdr:y>0.99298</cdr:y>
    </cdr:to>
    <cdr:sp macro="" textlink="">
      <cdr:nvSpPr>
        <cdr:cNvPr id="16" name="TextBox 15"/>
        <cdr:cNvSpPr txBox="1"/>
      </cdr:nvSpPr>
      <cdr:spPr>
        <a:xfrm xmlns:a="http://schemas.openxmlformats.org/drawingml/2006/main">
          <a:off x="3454399" y="4057650"/>
          <a:ext cx="1143000" cy="3429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smtClean="0"/>
            <a:t>2020</a:t>
          </a:r>
          <a:endParaRPr lang="en-US" sz="1800" b="1" dirty="0"/>
        </a:p>
      </cdr:txBody>
    </cdr:sp>
  </cdr:relSizeAnchor>
  <cdr:relSizeAnchor xmlns:cdr="http://schemas.openxmlformats.org/drawingml/2006/chartDrawing">
    <cdr:from>
      <cdr:x>0.66405</cdr:x>
      <cdr:y>0.91414</cdr:y>
    </cdr:from>
    <cdr:to>
      <cdr:x>0.81745</cdr:x>
      <cdr:y>0.98154</cdr:y>
    </cdr:to>
    <cdr:sp macro="" textlink="">
      <cdr:nvSpPr>
        <cdr:cNvPr id="17" name="TextBox 16"/>
        <cdr:cNvSpPr txBox="1"/>
      </cdr:nvSpPr>
      <cdr:spPr>
        <a:xfrm xmlns:a="http://schemas.openxmlformats.org/drawingml/2006/main">
          <a:off x="4948004" y="4051178"/>
          <a:ext cx="1143025" cy="2986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t>2030</a:t>
          </a:r>
        </a:p>
      </cdr:txBody>
    </cdr:sp>
  </cdr:relSizeAnchor>
</c:userShapes>
</file>

<file path=ppt/drawings/drawing3.xml><?xml version="1.0" encoding="utf-8"?>
<c:userShapes xmlns:c="http://schemas.openxmlformats.org/drawingml/2006/chart">
  <cdr:relSizeAnchor xmlns:cdr="http://schemas.openxmlformats.org/drawingml/2006/chartDrawing">
    <cdr:from>
      <cdr:x>0.52213</cdr:x>
      <cdr:y>0.02587</cdr:y>
    </cdr:from>
    <cdr:to>
      <cdr:x>0.73046</cdr:x>
      <cdr:y>0.18131</cdr:y>
    </cdr:to>
    <cdr:sp macro="" textlink="">
      <cdr:nvSpPr>
        <cdr:cNvPr id="2" name="TextBox 1"/>
        <cdr:cNvSpPr txBox="1"/>
      </cdr:nvSpPr>
      <cdr:spPr>
        <a:xfrm xmlns:a="http://schemas.openxmlformats.org/drawingml/2006/main">
          <a:off x="3819501" y="114314"/>
          <a:ext cx="1523975" cy="6869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solidFill>
                <a:schemeClr val="tx1"/>
              </a:solidFill>
            </a:rPr>
            <a:t>2015: </a:t>
          </a:r>
          <a:r>
            <a:rPr lang="en-US" sz="1800" dirty="0">
              <a:solidFill>
                <a:schemeClr val="tx1"/>
              </a:solidFill>
            </a:rPr>
            <a:t>$</a:t>
          </a:r>
          <a:r>
            <a:rPr lang="en-US" sz="1800" dirty="0" smtClean="0">
              <a:solidFill>
                <a:schemeClr val="tx1"/>
              </a:solidFill>
            </a:rPr>
            <a:t>2.8</a:t>
          </a:r>
          <a:r>
            <a:rPr lang="en-US" sz="1800" baseline="0" dirty="0" smtClean="0">
              <a:solidFill>
                <a:schemeClr val="tx1"/>
              </a:solidFill>
            </a:rPr>
            <a:t> </a:t>
          </a:r>
          <a:r>
            <a:rPr lang="en-US" sz="1800" baseline="0" dirty="0">
              <a:solidFill>
                <a:schemeClr val="tx1"/>
              </a:solidFill>
            </a:rPr>
            <a:t>trillion</a:t>
          </a:r>
          <a:endParaRPr lang="en-US" sz="1800" dirty="0">
            <a:solidFill>
              <a:schemeClr val="tx1"/>
            </a:solidFill>
          </a:endParaRPr>
        </a:p>
      </cdr:txBody>
    </cdr:sp>
  </cdr:relSizeAnchor>
  <cdr:relSizeAnchor xmlns:cdr="http://schemas.openxmlformats.org/drawingml/2006/chartDrawing">
    <cdr:from>
      <cdr:x>0.72917</cdr:x>
      <cdr:y>0.01724</cdr:y>
    </cdr:from>
    <cdr:to>
      <cdr:x>1</cdr:x>
      <cdr:y>0.18966</cdr:y>
    </cdr:to>
    <cdr:sp macro="" textlink="">
      <cdr:nvSpPr>
        <cdr:cNvPr id="3" name="TextBox 2"/>
        <cdr:cNvSpPr txBox="1"/>
      </cdr:nvSpPr>
      <cdr:spPr>
        <a:xfrm xmlns:a="http://schemas.openxmlformats.org/drawingml/2006/main">
          <a:off x="5486400" y="76200"/>
          <a:ext cx="1981176" cy="7620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2019: $2.9</a:t>
          </a:r>
          <a:r>
            <a:rPr lang="en-US" sz="1800" dirty="0" smtClean="0"/>
            <a:t> </a:t>
          </a:r>
          <a:r>
            <a:rPr lang="en-US" sz="1800" dirty="0"/>
            <a:t>trillion (projected)</a:t>
          </a:r>
        </a:p>
      </cdr:txBody>
    </cdr:sp>
  </cdr:relSizeAnchor>
  <cdr:relSizeAnchor xmlns:cdr="http://schemas.openxmlformats.org/drawingml/2006/chartDrawing">
    <cdr:from>
      <cdr:x>0.13542</cdr:x>
      <cdr:y>0.67241</cdr:y>
    </cdr:from>
    <cdr:to>
      <cdr:x>0.32884</cdr:x>
      <cdr:y>0.82328</cdr:y>
    </cdr:to>
    <cdr:sp macro="" textlink="">
      <cdr:nvSpPr>
        <cdr:cNvPr id="4" name="TextBox 3"/>
        <cdr:cNvSpPr txBox="1"/>
      </cdr:nvSpPr>
      <cdr:spPr>
        <a:xfrm xmlns:a="http://schemas.openxmlformats.org/drawingml/2006/main">
          <a:off x="990600" y="2971800"/>
          <a:ext cx="1414906" cy="666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1985: $</a:t>
          </a:r>
          <a:r>
            <a:rPr lang="en-US" sz="1800" dirty="0" smtClean="0"/>
            <a:t>0.04</a:t>
          </a:r>
          <a:r>
            <a:rPr lang="en-US" sz="1800" baseline="0" dirty="0" smtClean="0"/>
            <a:t> </a:t>
          </a:r>
          <a:r>
            <a:rPr lang="en-US" sz="1800" baseline="0" dirty="0"/>
            <a:t>trillion</a:t>
          </a:r>
          <a:endParaRPr lang="en-US" sz="1800" dirty="0"/>
        </a:p>
      </cdr:txBody>
    </cdr:sp>
  </cdr:relSizeAnchor>
  <cdr:relSizeAnchor xmlns:cdr="http://schemas.openxmlformats.org/drawingml/2006/chartDrawing">
    <cdr:from>
      <cdr:x>0.13021</cdr:x>
      <cdr:y>0.80388</cdr:y>
    </cdr:from>
    <cdr:to>
      <cdr:x>0.16667</cdr:x>
      <cdr:y>0.88578</cdr:y>
    </cdr:to>
    <cdr:sp macro="" textlink="">
      <cdr:nvSpPr>
        <cdr:cNvPr id="8" name="Straight Connector 7"/>
        <cdr:cNvSpPr/>
      </cdr:nvSpPr>
      <cdr:spPr>
        <a:xfrm xmlns:a="http://schemas.openxmlformats.org/drawingml/2006/main" flipH="1">
          <a:off x="952500" y="3552825"/>
          <a:ext cx="266700" cy="36195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0.4372</cdr:x>
      <cdr:y>0.45349</cdr:y>
    </cdr:from>
    <cdr:to>
      <cdr:x>0.58993</cdr:x>
      <cdr:y>0.48952</cdr:y>
    </cdr:to>
    <cdr:sp macro="" textlink="">
      <cdr:nvSpPr>
        <cdr:cNvPr id="3" name="TextBox 2"/>
        <cdr:cNvSpPr txBox="1"/>
      </cdr:nvSpPr>
      <cdr:spPr>
        <a:xfrm xmlns:a="http://schemas.openxmlformats.org/drawingml/2006/main">
          <a:off x="3386715" y="2362856"/>
          <a:ext cx="1183134" cy="1877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b="1" dirty="0"/>
        </a:p>
      </cdr:txBody>
    </cdr:sp>
  </cdr:relSizeAnchor>
  <cdr:relSizeAnchor xmlns:cdr="http://schemas.openxmlformats.org/drawingml/2006/chartDrawing">
    <cdr:from>
      <cdr:x>0.50161</cdr:x>
      <cdr:y>0.36727</cdr:y>
    </cdr:from>
    <cdr:to>
      <cdr:x>0.71658</cdr:x>
      <cdr:y>0.46744</cdr:y>
    </cdr:to>
    <cdr:sp macro="" textlink="">
      <cdr:nvSpPr>
        <cdr:cNvPr id="6" name="TextBox 2"/>
        <cdr:cNvSpPr txBox="1"/>
      </cdr:nvSpPr>
      <cdr:spPr>
        <a:xfrm xmlns:a="http://schemas.openxmlformats.org/drawingml/2006/main">
          <a:off x="3733799" y="1676400"/>
          <a:ext cx="1600162" cy="4572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Beneficiaries</a:t>
          </a:r>
        </a:p>
      </cdr:txBody>
    </cdr:sp>
  </cdr:relSizeAnchor>
  <cdr:relSizeAnchor xmlns:cdr="http://schemas.openxmlformats.org/drawingml/2006/chartDrawing">
    <cdr:from>
      <cdr:x>0.52208</cdr:x>
      <cdr:y>0.53421</cdr:y>
    </cdr:from>
    <cdr:to>
      <cdr:x>0.68587</cdr:x>
      <cdr:y>0.66776</cdr:y>
    </cdr:to>
    <cdr:sp macro="" textlink="">
      <cdr:nvSpPr>
        <cdr:cNvPr id="7" name="TextBox 3"/>
        <cdr:cNvSpPr txBox="1"/>
      </cdr:nvSpPr>
      <cdr:spPr>
        <a:xfrm xmlns:a="http://schemas.openxmlformats.org/drawingml/2006/main">
          <a:off x="3886199" y="2438400"/>
          <a:ext cx="1219196" cy="6095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latin typeface="Franklin Gothic Book" pitchFamily="34" charset="0"/>
            </a:rPr>
            <a:t>Age 65+</a:t>
          </a:r>
        </a:p>
      </cdr:txBody>
    </cdr:sp>
  </cdr:relSizeAnchor>
  <cdr:relSizeAnchor xmlns:cdr="http://schemas.openxmlformats.org/drawingml/2006/chartDrawing">
    <cdr:from>
      <cdr:x>0.14459</cdr:x>
      <cdr:y>0.43057</cdr:y>
    </cdr:from>
    <cdr:to>
      <cdr:x>0.27022</cdr:x>
      <cdr:y>0.59914</cdr:y>
    </cdr:to>
    <cdr:sp macro="" textlink="">
      <cdr:nvSpPr>
        <cdr:cNvPr id="8" name="TextBox 7"/>
        <cdr:cNvSpPr txBox="1"/>
      </cdr:nvSpPr>
      <cdr:spPr>
        <a:xfrm xmlns:a="http://schemas.openxmlformats.org/drawingml/2006/main">
          <a:off x="1211245" y="2162175"/>
          <a:ext cx="1052416" cy="8465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18%</a:t>
          </a:r>
        </a:p>
      </cdr:txBody>
    </cdr:sp>
  </cdr:relSizeAnchor>
  <cdr:relSizeAnchor xmlns:cdr="http://schemas.openxmlformats.org/drawingml/2006/chartDrawing">
    <cdr:from>
      <cdr:x>0.15228</cdr:x>
      <cdr:y>0.63646</cdr:y>
    </cdr:from>
    <cdr:to>
      <cdr:x>0.28881</cdr:x>
      <cdr:y>0.7644</cdr:y>
    </cdr:to>
    <cdr:sp macro="" textlink="">
      <cdr:nvSpPr>
        <cdr:cNvPr id="9" name="TextBox 8"/>
        <cdr:cNvSpPr txBox="1"/>
      </cdr:nvSpPr>
      <cdr:spPr>
        <a:xfrm xmlns:a="http://schemas.openxmlformats.org/drawingml/2006/main">
          <a:off x="1275665" y="3196113"/>
          <a:ext cx="1143685" cy="6424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15%</a:t>
          </a:r>
        </a:p>
      </cdr:txBody>
    </cdr:sp>
  </cdr:relSizeAnchor>
  <cdr:relSizeAnchor xmlns:cdr="http://schemas.openxmlformats.org/drawingml/2006/chartDrawing">
    <cdr:from>
      <cdr:x>0.35517</cdr:x>
      <cdr:y>0.4591</cdr:y>
    </cdr:from>
    <cdr:to>
      <cdr:x>0.43663</cdr:x>
      <cdr:y>0.52844</cdr:y>
    </cdr:to>
    <cdr:sp macro="" textlink="">
      <cdr:nvSpPr>
        <cdr:cNvPr id="10" name="TextBox 9"/>
        <cdr:cNvSpPr txBox="1"/>
      </cdr:nvSpPr>
      <cdr:spPr>
        <a:xfrm xmlns:a="http://schemas.openxmlformats.org/drawingml/2006/main">
          <a:off x="3688431" y="2923640"/>
          <a:ext cx="845959" cy="4415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t>  </a:t>
          </a:r>
        </a:p>
      </cdr:txBody>
    </cdr:sp>
  </cdr:relSizeAnchor>
  <cdr:relSizeAnchor xmlns:cdr="http://schemas.openxmlformats.org/drawingml/2006/chartDrawing">
    <cdr:from>
      <cdr:x>0.36853</cdr:x>
      <cdr:y>0.53004</cdr:y>
    </cdr:from>
    <cdr:to>
      <cdr:x>0.48094</cdr:x>
      <cdr:y>0.67262</cdr:y>
    </cdr:to>
    <cdr:sp macro="" textlink="">
      <cdr:nvSpPr>
        <cdr:cNvPr id="11" name="TextBox 10"/>
        <cdr:cNvSpPr txBox="1"/>
      </cdr:nvSpPr>
      <cdr:spPr>
        <a:xfrm xmlns:a="http://schemas.openxmlformats.org/drawingml/2006/main">
          <a:off x="2743181" y="2419354"/>
          <a:ext cx="836741" cy="6508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20%</a:t>
          </a:r>
        </a:p>
      </cdr:txBody>
    </cdr:sp>
  </cdr:relSizeAnchor>
  <cdr:relSizeAnchor xmlns:cdr="http://schemas.openxmlformats.org/drawingml/2006/chartDrawing">
    <cdr:from>
      <cdr:x>0.87923</cdr:x>
      <cdr:y>0.33199</cdr:y>
    </cdr:from>
    <cdr:to>
      <cdr:x>0.98515</cdr:x>
      <cdr:y>0.49581</cdr:y>
    </cdr:to>
    <cdr:sp macro="" textlink="">
      <cdr:nvSpPr>
        <cdr:cNvPr id="12" name="TextBox 11"/>
        <cdr:cNvSpPr txBox="1"/>
      </cdr:nvSpPr>
      <cdr:spPr>
        <a:xfrm xmlns:a="http://schemas.openxmlformats.org/drawingml/2006/main">
          <a:off x="7365424" y="1667149"/>
          <a:ext cx="887303" cy="822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Franklin Gothic Book" pitchFamily="34" charset="0"/>
            </a:rPr>
            <a:t>25%</a:t>
          </a:r>
        </a:p>
      </cdr:txBody>
    </cdr:sp>
  </cdr:relSizeAnchor>
  <cdr:relSizeAnchor xmlns:cdr="http://schemas.openxmlformats.org/drawingml/2006/chartDrawing">
    <cdr:from>
      <cdr:x>0.88933</cdr:x>
      <cdr:y>0.49039</cdr:y>
    </cdr:from>
    <cdr:to>
      <cdr:x>0.98848</cdr:x>
      <cdr:y>0.66766</cdr:y>
    </cdr:to>
    <cdr:sp macro="" textlink="">
      <cdr:nvSpPr>
        <cdr:cNvPr id="13" name="TextBox 12"/>
        <cdr:cNvSpPr txBox="1"/>
      </cdr:nvSpPr>
      <cdr:spPr>
        <a:xfrm xmlns:a="http://schemas.openxmlformats.org/drawingml/2006/main">
          <a:off x="7450008" y="2462592"/>
          <a:ext cx="830590" cy="8902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Franklin Gothic Book" pitchFamily="34" charset="0"/>
          </a:endParaRPr>
        </a:p>
        <a:p xmlns:a="http://schemas.openxmlformats.org/drawingml/2006/main">
          <a:r>
            <a:rPr lang="en-US" sz="1800" b="1" dirty="0">
              <a:latin typeface="Franklin Gothic Book" pitchFamily="34" charset="0"/>
            </a:rPr>
            <a:t>23</a:t>
          </a:r>
          <a:r>
            <a:rPr lang="en-US" sz="1600" dirty="0">
              <a:latin typeface="Franklin Gothic Book" pitchFamily="34" charset="0"/>
            </a:rPr>
            <a:t>%</a:t>
          </a:r>
        </a:p>
      </cdr:txBody>
    </cdr:sp>
  </cdr:relSizeAnchor>
  <cdr:relSizeAnchor xmlns:cdr="http://schemas.openxmlformats.org/drawingml/2006/chartDrawing">
    <cdr:from>
      <cdr:x>0.36725</cdr:x>
      <cdr:y>0.36727</cdr:y>
    </cdr:from>
    <cdr:to>
      <cdr:x>0.50033</cdr:x>
      <cdr:y>0.52308</cdr:y>
    </cdr:to>
    <cdr:sp macro="" textlink="">
      <cdr:nvSpPr>
        <cdr:cNvPr id="14" name="TextBox 13"/>
        <cdr:cNvSpPr txBox="1"/>
      </cdr:nvSpPr>
      <cdr:spPr>
        <a:xfrm xmlns:a="http://schemas.openxmlformats.org/drawingml/2006/main">
          <a:off x="2733707" y="1676387"/>
          <a:ext cx="990601" cy="711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Franklin Gothic Book" pitchFamily="34" charset="0"/>
            </a:rPr>
            <a:t>24%</a:t>
          </a:r>
          <a:endParaRPr lang="en-US" sz="1800" b="1" dirty="0">
            <a:latin typeface="Franklin Gothic Book"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0.32319</cdr:x>
      <cdr:y>0.73831</cdr:y>
    </cdr:from>
    <cdr:to>
      <cdr:x>0.5076</cdr:x>
      <cdr:y>0.82512</cdr:y>
    </cdr:to>
    <cdr:sp macro="" textlink="">
      <cdr:nvSpPr>
        <cdr:cNvPr id="2" name="TextBox 1"/>
        <cdr:cNvSpPr txBox="1"/>
      </cdr:nvSpPr>
      <cdr:spPr>
        <a:xfrm xmlns:a="http://schemas.openxmlformats.org/drawingml/2006/main">
          <a:off x="1619251" y="2229267"/>
          <a:ext cx="923924" cy="2621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t>2035:</a:t>
          </a:r>
          <a:r>
            <a:rPr lang="en-US" sz="1800" b="1" baseline="0" dirty="0"/>
            <a:t> 6.0</a:t>
          </a:r>
          <a:r>
            <a:rPr lang="en-US" sz="1800" b="1" dirty="0"/>
            <a:t>%</a:t>
          </a:r>
        </a:p>
      </cdr:txBody>
    </cdr:sp>
  </cdr:relSizeAnchor>
  <cdr:relSizeAnchor xmlns:cdr="http://schemas.openxmlformats.org/drawingml/2006/chartDrawing">
    <cdr:from>
      <cdr:x>0.1</cdr:x>
      <cdr:y>0.74138</cdr:y>
    </cdr:from>
    <cdr:to>
      <cdr:x>0.27455</cdr:x>
      <cdr:y>0.8324</cdr:y>
    </cdr:to>
    <cdr:sp macro="" textlink="">
      <cdr:nvSpPr>
        <cdr:cNvPr id="3" name="TextBox 1"/>
        <cdr:cNvSpPr txBox="1"/>
      </cdr:nvSpPr>
      <cdr:spPr>
        <a:xfrm xmlns:a="http://schemas.openxmlformats.org/drawingml/2006/main">
          <a:off x="838200" y="3276600"/>
          <a:ext cx="1463078" cy="40227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2015: 5.0%</a:t>
          </a:r>
        </a:p>
      </cdr:txBody>
    </cdr:sp>
  </cdr:relSizeAnchor>
  <cdr:relSizeAnchor xmlns:cdr="http://schemas.openxmlformats.org/drawingml/2006/chartDrawing">
    <cdr:from>
      <cdr:x>0.80989</cdr:x>
      <cdr:y>0.73485</cdr:y>
    </cdr:from>
    <cdr:to>
      <cdr:x>0.99555</cdr:x>
      <cdr:y>0.82165</cdr:y>
    </cdr:to>
    <cdr:sp macro="" textlink="">
      <cdr:nvSpPr>
        <cdr:cNvPr id="4" name="TextBox 1"/>
        <cdr:cNvSpPr txBox="1"/>
      </cdr:nvSpPr>
      <cdr:spPr>
        <a:xfrm xmlns:a="http://schemas.openxmlformats.org/drawingml/2006/main">
          <a:off x="4057650" y="2218819"/>
          <a:ext cx="930229" cy="2620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a:t>2090: 6.1%</a:t>
          </a:r>
        </a:p>
      </cdr:txBody>
    </cdr:sp>
  </cdr:relSizeAnchor>
</c:userShapes>
</file>

<file path=ppt/drawings/drawing6.xml><?xml version="1.0" encoding="utf-8"?>
<c:userShapes xmlns:c="http://schemas.openxmlformats.org/drawingml/2006/chart">
  <cdr:relSizeAnchor xmlns:cdr="http://schemas.openxmlformats.org/drawingml/2006/chartDrawing">
    <cdr:from>
      <cdr:x>0.76699</cdr:x>
      <cdr:y>0.7</cdr:y>
    </cdr:from>
    <cdr:to>
      <cdr:x>0.94773</cdr:x>
      <cdr:y>0.76093</cdr:y>
    </cdr:to>
    <cdr:sp macro="" textlink="">
      <cdr:nvSpPr>
        <cdr:cNvPr id="2" name="TextBox 1"/>
        <cdr:cNvSpPr txBox="1"/>
      </cdr:nvSpPr>
      <cdr:spPr>
        <a:xfrm xmlns:a="http://schemas.openxmlformats.org/drawingml/2006/main">
          <a:off x="6019800" y="3733800"/>
          <a:ext cx="1418555" cy="3250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2090: 6</a:t>
          </a:r>
          <a:r>
            <a:rPr lang="en-US" sz="1800" b="1" dirty="0"/>
            <a:t>%</a:t>
          </a:r>
        </a:p>
      </cdr:txBody>
    </cdr:sp>
  </cdr:relSizeAnchor>
  <cdr:relSizeAnchor xmlns:cdr="http://schemas.openxmlformats.org/drawingml/2006/chartDrawing">
    <cdr:from>
      <cdr:x>0.10204</cdr:x>
      <cdr:y>0.09275</cdr:y>
    </cdr:from>
    <cdr:to>
      <cdr:x>0.94437</cdr:x>
      <cdr:y>0.20395</cdr:y>
    </cdr:to>
    <cdr:sp macro="" textlink="">
      <cdr:nvSpPr>
        <cdr:cNvPr id="3" name="TextBox 2"/>
        <cdr:cNvSpPr txBox="1"/>
      </cdr:nvSpPr>
      <cdr:spPr>
        <a:xfrm xmlns:a="http://schemas.openxmlformats.org/drawingml/2006/main">
          <a:off x="762000" y="457200"/>
          <a:ext cx="6290183" cy="5481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i="0" baseline="0" dirty="0" smtClean="0">
              <a:solidFill>
                <a:schemeClr val="tx1"/>
              </a:solidFill>
              <a:latin typeface="+mn-lt"/>
              <a:ea typeface="+mn-ea"/>
              <a:cs typeface="+mn-cs"/>
            </a:rPr>
            <a:t>2015-2090</a:t>
          </a:r>
          <a:endParaRPr lang="en-US" sz="2800" dirty="0">
            <a:solidFill>
              <a:schemeClr val="tx1"/>
            </a:solidFill>
          </a:endParaRPr>
        </a:p>
      </cdr:txBody>
    </cdr:sp>
  </cdr:relSizeAnchor>
  <cdr:relSizeAnchor xmlns:cdr="http://schemas.openxmlformats.org/drawingml/2006/chartDrawing">
    <cdr:from>
      <cdr:x>0.11224</cdr:x>
      <cdr:y>0.71429</cdr:y>
    </cdr:from>
    <cdr:to>
      <cdr:x>0.28155</cdr:x>
      <cdr:y>0.79824</cdr:y>
    </cdr:to>
    <cdr:sp macro="" textlink="">
      <cdr:nvSpPr>
        <cdr:cNvPr id="4" name="TextBox 3"/>
        <cdr:cNvSpPr txBox="1"/>
      </cdr:nvSpPr>
      <cdr:spPr>
        <a:xfrm xmlns:a="http://schemas.openxmlformats.org/drawingml/2006/main">
          <a:off x="880927" y="3810000"/>
          <a:ext cx="1328873" cy="447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2015: 5</a:t>
          </a:r>
          <a:r>
            <a:rPr lang="en-US" sz="1800" b="1" dirty="0"/>
            <a:t>%</a:t>
          </a:r>
        </a:p>
      </cdr:txBody>
    </cdr:sp>
  </cdr:relSizeAnchor>
  <cdr:relSizeAnchor xmlns:cdr="http://schemas.openxmlformats.org/drawingml/2006/chartDrawing">
    <cdr:from>
      <cdr:x>0.29126</cdr:x>
      <cdr:y>0.7</cdr:y>
    </cdr:from>
    <cdr:to>
      <cdr:x>0.4466</cdr:x>
      <cdr:y>0.78296</cdr:y>
    </cdr:to>
    <cdr:sp macro="" textlink="">
      <cdr:nvSpPr>
        <cdr:cNvPr id="5" name="TextBox 4"/>
        <cdr:cNvSpPr txBox="1"/>
      </cdr:nvSpPr>
      <cdr:spPr>
        <a:xfrm xmlns:a="http://schemas.openxmlformats.org/drawingml/2006/main">
          <a:off x="2286000" y="3733800"/>
          <a:ext cx="1219200" cy="4424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2035: 6</a:t>
          </a:r>
          <a:r>
            <a:rPr lang="en-US" sz="1800" b="1" dirty="0"/>
            <a:t>%</a:t>
          </a:r>
        </a:p>
      </cdr:txBody>
    </cdr:sp>
  </cdr:relSizeAnchor>
  <cdr:relSizeAnchor xmlns:cdr="http://schemas.openxmlformats.org/drawingml/2006/chartDrawing">
    <cdr:from>
      <cdr:x>0.27184</cdr:x>
      <cdr:y>0.27143</cdr:y>
    </cdr:from>
    <cdr:to>
      <cdr:x>0.49515</cdr:x>
      <cdr:y>0.33366</cdr:y>
    </cdr:to>
    <cdr:sp macro="" textlink="">
      <cdr:nvSpPr>
        <cdr:cNvPr id="6" name="TextBox 5"/>
        <cdr:cNvSpPr txBox="1"/>
      </cdr:nvSpPr>
      <cdr:spPr>
        <a:xfrm xmlns:a="http://schemas.openxmlformats.org/drawingml/2006/main">
          <a:off x="2133600" y="1447800"/>
          <a:ext cx="1752600" cy="3319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2035: 37%</a:t>
          </a:r>
          <a:endParaRPr lang="en-US" sz="1800" b="1" dirty="0"/>
        </a:p>
      </cdr:txBody>
    </cdr:sp>
  </cdr:relSizeAnchor>
  <cdr:relSizeAnchor xmlns:cdr="http://schemas.openxmlformats.org/drawingml/2006/chartDrawing">
    <cdr:from>
      <cdr:x>0.09949</cdr:x>
      <cdr:y>0.27143</cdr:y>
    </cdr:from>
    <cdr:to>
      <cdr:x>0.28155</cdr:x>
      <cdr:y>0.33684</cdr:y>
    </cdr:to>
    <cdr:sp macro="" textlink="">
      <cdr:nvSpPr>
        <cdr:cNvPr id="7" name="TextBox 6"/>
        <cdr:cNvSpPr txBox="1"/>
      </cdr:nvSpPr>
      <cdr:spPr>
        <a:xfrm xmlns:a="http://schemas.openxmlformats.org/drawingml/2006/main">
          <a:off x="780856" y="1447800"/>
          <a:ext cx="1428944" cy="3489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2015: 35%</a:t>
          </a:r>
          <a:endParaRPr lang="en-US" sz="1800" b="1" dirty="0"/>
        </a:p>
      </cdr:txBody>
    </cdr:sp>
  </cdr:relSizeAnchor>
  <cdr:relSizeAnchor xmlns:cdr="http://schemas.openxmlformats.org/drawingml/2006/chartDrawing">
    <cdr:from>
      <cdr:x>0.79061</cdr:x>
      <cdr:y>0.28571</cdr:y>
    </cdr:from>
    <cdr:to>
      <cdr:x>1</cdr:x>
      <cdr:y>0.36554</cdr:y>
    </cdr:to>
    <cdr:sp macro="" textlink="">
      <cdr:nvSpPr>
        <cdr:cNvPr id="8" name="TextBox 7"/>
        <cdr:cNvSpPr txBox="1"/>
      </cdr:nvSpPr>
      <cdr:spPr>
        <a:xfrm xmlns:a="http://schemas.openxmlformats.org/drawingml/2006/main">
          <a:off x="6248400" y="1524000"/>
          <a:ext cx="1643406" cy="425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2090: 34%</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25603" name="Rectangle 3"/>
          <p:cNvSpPr>
            <a:spLocks noGrp="1" noChangeArrowheads="1"/>
          </p:cNvSpPr>
          <p:nvPr>
            <p:ph type="dt" sz="quarter"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25604" name="Rectangle 4"/>
          <p:cNvSpPr>
            <a:spLocks noGrp="1" noChangeArrowheads="1"/>
          </p:cNvSpPr>
          <p:nvPr>
            <p:ph type="ftr" sz="quarter" idx="2"/>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25605" name="Rectangle 5"/>
          <p:cNvSpPr>
            <a:spLocks noGrp="1" noChangeArrowheads="1"/>
          </p:cNvSpPr>
          <p:nvPr>
            <p:ph type="sldNum" sz="quarter" idx="3"/>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E8236448-5610-4535-B1AC-2A8DB8BF1E24}" type="slidenum">
              <a:rPr lang="en-US"/>
              <a:pPr>
                <a:defRPr/>
              </a:pPr>
              <a:t>‹#›</a:t>
            </a:fld>
            <a:endParaRPr lang="en-US" dirty="0"/>
          </a:p>
        </p:txBody>
      </p:sp>
    </p:spTree>
    <p:extLst>
      <p:ext uri="{BB962C8B-B14F-4D97-AF65-F5344CB8AC3E}">
        <p14:creationId xmlns:p14="http://schemas.microsoft.com/office/powerpoint/2010/main" val="2247262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1"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defTabSz="930224">
              <a:defRPr sz="1200"/>
            </a:lvl1pPr>
          </a:lstStyle>
          <a:p>
            <a:pPr>
              <a:defRPr/>
            </a:pPr>
            <a:endParaRPr lang="en-US" dirty="0"/>
          </a:p>
        </p:txBody>
      </p:sp>
      <p:sp>
        <p:nvSpPr>
          <p:cNvPr id="40963" name="Rectangle 1027"/>
          <p:cNvSpPr>
            <a:spLocks noGrp="1" noChangeArrowheads="1"/>
          </p:cNvSpPr>
          <p:nvPr>
            <p:ph type="dt" idx="1"/>
          </p:nvPr>
        </p:nvSpPr>
        <p:spPr bwMode="auto">
          <a:xfrm>
            <a:off x="3971926" y="1"/>
            <a:ext cx="3038475" cy="463550"/>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lvl1pPr algn="r" defTabSz="930224">
              <a:defRPr sz="1200"/>
            </a:lvl1pPr>
          </a:lstStyle>
          <a:p>
            <a:pPr>
              <a:defRPr/>
            </a:pPr>
            <a:endParaRPr lang="en-US" dirty="0"/>
          </a:p>
        </p:txBody>
      </p:sp>
      <p:sp>
        <p:nvSpPr>
          <p:cNvPr id="38916"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35039" y="4416425"/>
            <a:ext cx="5140325" cy="4181475"/>
          </a:xfrm>
          <a:prstGeom prst="rect">
            <a:avLst/>
          </a:prstGeom>
          <a:noFill/>
          <a:ln w="9525">
            <a:noFill/>
            <a:miter lim="800000"/>
            <a:headEnd/>
            <a:tailEnd/>
          </a:ln>
          <a:effectLst/>
        </p:spPr>
        <p:txBody>
          <a:bodyPr vert="horz" wrap="square" lIns="92953" tIns="46477" rIns="92953" bIns="4647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0966" name="Rectangle 1030"/>
          <p:cNvSpPr>
            <a:spLocks noGrp="1" noChangeArrowheads="1"/>
          </p:cNvSpPr>
          <p:nvPr>
            <p:ph type="ftr" sz="quarter" idx="4"/>
          </p:nvPr>
        </p:nvSpPr>
        <p:spPr bwMode="auto">
          <a:xfrm>
            <a:off x="1"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defTabSz="930224">
              <a:defRPr sz="1200"/>
            </a:lvl1pPr>
          </a:lstStyle>
          <a:p>
            <a:pPr>
              <a:defRPr/>
            </a:pPr>
            <a:endParaRPr lang="en-US" dirty="0"/>
          </a:p>
        </p:txBody>
      </p:sp>
      <p:sp>
        <p:nvSpPr>
          <p:cNvPr id="40967" name="Rectangle 1031"/>
          <p:cNvSpPr>
            <a:spLocks noGrp="1" noChangeArrowheads="1"/>
          </p:cNvSpPr>
          <p:nvPr>
            <p:ph type="sldNum" sz="quarter" idx="5"/>
          </p:nvPr>
        </p:nvSpPr>
        <p:spPr bwMode="auto">
          <a:xfrm>
            <a:off x="3971926" y="8832850"/>
            <a:ext cx="3038475" cy="463550"/>
          </a:xfrm>
          <a:prstGeom prst="rect">
            <a:avLst/>
          </a:prstGeom>
          <a:noFill/>
          <a:ln w="9525">
            <a:noFill/>
            <a:miter lim="800000"/>
            <a:headEnd/>
            <a:tailEnd/>
          </a:ln>
          <a:effectLst/>
        </p:spPr>
        <p:txBody>
          <a:bodyPr vert="horz" wrap="square" lIns="92953" tIns="46477" rIns="92953" bIns="46477" numCol="1" anchor="b" anchorCtr="0" compatLnSpc="1">
            <a:prstTxWarp prst="textNoShape">
              <a:avLst/>
            </a:prstTxWarp>
          </a:bodyPr>
          <a:lstStyle>
            <a:lvl1pPr algn="r" defTabSz="930224">
              <a:defRPr sz="1200"/>
            </a:lvl1pPr>
          </a:lstStyle>
          <a:p>
            <a:pPr>
              <a:defRPr/>
            </a:pPr>
            <a:fld id="{08595D1C-F4D4-4854-9AE0-F6CF9AF5A72D}" type="slidenum">
              <a:rPr lang="en-US"/>
              <a:pPr>
                <a:defRPr/>
              </a:pPr>
              <a:t>‹#›</a:t>
            </a:fld>
            <a:endParaRPr lang="en-US" dirty="0"/>
          </a:p>
        </p:txBody>
      </p:sp>
    </p:spTree>
    <p:extLst>
      <p:ext uri="{BB962C8B-B14F-4D97-AF65-F5344CB8AC3E}">
        <p14:creationId xmlns:p14="http://schemas.microsoft.com/office/powerpoint/2010/main" val="2892945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EB4A46DC-A5C2-4DC8-86CC-56A4D37FF3B4}" type="slidenum">
              <a:rPr lang="en-US" smtClean="0"/>
              <a:pPr/>
              <a:t>1</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spcBef>
                <a:spcPct val="0"/>
              </a:spcBef>
            </a:pPr>
            <a:r>
              <a:rPr lang="en-US" dirty="0" smtClean="0"/>
              <a:t>The purpose of this primer is to provide basic information and charts about Social Security: its benefits, financing, affordability, and policy options to strengthen it. The primer is formatted as a slide presentation</a:t>
            </a:r>
            <a:r>
              <a:rPr lang="en-US" baseline="0" dirty="0" smtClean="0"/>
              <a:t> with accompanying explanatory text. The Academy makes it available as an educational resources for use by teachers, journalists, students, community organizations, and others. Users are free to adapt it for their own presentations. It can be downloaded in PDF or PowerPoint format at www.nasi.org.</a:t>
            </a:r>
          </a:p>
          <a:p>
            <a:pPr eaLnBrk="1" hangingPunct="1">
              <a:spcBef>
                <a:spcPct val="0"/>
              </a:spcBef>
            </a:pPr>
            <a:endParaRPr lang="en-US" baseline="0" dirty="0" smtClean="0"/>
          </a:p>
          <a:p>
            <a:pPr eaLnBrk="1" hangingPunct="1">
              <a:spcBef>
                <a:spcPct val="0"/>
              </a:spcBef>
            </a:pPr>
            <a:r>
              <a:rPr lang="en-US" baseline="0" dirty="0" smtClean="0"/>
              <a:t>The primer is updated to reflect estimates from the </a:t>
            </a:r>
            <a:r>
              <a:rPr lang="en-US" b="0" baseline="0" dirty="0" smtClean="0"/>
              <a:t>2016 Social Security Trustees Report.</a:t>
            </a:r>
          </a:p>
        </p:txBody>
      </p:sp>
    </p:spTree>
    <p:extLst>
      <p:ext uri="{BB962C8B-B14F-4D97-AF65-F5344CB8AC3E}">
        <p14:creationId xmlns:p14="http://schemas.microsoft.com/office/powerpoint/2010/main" val="2708174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a:spcBef>
                <a:spcPts val="0"/>
              </a:spcBef>
            </a:pPr>
            <a:r>
              <a:rPr lang="en-US" dirty="0" smtClean="0"/>
              <a:t>When the full retirement age was 65, benefits claimed at age 62 were reduced to 80 percent of the full amount; when the full retirement age reaches 67, benefits claimed at 62 will be reduced to</a:t>
            </a:r>
            <a:r>
              <a:rPr lang="en-US" baseline="0" dirty="0" smtClean="0"/>
              <a:t> 7</a:t>
            </a:r>
            <a:r>
              <a:rPr lang="en-US" dirty="0" smtClean="0"/>
              <a:t>0 percent, while benefits taken at age 65 will be reduced to 86.7 percent.  </a:t>
            </a:r>
          </a:p>
          <a:p>
            <a:pPr>
              <a:spcBef>
                <a:spcPts val="0"/>
              </a:spcBef>
            </a:pPr>
            <a:endParaRPr lang="en-US" dirty="0" smtClean="0"/>
          </a:p>
          <a:p>
            <a:pPr>
              <a:spcBef>
                <a:spcPts val="0"/>
              </a:spcBef>
            </a:pPr>
            <a:r>
              <a:rPr lang="en-US" dirty="0" smtClean="0"/>
              <a:t>When the full retirement age is 67, benefits claimed at ages 62-66</a:t>
            </a:r>
            <a:r>
              <a:rPr lang="en-US" baseline="0" dirty="0" smtClean="0"/>
              <a:t> will be about 12-14 percent lower than they would have been if the retirement age had remained at 65. Similarly, benefits claimed at older ages will also be lower than they would have been without the increase in the retirement age.</a:t>
            </a:r>
          </a:p>
          <a:p>
            <a:pPr>
              <a:spcBef>
                <a:spcPts val="0"/>
              </a:spcBef>
            </a:pPr>
            <a:endParaRPr lang="en-US" baseline="0" dirty="0" smtClean="0"/>
          </a:p>
          <a:p>
            <a:pPr>
              <a:spcBef>
                <a:spcPts val="0"/>
              </a:spcBef>
            </a:pPr>
            <a:r>
              <a:rPr lang="en-US" baseline="0" dirty="0" smtClean="0"/>
              <a:t>Simply put, increasing the full retirement age by one year represents a 5-7 percent benefit cut for all retired worker beneficiaries.</a:t>
            </a:r>
            <a:endParaRPr lang="en-US" dirty="0" smtClean="0"/>
          </a:p>
          <a:p>
            <a:pPr>
              <a:spcBef>
                <a:spcPts val="0"/>
              </a:spcBef>
            </a:pPr>
            <a:endParaRPr lang="en-US" dirty="0" smtClean="0"/>
          </a:p>
        </p:txBody>
      </p:sp>
      <p:sp>
        <p:nvSpPr>
          <p:cNvPr id="51204" name="Slide Number Placeholder 3"/>
          <p:cNvSpPr>
            <a:spLocks noGrp="1"/>
          </p:cNvSpPr>
          <p:nvPr>
            <p:ph type="sldNum" sz="quarter" idx="5"/>
          </p:nvPr>
        </p:nvSpPr>
        <p:spPr>
          <a:noFill/>
        </p:spPr>
        <p:txBody>
          <a:bodyPr/>
          <a:lstStyle/>
          <a:p>
            <a:fld id="{C1B0EC42-14A5-40F5-835C-AF1D0F01EAE5}" type="slidenum">
              <a:rPr lang="en-US" smtClean="0"/>
              <a:pPr/>
              <a:t>10</a:t>
            </a:fld>
            <a:endParaRPr lang="en-US" dirty="0" smtClean="0"/>
          </a:p>
        </p:txBody>
      </p:sp>
    </p:spTree>
    <p:extLst>
      <p:ext uri="{BB962C8B-B14F-4D97-AF65-F5344CB8AC3E}">
        <p14:creationId xmlns:p14="http://schemas.microsoft.com/office/powerpoint/2010/main" val="149151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0"/>
              </a:spcBef>
            </a:pPr>
            <a:r>
              <a:rPr lang="en-US" dirty="0"/>
              <a:t>The increase in the </a:t>
            </a:r>
            <a:r>
              <a:rPr lang="en-US" dirty="0" smtClean="0"/>
              <a:t>full-benefit retirement age – </a:t>
            </a:r>
            <a:r>
              <a:rPr lang="en-US" dirty="0"/>
              <a:t>together with rising out-of-pocket payments for Medicare </a:t>
            </a:r>
            <a:r>
              <a:rPr lang="en-US" dirty="0" smtClean="0"/>
              <a:t>premiums and a rising share of benefits subject to income taxes</a:t>
            </a:r>
            <a:r>
              <a:rPr lang="en-US" baseline="0" dirty="0" smtClean="0"/>
              <a:t> </a:t>
            </a:r>
            <a:r>
              <a:rPr lang="en-US" dirty="0" smtClean="0"/>
              <a:t>– </a:t>
            </a:r>
            <a:r>
              <a:rPr lang="en-US" dirty="0"/>
              <a:t>will cause net replacement rates from Social Security to fall from about </a:t>
            </a:r>
            <a:r>
              <a:rPr lang="en-US" dirty="0" smtClean="0"/>
              <a:t>38 </a:t>
            </a:r>
            <a:r>
              <a:rPr lang="en-US" dirty="0"/>
              <a:t>percent in </a:t>
            </a:r>
            <a:r>
              <a:rPr lang="en-US" dirty="0" smtClean="0"/>
              <a:t>2010 </a:t>
            </a:r>
            <a:r>
              <a:rPr lang="en-US" dirty="0"/>
              <a:t>to </a:t>
            </a:r>
            <a:r>
              <a:rPr lang="en-US" dirty="0" smtClean="0"/>
              <a:t>31 </a:t>
            </a:r>
            <a:r>
              <a:rPr lang="en-US" dirty="0"/>
              <a:t>percent in 2030.</a:t>
            </a:r>
          </a:p>
          <a:p>
            <a:pPr>
              <a:spcBef>
                <a:spcPts val="0"/>
              </a:spcBef>
            </a:pPr>
            <a:r>
              <a:rPr lang="en-US" dirty="0"/>
              <a:t> </a:t>
            </a:r>
          </a:p>
          <a:p>
            <a:pPr>
              <a:spcBef>
                <a:spcPts val="0"/>
              </a:spcBef>
            </a:pPr>
            <a:r>
              <a:rPr lang="en-US" dirty="0"/>
              <a:t>A medium earner who retired at age 65 in </a:t>
            </a:r>
            <a:r>
              <a:rPr lang="en-US" dirty="0" smtClean="0"/>
              <a:t>2010 </a:t>
            </a:r>
            <a:r>
              <a:rPr lang="en-US" dirty="0"/>
              <a:t>received a benefit equal to about </a:t>
            </a:r>
            <a:r>
              <a:rPr lang="en-US" dirty="0" smtClean="0"/>
              <a:t>38 </a:t>
            </a:r>
            <a:r>
              <a:rPr lang="en-US" dirty="0"/>
              <a:t>percent of prior </a:t>
            </a:r>
            <a:r>
              <a:rPr lang="en-US" dirty="0" smtClean="0"/>
              <a:t>career-average earnings </a:t>
            </a:r>
            <a:r>
              <a:rPr lang="en-US" dirty="0"/>
              <a:t>after deducting the </a:t>
            </a:r>
            <a:r>
              <a:rPr lang="en-US" dirty="0" smtClean="0"/>
              <a:t>premiums </a:t>
            </a:r>
            <a:r>
              <a:rPr lang="en-US" dirty="0"/>
              <a:t>for Medicare </a:t>
            </a:r>
            <a:r>
              <a:rPr lang="en-US" dirty="0" smtClean="0"/>
              <a:t>Parts </a:t>
            </a:r>
            <a:r>
              <a:rPr lang="en-US" dirty="0"/>
              <a:t>B (the part of Medicare that pays for outpatient services</a:t>
            </a:r>
            <a:r>
              <a:rPr lang="en-US" dirty="0" smtClean="0"/>
              <a:t>) an</a:t>
            </a:r>
            <a:r>
              <a:rPr lang="en-US" baseline="0" dirty="0" smtClean="0"/>
              <a:t>d D (the part that pays for prescription drugs)</a:t>
            </a:r>
            <a:r>
              <a:rPr lang="en-US" dirty="0" smtClean="0"/>
              <a:t>. As </a:t>
            </a:r>
            <a:r>
              <a:rPr lang="en-US" dirty="0"/>
              <a:t>health care costs continue to outpace wage growth, those premiums will eat further into future retirees’ Social Security checks</a:t>
            </a:r>
            <a:r>
              <a:rPr lang="en-US" dirty="0" smtClean="0"/>
              <a:t>. </a:t>
            </a:r>
          </a:p>
          <a:p>
            <a:pPr>
              <a:spcBef>
                <a:spcPts val="0"/>
              </a:spcBef>
            </a:pPr>
            <a:endParaRPr lang="en-US" dirty="0" smtClean="0"/>
          </a:p>
          <a:p>
            <a:pPr>
              <a:spcBef>
                <a:spcPts val="0"/>
              </a:spcBef>
            </a:pPr>
            <a:r>
              <a:rPr lang="en-US" dirty="0" smtClean="0"/>
              <a:t>H</a:t>
            </a:r>
            <a:r>
              <a:rPr lang="en-US" baseline="0" dirty="0" smtClean="0"/>
              <a:t>igher earners currently pay income taxes on part of their Social Security benefits. Because those thresholds are not indexed for inflation, more people will pay income taxes on part of their benefits in the future. (See page 21 for more on the taxation of Social Security benefits.)</a:t>
            </a:r>
            <a:endParaRPr lang="en-US" dirty="0" smtClean="0"/>
          </a:p>
          <a:p>
            <a:pPr>
              <a:spcBef>
                <a:spcPts val="0"/>
              </a:spcBef>
            </a:pPr>
            <a:endParaRPr lang="en-US" dirty="0" smtClean="0"/>
          </a:p>
          <a:p>
            <a:pPr>
              <a:spcBef>
                <a:spcPts val="0"/>
              </a:spcBef>
            </a:pPr>
            <a:r>
              <a:rPr lang="en-US" dirty="0" smtClean="0"/>
              <a:t>By 2020, the net replacement rate for a medium earner at 65 </a:t>
            </a:r>
            <a:r>
              <a:rPr lang="en-US" baseline="0" dirty="0" smtClean="0"/>
              <a:t>will be about </a:t>
            </a:r>
            <a:r>
              <a:rPr lang="en-US" b="0" baseline="0" dirty="0" smtClean="0"/>
              <a:t>38</a:t>
            </a:r>
            <a:r>
              <a:rPr lang="en-US" baseline="0" dirty="0" smtClean="0"/>
              <a:t> percent of prior earnings. </a:t>
            </a:r>
            <a:r>
              <a:rPr lang="en-US" dirty="0" smtClean="0"/>
              <a:t>By </a:t>
            </a:r>
            <a:r>
              <a:rPr lang="en-US" dirty="0"/>
              <a:t>2030, the net </a:t>
            </a:r>
            <a:r>
              <a:rPr lang="en-US" dirty="0" smtClean="0"/>
              <a:t>rate will have declined to about 31 </a:t>
            </a:r>
            <a:r>
              <a:rPr lang="en-US" dirty="0"/>
              <a:t>percent – </a:t>
            </a:r>
            <a:r>
              <a:rPr lang="en-US" dirty="0" smtClean="0"/>
              <a:t>nearly one-fifth below the rate in 2010</a:t>
            </a:r>
            <a:r>
              <a:rPr lang="en-US" baseline="0" dirty="0" smtClean="0"/>
              <a:t>. This decline is </a:t>
            </a:r>
            <a:r>
              <a:rPr lang="en-US" dirty="0" smtClean="0"/>
              <a:t>the </a:t>
            </a:r>
            <a:r>
              <a:rPr lang="en-US" dirty="0"/>
              <a:t>result of the scheduled increase in the Social Security full-benefit age to </a:t>
            </a:r>
            <a:r>
              <a:rPr lang="en-US" dirty="0" smtClean="0"/>
              <a:t>67; </a:t>
            </a:r>
            <a:r>
              <a:rPr lang="en-US" dirty="0"/>
              <a:t>steeper Medicare premiums as health care costs continue to </a:t>
            </a:r>
            <a:r>
              <a:rPr lang="en-US" dirty="0" smtClean="0"/>
              <a:t>climb;</a:t>
            </a:r>
            <a:r>
              <a:rPr lang="en-US" baseline="0" dirty="0" smtClean="0"/>
              <a:t> and higher income tax payments on benefits.</a:t>
            </a:r>
          </a:p>
          <a:p>
            <a:pPr>
              <a:spcBef>
                <a:spcPts val="0"/>
              </a:spcBef>
            </a:pPr>
            <a:endParaRPr lang="en-US" baseline="0" dirty="0" smtClean="0"/>
          </a:p>
          <a:p>
            <a:pPr>
              <a:spcBef>
                <a:spcPts val="0"/>
              </a:spcBef>
            </a:pPr>
            <a:endParaRPr lang="en-US" b="1" i="1"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11</a:t>
            </a:fld>
            <a:endParaRPr lang="en-US" dirty="0"/>
          </a:p>
        </p:txBody>
      </p:sp>
    </p:spTree>
    <p:extLst>
      <p:ext uri="{BB962C8B-B14F-4D97-AF65-F5344CB8AC3E}">
        <p14:creationId xmlns:p14="http://schemas.microsoft.com/office/powerpoint/2010/main" val="1215409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spcBef>
                <a:spcPct val="0"/>
              </a:spcBef>
            </a:pPr>
            <a:r>
              <a:rPr lang="en-US" dirty="0" smtClean="0"/>
              <a:t>Since 1957, the Social Security program has provided cash benefits to people who have lost their capacity to earn a living because of sever</a:t>
            </a:r>
            <a:r>
              <a:rPr lang="en-US" baseline="0" dirty="0" smtClean="0"/>
              <a:t>e disability</a:t>
            </a:r>
            <a:r>
              <a:rPr lang="en-US" dirty="0" smtClean="0"/>
              <a:t>. Social Security disability insurance (DI) pays monthly benefits to workers who are no longer able to work due to a significant illness or impairment that is expected to last at least a year or to result in death within a year. It is part of the Social Security program that pays retirement benefits to the vast majority of older Americans. </a:t>
            </a:r>
          </a:p>
          <a:p>
            <a:pPr>
              <a:spcBef>
                <a:spcPct val="0"/>
              </a:spcBef>
            </a:pPr>
            <a:endParaRPr lang="en-US" dirty="0" smtClean="0"/>
          </a:p>
          <a:p>
            <a:pPr>
              <a:spcBef>
                <a:spcPct val="0"/>
              </a:spcBef>
            </a:pPr>
            <a:r>
              <a:rPr lang="en-US" dirty="0" smtClean="0"/>
              <a:t>Benefits are based on the disabled worker's past earnings and are paid to the disabled worker and to his or her eligible</a:t>
            </a:r>
            <a:r>
              <a:rPr lang="en-US" baseline="0" dirty="0" smtClean="0"/>
              <a:t> </a:t>
            </a:r>
            <a:r>
              <a:rPr lang="en-US" dirty="0" smtClean="0"/>
              <a:t>family members. To be eligible, a disabled worker must have worked in jobs covered by Social Security. Individuals who are receiving Social Security DI benefits become eligible for Medicare after receiving DI for two years.</a:t>
            </a:r>
          </a:p>
          <a:p>
            <a:endParaRPr lang="en-US" dirty="0" smtClean="0"/>
          </a:p>
        </p:txBody>
      </p:sp>
      <p:sp>
        <p:nvSpPr>
          <p:cNvPr id="53252" name="Slide Number Placeholder 3"/>
          <p:cNvSpPr>
            <a:spLocks noGrp="1"/>
          </p:cNvSpPr>
          <p:nvPr>
            <p:ph type="sldNum" sz="quarter" idx="5"/>
          </p:nvPr>
        </p:nvSpPr>
        <p:spPr>
          <a:noFill/>
        </p:spPr>
        <p:txBody>
          <a:bodyPr/>
          <a:lstStyle/>
          <a:p>
            <a:fld id="{FE77E7C0-A2D5-442A-A7F3-28712025463C}" type="slidenum">
              <a:rPr lang="en-US" smtClean="0"/>
              <a:pPr/>
              <a:t>12</a:t>
            </a:fld>
            <a:endParaRPr lang="en-US" dirty="0" smtClean="0"/>
          </a:p>
        </p:txBody>
      </p:sp>
    </p:spTree>
    <p:extLst>
      <p:ext uri="{BB962C8B-B14F-4D97-AF65-F5344CB8AC3E}">
        <p14:creationId xmlns:p14="http://schemas.microsoft.com/office/powerpoint/2010/main" val="204486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spcBef>
                <a:spcPct val="0"/>
              </a:spcBef>
            </a:pPr>
            <a:r>
              <a:rPr lang="en-US" b="0" dirty="0" smtClean="0"/>
              <a:t>Many beneficiaries have multiple disabling conditions. Of the nearly 9 million individuals receiving disabled worker benefits at the end of 2014, 31 percent had mental impairments as the main disabling condition, or primary diagnosis. They include 4 percent with intellectual disabilities and 27 percent with other mental disorders. Musculoskeletal conditions – such as arthritis, back injuries and other disorders of the skeleton and connective tissues – were the main condition for 31 percent of the disabled workers. These conditions were more common among beneficiaries over the age of 50. About 8</a:t>
            </a:r>
            <a:r>
              <a:rPr lang="en-US" b="0" baseline="0" dirty="0" smtClean="0"/>
              <a:t> </a:t>
            </a:r>
            <a:r>
              <a:rPr lang="en-US" b="0" dirty="0" smtClean="0"/>
              <a:t>percent had conditions of the circulatory system as their primary diagnosis. Another 9 percent had impairments of the nervous system and sense organs. The remaining 20 percent includes those with injuries, cancers, infectious diseases, metabolic and endocrine diseases, such as diabetes, diseases of the respiratory system, and diseases of other body systems.</a:t>
            </a:r>
          </a:p>
          <a:p>
            <a:endParaRPr lang="en-US" b="0" dirty="0" smtClean="0"/>
          </a:p>
        </p:txBody>
      </p:sp>
      <p:sp>
        <p:nvSpPr>
          <p:cNvPr id="54276" name="Slide Number Placeholder 3"/>
          <p:cNvSpPr>
            <a:spLocks noGrp="1"/>
          </p:cNvSpPr>
          <p:nvPr>
            <p:ph type="sldNum" sz="quarter" idx="5"/>
          </p:nvPr>
        </p:nvSpPr>
        <p:spPr>
          <a:noFill/>
        </p:spPr>
        <p:txBody>
          <a:bodyPr/>
          <a:lstStyle/>
          <a:p>
            <a:fld id="{555C0FF2-3711-4B28-BC4B-F4C6A6D7B250}" type="slidenum">
              <a:rPr lang="en-US" smtClean="0"/>
              <a:pPr/>
              <a:t>13</a:t>
            </a:fld>
            <a:endParaRPr lang="en-US" dirty="0" smtClean="0"/>
          </a:p>
        </p:txBody>
      </p:sp>
    </p:spTree>
    <p:extLst>
      <p:ext uri="{BB962C8B-B14F-4D97-AF65-F5344CB8AC3E}">
        <p14:creationId xmlns:p14="http://schemas.microsoft.com/office/powerpoint/2010/main" val="3232326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a:spcBef>
                <a:spcPts val="0"/>
              </a:spcBef>
            </a:pPr>
            <a:r>
              <a:rPr lang="en-US" dirty="0" smtClean="0"/>
              <a:t>A</a:t>
            </a:r>
            <a:r>
              <a:rPr lang="en-US" baseline="0" dirty="0" smtClean="0"/>
              <a:t> typical disabled worker might be a 55-year-old meatpacker disabled by severe arthritis.</a:t>
            </a:r>
          </a:p>
          <a:p>
            <a:pPr>
              <a:spcBef>
                <a:spcPts val="0"/>
              </a:spcBef>
            </a:pPr>
            <a:endParaRPr lang="en-US" baseline="0" dirty="0" smtClean="0"/>
          </a:p>
          <a:p>
            <a:pPr>
              <a:spcBef>
                <a:spcPts val="0"/>
              </a:spcBef>
            </a:pPr>
            <a:r>
              <a:rPr lang="en-US" baseline="0" dirty="0" smtClean="0"/>
              <a:t>Even with their Social Security disability benefits, nearly 3 in 10 disabled workers have family incomes below 125% of the federal poverty line.</a:t>
            </a:r>
            <a:endParaRPr lang="en-US" dirty="0" smtClean="0"/>
          </a:p>
        </p:txBody>
      </p:sp>
      <p:sp>
        <p:nvSpPr>
          <p:cNvPr id="55300" name="Slide Number Placeholder 3"/>
          <p:cNvSpPr>
            <a:spLocks noGrp="1"/>
          </p:cNvSpPr>
          <p:nvPr>
            <p:ph type="sldNum" sz="quarter" idx="5"/>
          </p:nvPr>
        </p:nvSpPr>
        <p:spPr>
          <a:noFill/>
        </p:spPr>
        <p:txBody>
          <a:bodyPr/>
          <a:lstStyle/>
          <a:p>
            <a:fld id="{EA6E1488-09F0-49F4-9ACE-121783BD1CDB}" type="slidenum">
              <a:rPr lang="en-US" smtClean="0"/>
              <a:pPr/>
              <a:t>14</a:t>
            </a:fld>
            <a:endParaRPr lang="en-US" dirty="0" smtClean="0"/>
          </a:p>
        </p:txBody>
      </p:sp>
    </p:spTree>
    <p:extLst>
      <p:ext uri="{BB962C8B-B14F-4D97-AF65-F5344CB8AC3E}">
        <p14:creationId xmlns:p14="http://schemas.microsoft.com/office/powerpoint/2010/main" val="347835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p:spPr>
        <p:txBody>
          <a:bodyPr/>
          <a:lstStyle/>
          <a:p>
            <a:fld id="{B3AAB444-7CCB-4DC9-BCAB-997F8662E5FA}" type="slidenum">
              <a:rPr lang="en-US" smtClean="0"/>
              <a:pPr/>
              <a:t>15</a:t>
            </a:fld>
            <a:endParaRPr lang="en-US"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5039" y="4416426"/>
            <a:ext cx="5140325" cy="2060575"/>
          </a:xfrm>
          <a:noFill/>
          <a:ln/>
        </p:spPr>
        <p:txBody>
          <a:bodyPr/>
          <a:lstStyle/>
          <a:p>
            <a:pPr eaLnBrk="1" hangingPunct="1">
              <a:spcBef>
                <a:spcPct val="0"/>
              </a:spcBef>
            </a:pPr>
            <a:r>
              <a:rPr lang="en-US" dirty="0" smtClean="0">
                <a:cs typeface="Times New Roman" charset="0"/>
              </a:rPr>
              <a:t>We’ve looked at who gets Social Security and how much they receive. Now we look at who pays.  </a:t>
            </a:r>
          </a:p>
          <a:p>
            <a:pPr eaLnBrk="1" hangingPunct="1">
              <a:spcBef>
                <a:spcPct val="0"/>
              </a:spcBef>
            </a:pPr>
            <a:endParaRPr lang="en-US" dirty="0" smtClean="0">
              <a:cs typeface="Times New Roman" charset="0"/>
            </a:endParaRPr>
          </a:p>
          <a:p>
            <a:pPr eaLnBrk="1" hangingPunct="1">
              <a:spcBef>
                <a:spcPct val="0"/>
              </a:spcBef>
            </a:pPr>
            <a:r>
              <a:rPr lang="en-US" dirty="0" smtClean="0">
                <a:cs typeface="Times New Roman" charset="0"/>
              </a:rPr>
              <a:t>Workers and their employers pay for Social Security through dedicated Social Security contributions.  </a:t>
            </a:r>
          </a:p>
        </p:txBody>
      </p:sp>
    </p:spTree>
    <p:extLst>
      <p:ext uri="{BB962C8B-B14F-4D97-AF65-F5344CB8AC3E}">
        <p14:creationId xmlns:p14="http://schemas.microsoft.com/office/powerpoint/2010/main" val="323515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a:noFill/>
        </p:spPr>
        <p:txBody>
          <a:bodyPr/>
          <a:lstStyle/>
          <a:p>
            <a:fld id="{B695BD33-4FCC-4589-8E13-7F7F2E3B5288}" type="slidenum">
              <a:rPr lang="en-US" smtClean="0"/>
              <a:pPr/>
              <a:t>16</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5039" y="4416425"/>
            <a:ext cx="5140325" cy="3432175"/>
          </a:xfrm>
          <a:noFill/>
          <a:ln/>
        </p:spPr>
        <p:txBody>
          <a:bodyPr/>
          <a:lstStyle/>
          <a:p>
            <a:pPr eaLnBrk="1" hangingPunct="1">
              <a:spcBef>
                <a:spcPct val="0"/>
              </a:spcBef>
            </a:pPr>
            <a:r>
              <a:rPr lang="en-US" b="0" dirty="0"/>
              <a:t>Workers </a:t>
            </a:r>
            <a:r>
              <a:rPr lang="en-US" b="0" dirty="0" smtClean="0"/>
              <a:t>pay </a:t>
            </a:r>
            <a:r>
              <a:rPr lang="en-US" b="0" dirty="0"/>
              <a:t>6.2 percent of their earnings for Social </a:t>
            </a:r>
            <a:r>
              <a:rPr lang="en-US" b="0" dirty="0" smtClean="0"/>
              <a:t>Security. </a:t>
            </a:r>
            <a:r>
              <a:rPr lang="en-US" b="0" dirty="0"/>
              <a:t>Employers pay an equal amount. </a:t>
            </a:r>
            <a:r>
              <a:rPr lang="en-US" b="0" dirty="0" smtClean="0"/>
              <a:t>The </a:t>
            </a:r>
            <a:r>
              <a:rPr lang="en-US" b="0" dirty="0"/>
              <a:t>total is 12.4 percent for Social </a:t>
            </a:r>
            <a:r>
              <a:rPr lang="en-US" b="0" dirty="0" smtClean="0"/>
              <a:t>Security. </a:t>
            </a:r>
            <a:r>
              <a:rPr lang="en-US" b="0" dirty="0"/>
              <a:t>Social Security contributions are paid on earnings only up to a </a:t>
            </a:r>
            <a:r>
              <a:rPr lang="en-US" b="0" dirty="0" smtClean="0"/>
              <a:t>cap: $118,500 </a:t>
            </a:r>
            <a:r>
              <a:rPr lang="en-US" b="0" dirty="0"/>
              <a:t>in </a:t>
            </a:r>
            <a:r>
              <a:rPr lang="en-US" b="0" dirty="0" smtClean="0"/>
              <a:t>2016. </a:t>
            </a:r>
            <a:r>
              <a:rPr lang="en-US" b="0" dirty="0"/>
              <a:t>The cap rises with increases in average wages</a:t>
            </a:r>
            <a:r>
              <a:rPr lang="en-US" b="0" dirty="0" smtClean="0"/>
              <a:t>.  </a:t>
            </a:r>
            <a:endParaRPr lang="en-US" b="0" dirty="0"/>
          </a:p>
          <a:p>
            <a:pPr eaLnBrk="1" hangingPunct="1">
              <a:spcBef>
                <a:spcPct val="0"/>
              </a:spcBef>
            </a:pPr>
            <a:endParaRPr lang="en-US" b="0" dirty="0"/>
          </a:p>
          <a:p>
            <a:pPr eaLnBrk="1" hangingPunct="1">
              <a:spcBef>
                <a:spcPct val="0"/>
              </a:spcBef>
            </a:pPr>
            <a:r>
              <a:rPr lang="en-US" b="0" dirty="0"/>
              <a:t>About </a:t>
            </a:r>
            <a:r>
              <a:rPr lang="en-US" b="0" dirty="0" smtClean="0"/>
              <a:t>6 </a:t>
            </a:r>
            <a:r>
              <a:rPr lang="en-US" b="0" dirty="0"/>
              <a:t>percent of all workers earn more than the Social Security tax cap. </a:t>
            </a:r>
            <a:r>
              <a:rPr lang="en-US" b="0" dirty="0" smtClean="0"/>
              <a:t>They and their employers stop</a:t>
            </a:r>
            <a:r>
              <a:rPr lang="en-US" b="0" baseline="0" dirty="0" smtClean="0"/>
              <a:t> paying in when they reach the cap. For example, in 2015 a worker making $150,000 stopped paying taxes when his or her earnings reached </a:t>
            </a:r>
            <a:r>
              <a:rPr lang="en-US" b="0" dirty="0" smtClean="0"/>
              <a:t>$118,500 </a:t>
            </a:r>
            <a:r>
              <a:rPr lang="en-US" b="0" baseline="0" dirty="0" smtClean="0"/>
              <a:t>in October, while someone making $1 million stopped paying in February.</a:t>
            </a:r>
            <a:endParaRPr lang="en-US" b="0" dirty="0" smtClean="0"/>
          </a:p>
          <a:p>
            <a:pPr eaLnBrk="1" hangingPunct="1">
              <a:spcBef>
                <a:spcPct val="0"/>
              </a:spcBef>
            </a:pPr>
            <a:endParaRPr lang="en-US" b="0" dirty="0" smtClean="0"/>
          </a:p>
          <a:p>
            <a:pPr eaLnBrk="1" hangingPunct="1">
              <a:spcBef>
                <a:spcPct val="0"/>
              </a:spcBef>
            </a:pPr>
            <a:r>
              <a:rPr lang="en-US" b="0" dirty="0" smtClean="0"/>
              <a:t>The self-employed </a:t>
            </a:r>
            <a:r>
              <a:rPr lang="en-US" b="0" dirty="0"/>
              <a:t>pay both the employee and employer share of the contribution. </a:t>
            </a:r>
            <a:r>
              <a:rPr lang="en-US" b="0" dirty="0" smtClean="0"/>
              <a:t>They </a:t>
            </a:r>
            <a:r>
              <a:rPr lang="en-US" b="0" dirty="0"/>
              <a:t>get a deduction in their personal income taxes for the “employer” half of the total amount. </a:t>
            </a:r>
            <a:r>
              <a:rPr lang="en-US" b="0" dirty="0" smtClean="0"/>
              <a:t>No </a:t>
            </a:r>
            <a:r>
              <a:rPr lang="en-US" b="0" dirty="0"/>
              <a:t>future increases in the tax rate are scheduled.</a:t>
            </a:r>
          </a:p>
          <a:p>
            <a:pPr eaLnBrk="1" hangingPunct="1">
              <a:spcBef>
                <a:spcPct val="0"/>
              </a:spcBef>
            </a:pPr>
            <a:endParaRPr lang="en-US" b="0" dirty="0"/>
          </a:p>
          <a:p>
            <a:pPr eaLnBrk="1" hangingPunct="1">
              <a:spcBef>
                <a:spcPct val="0"/>
              </a:spcBef>
            </a:pPr>
            <a:r>
              <a:rPr lang="en-US" b="0" dirty="0" smtClean="0"/>
              <a:t>Upper-income </a:t>
            </a:r>
            <a:r>
              <a:rPr lang="en-US" b="0" dirty="0"/>
              <a:t>Social Security beneficiaries pay income taxes on part of their Social Security </a:t>
            </a:r>
            <a:r>
              <a:rPr lang="en-US" b="0" dirty="0" smtClean="0"/>
              <a:t>benefits. Some </a:t>
            </a:r>
            <a:r>
              <a:rPr lang="en-US" b="0" dirty="0"/>
              <a:t>of this income-tax revenue goes back to the Social Security trust </a:t>
            </a:r>
            <a:r>
              <a:rPr lang="en-US" b="0" dirty="0" smtClean="0"/>
              <a:t>funds,</a:t>
            </a:r>
            <a:r>
              <a:rPr lang="en-US" b="0" baseline="0" dirty="0" smtClean="0"/>
              <a:t> and the rest goes to Medicare’s Hospital Insurance trust fund.</a:t>
            </a:r>
            <a:endParaRPr lang="en-US" b="0" dirty="0"/>
          </a:p>
        </p:txBody>
      </p:sp>
    </p:spTree>
    <p:extLst>
      <p:ext uri="{BB962C8B-B14F-4D97-AF65-F5344CB8AC3E}">
        <p14:creationId xmlns:p14="http://schemas.microsoft.com/office/powerpoint/2010/main" val="2356787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a:noFill/>
        </p:spPr>
        <p:txBody>
          <a:bodyPr/>
          <a:lstStyle/>
          <a:p>
            <a:fld id="{334CBF3B-5C65-4499-B317-B55AFCD1B62C}" type="slidenum">
              <a:rPr lang="en-US" smtClean="0"/>
              <a:pPr/>
              <a:t>17</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35039" y="4416426"/>
            <a:ext cx="5140325" cy="3127375"/>
          </a:xfrm>
          <a:noFill/>
          <a:ln/>
        </p:spPr>
        <p:txBody>
          <a:bodyPr/>
          <a:lstStyle/>
          <a:p>
            <a:pPr eaLnBrk="1" hangingPunct="1">
              <a:spcBef>
                <a:spcPct val="0"/>
              </a:spcBef>
            </a:pPr>
            <a:r>
              <a:rPr lang="en-US" b="0" dirty="0" smtClean="0"/>
              <a:t>Where does the money go?</a:t>
            </a:r>
          </a:p>
          <a:p>
            <a:pPr eaLnBrk="1" hangingPunct="1">
              <a:spcBef>
                <a:spcPct val="0"/>
              </a:spcBef>
            </a:pPr>
            <a:endParaRPr lang="en-US" b="0" dirty="0" smtClean="0"/>
          </a:p>
          <a:p>
            <a:pPr eaLnBrk="1" hangingPunct="1">
              <a:spcBef>
                <a:spcPct val="0"/>
              </a:spcBef>
            </a:pPr>
            <a:r>
              <a:rPr lang="en-US" b="0" dirty="0" smtClean="0"/>
              <a:t>The Social Security contributions (taxes) that workers and employers pay are credited to the Social Security trust funds. Of the 6.2</a:t>
            </a:r>
            <a:r>
              <a:rPr lang="en-US" b="0" baseline="0" dirty="0" smtClean="0"/>
              <a:t> percent tax rate that workers and employers each pay, 5.015 percent goes to the retirement and survivor insurance fund, and the remaining 1.185 percent goes to the disability insurance fund. (See page 21 for more on the two trust funds.)</a:t>
            </a:r>
            <a:endParaRPr lang="en-US" b="0" dirty="0" smtClean="0"/>
          </a:p>
          <a:p>
            <a:pPr eaLnBrk="1" hangingPunct="1">
              <a:spcBef>
                <a:spcPct val="0"/>
              </a:spcBef>
            </a:pPr>
            <a:endParaRPr lang="en-US" b="0" dirty="0" smtClean="0"/>
          </a:p>
          <a:p>
            <a:pPr eaLnBrk="1" hangingPunct="1">
              <a:spcBef>
                <a:spcPct val="0"/>
              </a:spcBef>
            </a:pPr>
            <a:r>
              <a:rPr lang="en-US" b="0" dirty="0" smtClean="0"/>
              <a:t>A Board of Trustees oversees the trust funds. It is made up of the Secretary of the Treasury, who is the managing Trustee,</a:t>
            </a:r>
            <a:r>
              <a:rPr lang="en-US" b="0" baseline="0" dirty="0" smtClean="0"/>
              <a:t> </a:t>
            </a:r>
            <a:r>
              <a:rPr lang="en-US" b="0" dirty="0" smtClean="0"/>
              <a:t>the Secretaries of Labor and of Health and Human Services, and the Commissioner of Social Security. In addition, two public trustees who are experts in Social Security and come from different political parties serve on the Board. </a:t>
            </a:r>
          </a:p>
          <a:p>
            <a:pPr eaLnBrk="1" hangingPunct="1">
              <a:lnSpc>
                <a:spcPct val="85000"/>
              </a:lnSpc>
            </a:pPr>
            <a:endParaRPr lang="en-US" b="0" dirty="0" smtClean="0"/>
          </a:p>
          <a:p>
            <a:pPr eaLnBrk="1" hangingPunct="1">
              <a:lnSpc>
                <a:spcPct val="85000"/>
              </a:lnSpc>
            </a:pPr>
            <a:r>
              <a:rPr lang="en-US" b="0" dirty="0" smtClean="0"/>
              <a:t>The Office of the Chief Actuary of the Social Security Administration makes projections of Social Security finances that are used by the trustees in their annual report to Congress.</a:t>
            </a:r>
          </a:p>
        </p:txBody>
      </p:sp>
    </p:spTree>
    <p:extLst>
      <p:ext uri="{BB962C8B-B14F-4D97-AF65-F5344CB8AC3E}">
        <p14:creationId xmlns:p14="http://schemas.microsoft.com/office/powerpoint/2010/main" val="232372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18</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spcBef>
                <a:spcPct val="0"/>
              </a:spcBef>
            </a:pPr>
            <a:endParaRPr lang="en-US" dirty="0" smtClean="0"/>
          </a:p>
        </p:txBody>
      </p:sp>
    </p:spTree>
    <p:extLst>
      <p:ext uri="{BB962C8B-B14F-4D97-AF65-F5344CB8AC3E}">
        <p14:creationId xmlns:p14="http://schemas.microsoft.com/office/powerpoint/2010/main" val="1781051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noFill/>
        </p:spPr>
        <p:txBody>
          <a:bodyPr/>
          <a:lstStyle/>
          <a:p>
            <a:fld id="{D2CCA677-42D2-4AAE-8DF2-6F248E75FDB0}" type="slidenum">
              <a:rPr lang="en-US" smtClean="0"/>
              <a:pPr/>
              <a:t>19</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35039" y="4416425"/>
            <a:ext cx="5140325" cy="2898775"/>
          </a:xfrm>
          <a:noFill/>
          <a:ln/>
        </p:spPr>
        <p:txBody>
          <a:bodyPr/>
          <a:lstStyle/>
          <a:p>
            <a:pPr eaLnBrk="1" hangingPunct="1">
              <a:lnSpc>
                <a:spcPct val="85000"/>
              </a:lnSpc>
              <a:spcBef>
                <a:spcPct val="0"/>
              </a:spcBef>
            </a:pPr>
            <a:r>
              <a:rPr lang="en-US" b="0" dirty="0" smtClean="0"/>
              <a:t>In the near term, Social Security is taking in more in revenues and interest than it is paying out in benefits.</a:t>
            </a:r>
          </a:p>
          <a:p>
            <a:pPr eaLnBrk="1" hangingPunct="1">
              <a:lnSpc>
                <a:spcPct val="85000"/>
              </a:lnSpc>
              <a:spcBef>
                <a:spcPct val="0"/>
              </a:spcBef>
            </a:pPr>
            <a:endParaRPr lang="en-US" b="0" dirty="0" smtClean="0"/>
          </a:p>
          <a:p>
            <a:pPr eaLnBrk="1" hangingPunct="1">
              <a:lnSpc>
                <a:spcPct val="85000"/>
              </a:lnSpc>
              <a:spcBef>
                <a:spcPct val="0"/>
              </a:spcBef>
            </a:pPr>
            <a:r>
              <a:rPr lang="en-US" b="0" dirty="0" smtClean="0"/>
              <a:t>In 2015, income to the trust funds was $920.1 billion, while outgo was $897.1 billion, leaving a surplus of $23 billion. </a:t>
            </a:r>
          </a:p>
          <a:p>
            <a:pPr eaLnBrk="1" hangingPunct="1">
              <a:lnSpc>
                <a:spcPct val="85000"/>
              </a:lnSpc>
              <a:spcBef>
                <a:spcPct val="0"/>
              </a:spcBef>
            </a:pPr>
            <a:endParaRPr lang="en-US" b="0" dirty="0" smtClean="0"/>
          </a:p>
          <a:p>
            <a:pPr eaLnBrk="1" hangingPunct="1">
              <a:lnSpc>
                <a:spcPct val="85000"/>
              </a:lnSpc>
              <a:spcBef>
                <a:spcPct val="0"/>
              </a:spcBef>
            </a:pPr>
            <a:r>
              <a:rPr lang="en-US" b="0" dirty="0" smtClean="0"/>
              <a:t>These surpluses, by law, are invested in U.S. Treasury securities and earn interest that goes to the trust funds.</a:t>
            </a:r>
          </a:p>
          <a:p>
            <a:pPr eaLnBrk="1" hangingPunct="1">
              <a:lnSpc>
                <a:spcPct val="85000"/>
              </a:lnSpc>
              <a:spcBef>
                <a:spcPct val="0"/>
              </a:spcBef>
            </a:pPr>
            <a:endParaRPr lang="en-US" b="0" dirty="0" smtClean="0"/>
          </a:p>
          <a:p>
            <a:pPr eaLnBrk="1" hangingPunct="1">
              <a:lnSpc>
                <a:spcPct val="85000"/>
              </a:lnSpc>
              <a:spcBef>
                <a:spcPct val="0"/>
              </a:spcBef>
            </a:pPr>
            <a:r>
              <a:rPr lang="en-US" b="0" dirty="0" smtClean="0"/>
              <a:t>The outgo from the Social Security trust funds covers administrative expenses of the Social Security program, as well as benefit payments. Administrative costs are less than 1 percent of total outgo.</a:t>
            </a:r>
          </a:p>
        </p:txBody>
      </p:sp>
    </p:spTree>
    <p:extLst>
      <p:ext uri="{BB962C8B-B14F-4D97-AF65-F5344CB8AC3E}">
        <p14:creationId xmlns:p14="http://schemas.microsoft.com/office/powerpoint/2010/main" val="3760686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pPr/>
              <a:t>2</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What is the purpose of Social Security? What does it do?</a:t>
            </a:r>
          </a:p>
          <a:p>
            <a:pPr eaLnBrk="1" hangingPunct="1">
              <a:spcBef>
                <a:spcPct val="0"/>
              </a:spcBef>
            </a:pPr>
            <a:endParaRPr lang="en-US" dirty="0" smtClean="0"/>
          </a:p>
          <a:p>
            <a:pPr eaLnBrk="1" hangingPunct="1">
              <a:spcBef>
                <a:spcPct val="0"/>
              </a:spcBef>
            </a:pPr>
            <a:r>
              <a:rPr lang="en-US" dirty="0" smtClean="0"/>
              <a:t>Social Security is a social insurance program. Workers pay in while they are employed and employers pay matching contributions. Then Social Security’s guaranteed benefits are available to support workers and their families in retirement, or when they lose their livelihood due to career-ending disability or the death of a family worker. By covering almost all workers and their families, Social Security pools risks broadly. </a:t>
            </a:r>
          </a:p>
          <a:p>
            <a:pPr eaLnBrk="1" hangingPunct="1">
              <a:spcBef>
                <a:spcPct val="0"/>
              </a:spcBef>
            </a:pPr>
            <a:endParaRPr lang="en-US" dirty="0" smtClean="0"/>
          </a:p>
        </p:txBody>
      </p:sp>
    </p:spTree>
    <p:extLst>
      <p:ext uri="{BB962C8B-B14F-4D97-AF65-F5344CB8AC3E}">
        <p14:creationId xmlns:p14="http://schemas.microsoft.com/office/powerpoint/2010/main" val="305734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noFill/>
        </p:spPr>
        <p:txBody>
          <a:bodyPr/>
          <a:lstStyle/>
          <a:p>
            <a:fld id="{76837AE5-4CB7-412D-B0B9-A3E99A485D33}" type="slidenum">
              <a:rPr lang="en-US" smtClean="0"/>
              <a:pPr/>
              <a:t>20</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935039" y="4416426"/>
            <a:ext cx="5140325" cy="2289175"/>
          </a:xfrm>
          <a:noFill/>
          <a:ln/>
        </p:spPr>
        <p:txBody>
          <a:bodyPr/>
          <a:lstStyle/>
          <a:p>
            <a:pPr eaLnBrk="1" hangingPunct="1">
              <a:spcBef>
                <a:spcPts val="0"/>
              </a:spcBef>
              <a:spcAft>
                <a:spcPts val="0"/>
              </a:spcAft>
            </a:pPr>
            <a:r>
              <a:rPr lang="en-US" b="0" dirty="0" smtClean="0"/>
              <a:t>Where does the Social Security trust fund money come from?  </a:t>
            </a:r>
          </a:p>
          <a:p>
            <a:pPr eaLnBrk="1" hangingPunct="1">
              <a:spcBef>
                <a:spcPts val="0"/>
              </a:spcBef>
              <a:spcAft>
                <a:spcPts val="0"/>
              </a:spcAft>
            </a:pPr>
            <a:endParaRPr lang="en-US" b="0" dirty="0" smtClean="0"/>
          </a:p>
          <a:p>
            <a:pPr eaLnBrk="1" hangingPunct="1">
              <a:spcBef>
                <a:spcPts val="0"/>
              </a:spcBef>
              <a:spcAft>
                <a:spcPts val="0"/>
              </a:spcAft>
            </a:pPr>
            <a:r>
              <a:rPr lang="en-US" b="0" dirty="0" smtClean="0"/>
              <a:t>Social Security contributions from workers and employers made up about 86.4 percent of the trust funds’ income in 2015.</a:t>
            </a:r>
            <a:endParaRPr lang="en-US" b="0" baseline="0" dirty="0" smtClean="0"/>
          </a:p>
          <a:p>
            <a:pPr eaLnBrk="1" hangingPunct="1">
              <a:spcBef>
                <a:spcPts val="0"/>
              </a:spcBef>
              <a:spcAft>
                <a:spcPts val="0"/>
              </a:spcAft>
            </a:pPr>
            <a:endParaRPr lang="en-US" b="0" baseline="0" dirty="0" smtClean="0"/>
          </a:p>
          <a:p>
            <a:pPr eaLnBrk="1" hangingPunct="1">
              <a:spcBef>
                <a:spcPts val="0"/>
              </a:spcBef>
              <a:spcAft>
                <a:spcPts val="0"/>
              </a:spcAft>
            </a:pPr>
            <a:r>
              <a:rPr lang="en-US" b="0" dirty="0" smtClean="0"/>
              <a:t>About 10 percent of the program’s income came from interest on Treasury securities held by the trust funds. Income taxes that some beneficiaries pay on their benefits accounted for the remaining 3.4 percent of income. (Part of Social Security benefit income is subject to federal income taxes for single beneficiaries with countable income over $25,000 and for couples with such income over $32,000. Countable income includes half of Social Security benefits plus all of most other sources of income.)</a:t>
            </a:r>
          </a:p>
        </p:txBody>
      </p:sp>
    </p:spTree>
    <p:extLst>
      <p:ext uri="{BB962C8B-B14F-4D97-AF65-F5344CB8AC3E}">
        <p14:creationId xmlns:p14="http://schemas.microsoft.com/office/powerpoint/2010/main" val="270454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smtClean="0"/>
              <a:t>Surpluses</a:t>
            </a:r>
            <a:r>
              <a:rPr lang="en-US" baseline="0" dirty="0" smtClean="0"/>
              <a:t> from the Social Security system are invested in special-issue Treasury securities, and are called Social Security reserves or trust fund assets. The securities also earn interest, which is credited back into the trust funds.</a:t>
            </a:r>
          </a:p>
          <a:p>
            <a:pPr>
              <a:spcBef>
                <a:spcPts val="0"/>
              </a:spcBef>
            </a:pPr>
            <a:endParaRPr lang="en-US" baseline="0" dirty="0" smtClean="0"/>
          </a:p>
          <a:p>
            <a:pPr>
              <a:spcBef>
                <a:spcPts val="0"/>
              </a:spcBef>
            </a:pPr>
            <a:r>
              <a:rPr lang="en-US" baseline="0" dirty="0" smtClean="0"/>
              <a:t>The Treasury securities that make up the trust funds are secure investments, backed by the full faith and credit of the United States.</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21</a:t>
            </a:fld>
            <a:endParaRPr lang="en-US" dirty="0"/>
          </a:p>
        </p:txBody>
      </p:sp>
    </p:spTree>
    <p:extLst>
      <p:ext uri="{BB962C8B-B14F-4D97-AF65-F5344CB8AC3E}">
        <p14:creationId xmlns:p14="http://schemas.microsoft.com/office/powerpoint/2010/main" val="926154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0"/>
              </a:spcBef>
              <a:spcAft>
                <a:spcPct val="0"/>
              </a:spcAft>
              <a:buClrTx/>
              <a:buSzTx/>
              <a:buFontTx/>
              <a:buNone/>
              <a:tabLst/>
              <a:defRPr/>
            </a:pPr>
            <a:r>
              <a:rPr lang="en-US" sz="1200" b="0" kern="1200" dirty="0" smtClean="0">
                <a:solidFill>
                  <a:schemeClr val="tx1"/>
                </a:solidFill>
                <a:latin typeface="Times New Roman" pitchFamily="18" charset="0"/>
                <a:ea typeface="+mn-ea"/>
                <a:cs typeface="Times New Roman" pitchFamily="18" charset="0"/>
              </a:rPr>
              <a:t>The</a:t>
            </a:r>
            <a:r>
              <a:rPr lang="en-US" sz="1200" b="0" kern="1200" baseline="0" dirty="0" smtClean="0">
                <a:solidFill>
                  <a:schemeClr val="tx1"/>
                </a:solidFill>
                <a:latin typeface="Times New Roman" pitchFamily="18" charset="0"/>
                <a:ea typeface="+mn-ea"/>
                <a:cs typeface="Times New Roman" pitchFamily="18" charset="0"/>
              </a:rPr>
              <a:t> Social Security system is made up of two trust funds. </a:t>
            </a:r>
            <a:r>
              <a:rPr lang="en-US" sz="1200" b="0" kern="1200" dirty="0" smtClean="0">
                <a:solidFill>
                  <a:schemeClr val="tx1"/>
                </a:solidFill>
                <a:latin typeface="Times New Roman" charset="0"/>
                <a:ea typeface="+mn-ea"/>
                <a:cs typeface="+mn-cs"/>
              </a:rPr>
              <a:t>The two funds are often considered together as the OASDI, or Social Security, trust funds. But by law, they are separate and cannot borrow from each other</a:t>
            </a:r>
            <a:r>
              <a:rPr lang="en-US" sz="1200" b="0" kern="1200" baseline="0" dirty="0" smtClean="0">
                <a:solidFill>
                  <a:schemeClr val="tx1"/>
                </a:solidFill>
                <a:latin typeface="Times New Roman" charset="0"/>
                <a:ea typeface="+mn-ea"/>
                <a:cs typeface="+mn-cs"/>
              </a:rPr>
              <a:t> without approval from Congress. </a:t>
            </a:r>
            <a:endParaRPr lang="en-US" sz="1200" b="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u="sng" kern="1200" dirty="0" smtClean="0">
              <a:solidFill>
                <a:schemeClr val="tx1"/>
              </a:solidFill>
              <a:latin typeface="Times New Roman" pitchFamily="18" charset="0"/>
              <a:ea typeface="+mn-ea"/>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u="none" kern="1200" dirty="0" smtClean="0">
                <a:solidFill>
                  <a:schemeClr val="tx1"/>
                </a:solidFill>
                <a:latin typeface="Times New Roman" pitchFamily="18" charset="0"/>
                <a:ea typeface="+mn-ea"/>
                <a:cs typeface="Times New Roman" pitchFamily="18" charset="0"/>
              </a:rPr>
              <a:t>Of the 6.2 percent of earnings that workers and employers each pay for Social Security, 5.015 percent is for the Old-Age and Survivors Insurance (OASI) trust fund, and the remaining 1.185 percent goes to the Disability Insurance (DI) trust fund. </a:t>
            </a:r>
            <a:r>
              <a:rPr lang="en-US" b="0" dirty="0" smtClean="0"/>
              <a:t>This allocation of Social Security contributions was implemented pursuant to the Bipartisan Budget Act of 2015, which set these rates effective for the period January 1, 2016 through December 31, 2018. </a:t>
            </a:r>
            <a:r>
              <a:rPr lang="en-US" sz="1200" b="0" baseline="0" dirty="0" smtClean="0">
                <a:solidFill>
                  <a:schemeClr val="tx1"/>
                </a:solidFill>
                <a:latin typeface="Times New Roman" pitchFamily="18" charset="0"/>
                <a:cs typeface="Times New Roman" pitchFamily="18" charset="0"/>
              </a:rPr>
              <a:t>Including last year’s adjustment, Congress has reallocated the tax rate 12 times since DI was created. </a:t>
            </a:r>
            <a:r>
              <a:rPr lang="en-US" b="0" dirty="0" smtClean="0"/>
              <a:t>Viewed separately, the OASI fund can cover scheduled benefits until 2035, but the DI fund can do so only until 2023. </a:t>
            </a:r>
            <a:r>
              <a:rPr lang="en-US" sz="1200" b="0" baseline="0" dirty="0" smtClean="0">
                <a:solidFill>
                  <a:schemeClr val="tx1"/>
                </a:solidFill>
                <a:latin typeface="Times New Roman" pitchFamily="18" charset="0"/>
                <a:cs typeface="Times New Roman" pitchFamily="18" charset="0"/>
              </a:rPr>
              <a:t>Combined, the two funds could pay full benefits until 2034.</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b="0" baseline="0" dirty="0" smtClean="0">
              <a:solidFill>
                <a:schemeClr val="tx1"/>
              </a:solidFill>
              <a:latin typeface="Times New Roman" pitchFamily="18" charset="0"/>
              <a:cs typeface="Times New Roman" pitchFamily="18" charset="0"/>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sz="1200" b="0" baseline="0" dirty="0" smtClean="0">
                <a:solidFill>
                  <a:schemeClr val="tx1"/>
                </a:solidFill>
                <a:latin typeface="Times New Roman" pitchFamily="18" charset="0"/>
                <a:cs typeface="Times New Roman" pitchFamily="18" charset="0"/>
              </a:rPr>
              <a:t>All subsequent references to the Social Security trust funds in this primer refer to the combined OASDI trust fund. For more information on the DI trust fund and options to keep it solvent, see NASI’s brief “Social Security Disability Insurance: Action Needed to Address Finances” (Reno, Walker, and Bethell, 2013).</a:t>
            </a:r>
            <a:endParaRPr lang="en-US" sz="1200" b="0"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22</a:t>
            </a:fld>
            <a:endParaRPr lang="en-US" dirty="0"/>
          </a:p>
        </p:txBody>
      </p:sp>
    </p:spTree>
    <p:extLst>
      <p:ext uri="{BB962C8B-B14F-4D97-AF65-F5344CB8AC3E}">
        <p14:creationId xmlns:p14="http://schemas.microsoft.com/office/powerpoint/2010/main" val="90058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smtClean="0"/>
              <a:t>Social</a:t>
            </a:r>
            <a:r>
              <a:rPr lang="en-US" b="0" baseline="0" dirty="0" smtClean="0"/>
              <a:t> Security’s trust fund assets were $2.8 trillion at the end of 2015. They are projected to grow to $2.9 trillion by 2019.</a:t>
            </a:r>
          </a:p>
          <a:p>
            <a:pPr>
              <a:spcBef>
                <a:spcPts val="0"/>
              </a:spcBef>
            </a:pPr>
            <a:endParaRPr lang="en-US" b="0" baseline="0" dirty="0" smtClean="0"/>
          </a:p>
          <a:p>
            <a:pPr>
              <a:spcBef>
                <a:spcPts val="0"/>
              </a:spcBef>
            </a:pPr>
            <a:r>
              <a:rPr lang="en-US" b="0" baseline="0" dirty="0" smtClean="0"/>
              <a:t>Some people say the special-issue Treasury securities held by the trust funds are “worthless IOUs.” Is that true?</a:t>
            </a:r>
          </a:p>
          <a:p>
            <a:pPr>
              <a:spcBef>
                <a:spcPts val="0"/>
              </a:spcBef>
            </a:pPr>
            <a:endParaRPr lang="en-US" b="0" baseline="0" dirty="0" smtClean="0"/>
          </a:p>
          <a:p>
            <a:pPr>
              <a:spcBef>
                <a:spcPts val="0"/>
              </a:spcBef>
            </a:pPr>
            <a:r>
              <a:rPr lang="en-US" b="0" baseline="0" dirty="0" smtClean="0"/>
              <a:t>Not at all. The investments held by the trust funds are backed by the full faith and credit of the U.S. government. The government has always repaid Social Security, with interest. The special-issue securities are just as safe as U.S. savings bonds or other financial instruments of the federal government. In financial markets, U.S. Treasury securities are considered one of the safest and most secure investments.</a:t>
            </a:r>
            <a:endParaRPr lang="en-US" b="0"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23</a:t>
            </a:fld>
            <a:endParaRPr lang="en-US" dirty="0"/>
          </a:p>
        </p:txBody>
      </p:sp>
    </p:spTree>
    <p:extLst>
      <p:ext uri="{BB962C8B-B14F-4D97-AF65-F5344CB8AC3E}">
        <p14:creationId xmlns:p14="http://schemas.microsoft.com/office/powerpoint/2010/main" val="2480874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b="0" u="none" dirty="0">
                <a:solidFill>
                  <a:schemeClr val="tx1"/>
                </a:solidFill>
              </a:rPr>
              <a:t>There are two common views of Social Security’s trust funds, relative to the federal budget.</a:t>
            </a:r>
            <a:r>
              <a:rPr lang="en-US" b="0" u="none" baseline="0" dirty="0">
                <a:solidFill>
                  <a:schemeClr val="tx1"/>
                </a:solidFill>
              </a:rPr>
              <a:t> By law, Social Security is separate from the rest of the federal budget. But for accounting purposes – or to measure the total activity of the federal government – Social Security is frequently included in the “unified budget.”</a:t>
            </a:r>
            <a:endParaRPr lang="en-US" b="0" u="none" dirty="0">
              <a:solidFill>
                <a:schemeClr val="tx1"/>
              </a:solidFill>
            </a:endParaRPr>
          </a:p>
          <a:p>
            <a:pPr defTabSz="914300">
              <a:defRPr/>
            </a:pPr>
            <a:endParaRPr lang="en-US" b="0" u="none" dirty="0">
              <a:solidFill>
                <a:schemeClr val="tx1"/>
              </a:solidFill>
            </a:endParaRPr>
          </a:p>
          <a:p>
            <a:pPr defTabSz="914300">
              <a:defRPr/>
            </a:pPr>
            <a:r>
              <a:rPr lang="en-US" b="0" u="none" dirty="0">
                <a:solidFill>
                  <a:schemeClr val="tx1"/>
                </a:solidFill>
              </a:rPr>
              <a:t>The</a:t>
            </a:r>
            <a:r>
              <a:rPr lang="en-US" b="0" u="none" baseline="0" dirty="0">
                <a:solidFill>
                  <a:schemeClr val="tx1"/>
                </a:solidFill>
              </a:rPr>
              <a:t> “cash-flow” balance for Social Security – which is based on the unified federal budget perspective – reports the program’s annual income and outgo without counting interest income. For example, media reports may state that “</a:t>
            </a:r>
            <a:r>
              <a:rPr lang="en-US" b="0" u="none" dirty="0"/>
              <a:t>Social Security paid out more than it took in in 2015.”</a:t>
            </a:r>
            <a:r>
              <a:rPr lang="en-US" b="0" u="none" baseline="0" dirty="0"/>
              <a:t> </a:t>
            </a:r>
            <a:r>
              <a:rPr lang="en-US" b="0" u="none" dirty="0"/>
              <a:t>In</a:t>
            </a:r>
            <a:r>
              <a:rPr lang="en-US" b="0" u="none" baseline="0" dirty="0"/>
              <a:t> fact, the program had a $23 billion surplus for 2015 (as shown on slide 18).  The “cash-flow” discussion ignores interest, which is an important part of Social Security’s income.</a:t>
            </a:r>
          </a:p>
          <a:p>
            <a:pPr defTabSz="914300">
              <a:defRPr/>
            </a:pPr>
            <a:endParaRPr lang="en-US" b="0" u="none" baseline="0" dirty="0">
              <a:solidFill>
                <a:schemeClr val="tx1"/>
              </a:solidFill>
            </a:endParaRPr>
          </a:p>
          <a:p>
            <a:pPr defTabSz="914300">
              <a:defRPr/>
            </a:pPr>
            <a:r>
              <a:rPr lang="en-US" b="0" u="none" baseline="0" dirty="0">
                <a:solidFill>
                  <a:schemeClr val="tx1"/>
                </a:solidFill>
              </a:rPr>
              <a:t>The chart above shows projected total income to the Social Security system (in green) and outgo (in orange). If interest is ignored, then other income was less than outgo in 2015. Interest income is a firm commitment of the Treasury to pay the interest due to the Social Security trust fund. It is just as firm as the nation’s obligation to pay interest to any other holder of U.S. Treasury bonds, whether a Wall Street firm, China, or an individual citizen bondholder.  Projected income to Social Security including interest will continue to exceed outgo through 2019.</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561908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noFill/>
        </p:spPr>
        <p:txBody>
          <a:bodyPr/>
          <a:lstStyle/>
          <a:p>
            <a:fld id="{A51DE03D-FAD9-4C18-A763-78035A43A336}" type="slidenum">
              <a:rPr lang="en-US" smtClean="0"/>
              <a:pPr/>
              <a:t>25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35039" y="4416426"/>
            <a:ext cx="5140325" cy="2212975"/>
          </a:xfrm>
          <a:noFill/>
          <a:ln/>
        </p:spPr>
        <p:txBody>
          <a:bodyPr/>
          <a:lstStyle/>
          <a:p>
            <a:pPr eaLnBrk="1" hangingPunct="1">
              <a:spcBef>
                <a:spcPct val="0"/>
              </a:spcBef>
            </a:pPr>
            <a:r>
              <a:rPr lang="en-US" dirty="0" smtClean="0"/>
              <a:t>How do actuaries project the future?  </a:t>
            </a:r>
          </a:p>
          <a:p>
            <a:pPr eaLnBrk="1" hangingPunct="1">
              <a:spcBef>
                <a:spcPct val="0"/>
              </a:spcBef>
            </a:pPr>
            <a:endParaRPr lang="en-US" dirty="0" smtClean="0"/>
          </a:p>
          <a:p>
            <a:pPr eaLnBrk="1" hangingPunct="1">
              <a:spcBef>
                <a:spcPct val="0"/>
              </a:spcBef>
            </a:pPr>
            <a:r>
              <a:rPr lang="en-US" dirty="0" smtClean="0"/>
              <a:t>The actuaries project the Social Security system 75 years into the future. They update their forecast every year. The purpose is to help policymakers anticipate whether Social Security is likely to face financing problems in the future. The actuaries make three forecasts: low cost, high cost, and intermediate (or best estimate).</a:t>
            </a:r>
          </a:p>
          <a:p>
            <a:pPr eaLnBrk="1" hangingPunct="1">
              <a:spcBef>
                <a:spcPct val="0"/>
              </a:spcBef>
            </a:pPr>
            <a:endParaRPr lang="en-US" dirty="0" smtClean="0"/>
          </a:p>
          <a:p>
            <a:pPr eaLnBrk="1" hangingPunct="1">
              <a:spcBef>
                <a:spcPct val="0"/>
              </a:spcBef>
            </a:pPr>
            <a:r>
              <a:rPr lang="en-US" dirty="0" smtClean="0"/>
              <a:t>For each, they use assumptions that have been reviewed and agreed to by the trustees.</a:t>
            </a:r>
            <a:r>
              <a:rPr lang="en-US" baseline="0" dirty="0" smtClean="0"/>
              <a:t> </a:t>
            </a:r>
            <a:r>
              <a:rPr lang="en-US" dirty="0" smtClean="0"/>
              <a:t>The assumptions are about future trends in aspects of the population and the economy that would affect the income and outgo of the trust funds.</a:t>
            </a:r>
          </a:p>
        </p:txBody>
      </p:sp>
    </p:spTree>
    <p:extLst>
      <p:ext uri="{BB962C8B-B14F-4D97-AF65-F5344CB8AC3E}">
        <p14:creationId xmlns:p14="http://schemas.microsoft.com/office/powerpoint/2010/main" val="630322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a:noFill/>
        </p:spPr>
        <p:txBody>
          <a:bodyPr/>
          <a:lstStyle/>
          <a:p>
            <a:fld id="{C9D3C258-AC74-4F0D-A98D-D36EF18888F2}" type="slidenum">
              <a:rPr lang="en-US" smtClean="0"/>
              <a:pPr/>
              <a:t>26</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935039" y="4416426"/>
            <a:ext cx="5140325" cy="2822575"/>
          </a:xfrm>
          <a:noFill/>
          <a:ln/>
        </p:spPr>
        <p:txBody>
          <a:bodyPr/>
          <a:lstStyle/>
          <a:p>
            <a:pPr eaLnBrk="1" hangingPunct="1">
              <a:lnSpc>
                <a:spcPct val="100000"/>
              </a:lnSpc>
              <a:spcBef>
                <a:spcPct val="0"/>
              </a:spcBef>
            </a:pPr>
            <a:r>
              <a:rPr lang="en-US" dirty="0" smtClean="0"/>
              <a:t>Under the “best estimate” set of assumptions, the 2016 Trustees</a:t>
            </a:r>
            <a:r>
              <a:rPr lang="en-US" baseline="0" dirty="0" smtClean="0"/>
              <a:t> R</a:t>
            </a:r>
            <a:r>
              <a:rPr lang="en-US" dirty="0" smtClean="0"/>
              <a:t>eport finds: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2020, revenues plus interest income to the trust funds are projected to be less than total expenditures for that year. Reserves will start to be drawn down to pay benefits.</a:t>
            </a:r>
          </a:p>
          <a:p>
            <a:pPr eaLnBrk="1" hangingPunct="1">
              <a:lnSpc>
                <a:spcPct val="100000"/>
              </a:lnSpc>
              <a:spcBef>
                <a:spcPct val="0"/>
              </a:spcBef>
            </a:pPr>
            <a:endParaRPr lang="en-US" dirty="0" smtClean="0"/>
          </a:p>
          <a:p>
            <a:pPr eaLnBrk="1" hangingPunct="1">
              <a:lnSpc>
                <a:spcPct val="100000"/>
              </a:lnSpc>
              <a:spcBef>
                <a:spcPct val="0"/>
              </a:spcBef>
            </a:pPr>
            <a:r>
              <a:rPr lang="en-US" dirty="0" smtClean="0"/>
              <a:t>In 2034, reserves are projected to be depleted (assuming no change in benefits or contributions). Income is projected to cover 79 percent of benefits due then. The system will be far from “bankrupt” because Social Security contributions will keep coming in,</a:t>
            </a:r>
            <a:r>
              <a:rPr lang="en-US" baseline="0" dirty="0" smtClean="0"/>
              <a:t> b</a:t>
            </a:r>
            <a:r>
              <a:rPr lang="en-US" dirty="0" smtClean="0"/>
              <a:t>ut if this projection does not improve, policymakers will need to make some changes before 2034 to ensure that all scheduled benefits can be paid.</a:t>
            </a:r>
          </a:p>
          <a:p>
            <a:pPr eaLnBrk="1" hangingPunct="1">
              <a:lnSpc>
                <a:spcPct val="100000"/>
              </a:lnSpc>
              <a:spcBef>
                <a:spcPct val="0"/>
              </a:spcBef>
            </a:pPr>
            <a:endParaRPr lang="en-US" dirty="0" smtClean="0"/>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smtClean="0"/>
              <a:t>In short, </a:t>
            </a:r>
            <a:r>
              <a:rPr lang="en-US" sz="1200" kern="1200" dirty="0" smtClean="0">
                <a:solidFill>
                  <a:schemeClr val="tx1"/>
                </a:solidFill>
                <a:latin typeface="Times New Roman" charset="0"/>
                <a:ea typeface="+mn-ea"/>
                <a:cs typeface="+mn-cs"/>
              </a:rPr>
              <a:t>lawmakers have not yet scheduled enough revenue to fully cover the cost of all future benefits. But they have already done most of the job.  Social Security is fully financed until 2034, and after that it is about four-fifths of the way to full financing.</a:t>
            </a:r>
          </a:p>
        </p:txBody>
      </p:sp>
    </p:spTree>
    <p:extLst>
      <p:ext uri="{BB962C8B-B14F-4D97-AF65-F5344CB8AC3E}">
        <p14:creationId xmlns:p14="http://schemas.microsoft.com/office/powerpoint/2010/main" val="3800204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a:noFill/>
        </p:spPr>
        <p:txBody>
          <a:bodyPr/>
          <a:lstStyle/>
          <a:p>
            <a:fld id="{1E38AFDD-1BE0-4605-A97F-155BC0F2EF28}" type="slidenum">
              <a:rPr lang="en-US" smtClean="0"/>
              <a:pPr/>
              <a:t>27</a:t>
            </a:fld>
            <a:endParaRPr lang="en-US" dirty="0" smtClean="0"/>
          </a:p>
        </p:txBody>
      </p:sp>
      <p:sp>
        <p:nvSpPr>
          <p:cNvPr id="64515" name="Rectangle 4098"/>
          <p:cNvSpPr>
            <a:spLocks noGrp="1" noRot="1" noChangeAspect="1" noChangeArrowheads="1" noTextEdit="1"/>
          </p:cNvSpPr>
          <p:nvPr>
            <p:ph type="sldImg"/>
          </p:nvPr>
        </p:nvSpPr>
        <p:spPr>
          <a:ln/>
        </p:spPr>
      </p:sp>
      <p:sp>
        <p:nvSpPr>
          <p:cNvPr id="64516" name="Rectangle 4099"/>
          <p:cNvSpPr>
            <a:spLocks noGrp="1" noChangeArrowheads="1"/>
          </p:cNvSpPr>
          <p:nvPr>
            <p:ph type="body" idx="1"/>
          </p:nvPr>
        </p:nvSpPr>
        <p:spPr>
          <a:xfrm>
            <a:off x="935039" y="4416426"/>
            <a:ext cx="5140325" cy="3051175"/>
          </a:xfrm>
          <a:noFill/>
          <a:ln/>
        </p:spPr>
        <p:txBody>
          <a:bodyPr/>
          <a:lstStyle/>
          <a:p>
            <a:pPr eaLnBrk="1" hangingPunct="1">
              <a:lnSpc>
                <a:spcPct val="100000"/>
              </a:lnSpc>
              <a:spcBef>
                <a:spcPts val="0"/>
              </a:spcBef>
            </a:pPr>
            <a:r>
              <a:rPr lang="en-US" b="0" dirty="0" smtClean="0"/>
              <a:t>What do the trustees’ other scenarios show?</a:t>
            </a:r>
          </a:p>
          <a:p>
            <a:pPr eaLnBrk="1" hangingPunct="1">
              <a:lnSpc>
                <a:spcPct val="100000"/>
              </a:lnSpc>
              <a:spcBef>
                <a:spcPts val="0"/>
              </a:spcBef>
            </a:pPr>
            <a:endParaRPr lang="en-US" b="0" dirty="0" smtClean="0"/>
          </a:p>
          <a:p>
            <a:pPr eaLnBrk="1" hangingPunct="1">
              <a:lnSpc>
                <a:spcPct val="100000"/>
              </a:lnSpc>
              <a:spcBef>
                <a:spcPts val="0"/>
              </a:spcBef>
              <a:buFont typeface="Arial" pitchFamily="34" charset="0"/>
              <a:buChar char="•"/>
            </a:pPr>
            <a:r>
              <a:rPr lang="en-US" b="0" dirty="0" smtClean="0"/>
              <a:t>Under the “High Cost” scenario, the Social Security trust fund reserves would be depleted in 2029, instead of 2034.  </a:t>
            </a:r>
          </a:p>
          <a:p>
            <a:pPr eaLnBrk="1" hangingPunct="1">
              <a:lnSpc>
                <a:spcPct val="100000"/>
              </a:lnSpc>
              <a:spcBef>
                <a:spcPts val="0"/>
              </a:spcBef>
              <a:buFont typeface="Arial" pitchFamily="34" charset="0"/>
              <a:buChar char="•"/>
            </a:pPr>
            <a:r>
              <a:rPr lang="en-US" b="0" dirty="0" smtClean="0"/>
              <a:t>Under the “Low Cost” scenario, the program would be solvent for 75 years and beyond.</a:t>
            </a:r>
          </a:p>
          <a:p>
            <a:pPr eaLnBrk="1" hangingPunct="1">
              <a:lnSpc>
                <a:spcPct val="100000"/>
              </a:lnSpc>
              <a:spcBef>
                <a:spcPts val="0"/>
              </a:spcBef>
            </a:pPr>
            <a:endParaRPr lang="en-US" b="0" dirty="0" smtClean="0"/>
          </a:p>
          <a:p>
            <a:pPr eaLnBrk="1" hangingPunct="1">
              <a:lnSpc>
                <a:spcPct val="100000"/>
              </a:lnSpc>
              <a:spcBef>
                <a:spcPts val="0"/>
              </a:spcBef>
            </a:pPr>
            <a:r>
              <a:rPr lang="en-US" b="0" dirty="0" smtClean="0"/>
              <a:t>The difference among estimates shows that there is great uncertainty about predicting the distant future.</a:t>
            </a:r>
          </a:p>
        </p:txBody>
      </p:sp>
    </p:spTree>
    <p:extLst>
      <p:ext uri="{BB962C8B-B14F-4D97-AF65-F5344CB8AC3E}">
        <p14:creationId xmlns:p14="http://schemas.microsoft.com/office/powerpoint/2010/main" val="2165165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a:noFill/>
        </p:spPr>
        <p:txBody>
          <a:bodyPr/>
          <a:lstStyle/>
          <a:p>
            <a:fld id="{C2C734E3-FCD4-488D-BD96-0ECBED155337}" type="slidenum">
              <a:rPr lang="en-US" smtClean="0"/>
              <a:pPr/>
              <a:t>28</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35039" y="4416426"/>
            <a:ext cx="5140325" cy="3584575"/>
          </a:xfrm>
          <a:noFill/>
          <a:ln/>
        </p:spPr>
        <p:txBody>
          <a:bodyPr/>
          <a:lstStyle/>
          <a:p>
            <a:pPr eaLnBrk="1" hangingPunct="1">
              <a:spcBef>
                <a:spcPct val="0"/>
              </a:spcBef>
            </a:pPr>
            <a:r>
              <a:rPr lang="en-US" b="0" dirty="0" smtClean="0"/>
              <a:t>What is the “actuarial deficit”?</a:t>
            </a:r>
            <a:r>
              <a:rPr lang="en-US" b="0" baseline="0" dirty="0" smtClean="0"/>
              <a:t> </a:t>
            </a:r>
            <a:r>
              <a:rPr lang="en-US" b="0" dirty="0" smtClean="0"/>
              <a:t>It is a way to measure the status of Social Security over the next 75 years in a single number.  </a:t>
            </a:r>
          </a:p>
          <a:p>
            <a:pPr eaLnBrk="1" hangingPunct="1">
              <a:spcBef>
                <a:spcPct val="0"/>
              </a:spcBef>
            </a:pPr>
            <a:endParaRPr lang="en-US" b="0" dirty="0" smtClean="0"/>
          </a:p>
          <a:p>
            <a:pPr eaLnBrk="1" hangingPunct="1">
              <a:spcBef>
                <a:spcPct val="0"/>
              </a:spcBef>
            </a:pPr>
            <a:r>
              <a:rPr lang="en-US" b="0" dirty="0" smtClean="0"/>
              <a:t>Under the intermediate (best estimate) scenario, the Social Security trustees anticipate an actuarial deficit of 2.66 percent of taxable wages. This means that the gap in Social Security finances would be closed if the contribution rate were raised from 6.2 percent </a:t>
            </a:r>
            <a:r>
              <a:rPr lang="en-US" b="0" smtClean="0"/>
              <a:t>to 7.5 </a:t>
            </a:r>
            <a:r>
              <a:rPr lang="en-US" b="0" dirty="0" smtClean="0"/>
              <a:t>percent for workers and employers each. This combined</a:t>
            </a:r>
            <a:r>
              <a:rPr lang="en-US" b="0" baseline="0" dirty="0" smtClean="0"/>
              <a:t> increase is slightly higher than the actuarial deficit of 2.66 percent due to the assumed response of employees and employers to an increase in the contribution rate.</a:t>
            </a:r>
            <a:endParaRPr lang="en-US" b="0" dirty="0" smtClean="0"/>
          </a:p>
        </p:txBody>
      </p:sp>
    </p:spTree>
    <p:extLst>
      <p:ext uri="{BB962C8B-B14F-4D97-AF65-F5344CB8AC3E}">
        <p14:creationId xmlns:p14="http://schemas.microsoft.com/office/powerpoint/2010/main" val="22773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pPr/>
              <a:t>29</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39" y="4416426"/>
            <a:ext cx="5140325" cy="2593975"/>
          </a:xfrm>
          <a:noFill/>
          <a:ln/>
        </p:spPr>
        <p:txBody>
          <a:bodyPr/>
          <a:lstStyle/>
          <a:p>
            <a:pPr marL="0" eaLnBrk="1" hangingPunct="1">
              <a:lnSpc>
                <a:spcPct val="100000"/>
              </a:lnSpc>
              <a:spcBef>
                <a:spcPts val="0"/>
              </a:spcBef>
            </a:pPr>
            <a:r>
              <a:rPr lang="en-US" b="0" dirty="0" smtClean="0"/>
              <a:t>Why will Social Security cost more in the future?</a:t>
            </a:r>
          </a:p>
          <a:p>
            <a:pPr marL="0" eaLnBrk="1" hangingPunct="1">
              <a:lnSpc>
                <a:spcPct val="100000"/>
              </a:lnSpc>
              <a:spcBef>
                <a:spcPts val="0"/>
              </a:spcBef>
            </a:pPr>
            <a:endParaRPr lang="en-US" b="0" dirty="0" smtClean="0"/>
          </a:p>
          <a:p>
            <a:pPr marL="0" eaLnBrk="1" hangingPunct="1">
              <a:lnSpc>
                <a:spcPct val="100000"/>
              </a:lnSpc>
              <a:spcBef>
                <a:spcPts val="0"/>
              </a:spcBef>
            </a:pPr>
            <a:r>
              <a:rPr lang="en-US" b="0" dirty="0" smtClean="0"/>
              <a:t>The number of Americans over age 65 will grow because:</a:t>
            </a:r>
          </a:p>
          <a:p>
            <a:pPr marL="0" eaLnBrk="1" hangingPunct="1">
              <a:lnSpc>
                <a:spcPct val="100000"/>
              </a:lnSpc>
              <a:spcBef>
                <a:spcPts val="0"/>
              </a:spcBef>
              <a:buFont typeface="Arial" pitchFamily="34" charset="0"/>
              <a:buChar char="•"/>
            </a:pPr>
            <a:r>
              <a:rPr lang="en-US" b="0" dirty="0" smtClean="0"/>
              <a:t> Boomers are reaching age 65.</a:t>
            </a:r>
          </a:p>
          <a:p>
            <a:pPr marL="0" eaLnBrk="1" hangingPunct="1">
              <a:lnSpc>
                <a:spcPct val="100000"/>
              </a:lnSpc>
              <a:spcBef>
                <a:spcPts val="0"/>
              </a:spcBef>
              <a:buFont typeface="Arial" pitchFamily="34" charset="0"/>
              <a:buChar char="•"/>
            </a:pPr>
            <a:r>
              <a:rPr lang="en-US" b="0" dirty="0" smtClean="0"/>
              <a:t> People are living longer after age 65.</a:t>
            </a:r>
            <a:r>
              <a:rPr lang="en-US" b="0" baseline="0" dirty="0" smtClean="0"/>
              <a:t> However, the longevity increases are not evenly spread across the population, with certain demographic groups enjoying significantly longer lifespans than others.</a:t>
            </a:r>
            <a:endParaRPr lang="en-US" b="0" dirty="0" smtClean="0"/>
          </a:p>
          <a:p>
            <a:pPr marL="0" eaLnBrk="1" hangingPunct="1">
              <a:lnSpc>
                <a:spcPct val="100000"/>
              </a:lnSpc>
              <a:spcBef>
                <a:spcPts val="0"/>
              </a:spcBef>
            </a:pPr>
            <a:r>
              <a:rPr lang="en-US" b="0" dirty="0" smtClean="0"/>
              <a:t>	`</a:t>
            </a:r>
          </a:p>
          <a:p>
            <a:pPr marL="0" eaLnBrk="1" hangingPunct="1">
              <a:lnSpc>
                <a:spcPct val="100000"/>
              </a:lnSpc>
              <a:spcBef>
                <a:spcPts val="0"/>
              </a:spcBef>
            </a:pPr>
            <a:r>
              <a:rPr lang="en-US" b="0" dirty="0" smtClean="0"/>
              <a:t>People age </a:t>
            </a:r>
            <a:r>
              <a:rPr lang="en-US" b="0" u="none" dirty="0" smtClean="0"/>
              <a:t>65 and older will increase from approximately 15 to 23 percent of all Americans</a:t>
            </a:r>
            <a:r>
              <a:rPr lang="en-US" b="0" u="none" baseline="0" dirty="0" smtClean="0"/>
              <a:t> by 2090</a:t>
            </a:r>
            <a:r>
              <a:rPr lang="en-US" b="0" baseline="0" dirty="0" smtClean="0"/>
              <a:t>.</a:t>
            </a:r>
            <a:endParaRPr lang="en-US" b="0" dirty="0" smtClean="0"/>
          </a:p>
          <a:p>
            <a:pPr eaLnBrk="1" hangingPunct="1">
              <a:spcBef>
                <a:spcPct val="0"/>
              </a:spcBef>
            </a:pPr>
            <a:endParaRPr lang="en-US" b="0" dirty="0" smtClean="0"/>
          </a:p>
          <a:p>
            <a:pPr eaLnBrk="1" hangingPunct="1">
              <a:spcBef>
                <a:spcPct val="0"/>
              </a:spcBef>
            </a:pPr>
            <a:r>
              <a:rPr lang="en-US" b="0" dirty="0" smtClean="0"/>
              <a:t>While the number of people eligible for Social Security will increase, lawmakers have</a:t>
            </a:r>
            <a:r>
              <a:rPr lang="en-US" b="0" baseline="0" dirty="0" smtClean="0"/>
              <a:t> not yet scheduled any increases</a:t>
            </a:r>
            <a:r>
              <a:rPr lang="en-US" b="0" dirty="0" smtClean="0"/>
              <a:t> in the Social Security contribution rate. In the past, increases in the contribution</a:t>
            </a:r>
            <a:r>
              <a:rPr lang="en-US" b="0" baseline="0" dirty="0" smtClean="0"/>
              <a:t> rate were often scheduled for the distant future when they would be needed to keep the program strong.</a:t>
            </a:r>
            <a:endParaRPr lang="en-US" b="0" dirty="0" smtClean="0"/>
          </a:p>
        </p:txBody>
      </p:sp>
    </p:spTree>
    <p:extLst>
      <p:ext uri="{BB962C8B-B14F-4D97-AF65-F5344CB8AC3E}">
        <p14:creationId xmlns:p14="http://schemas.microsoft.com/office/powerpoint/2010/main" val="62582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p:spPr>
        <p:txBody>
          <a:bodyPr/>
          <a:lstStyle/>
          <a:p>
            <a:fld id="{8DDECC96-83F5-4929-8CED-87065E9F6860}" type="slidenum">
              <a:rPr lang="en-US" smtClean="0"/>
              <a:pPr/>
              <a:t>3</a:t>
            </a:fld>
            <a:endParaRPr lang="en-US" dirty="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5039" y="4416426"/>
            <a:ext cx="5140325" cy="2441575"/>
          </a:xfrm>
          <a:noFill/>
          <a:ln/>
        </p:spPr>
        <p:txBody>
          <a:bodyPr/>
          <a:lstStyle/>
          <a:p>
            <a:pPr eaLnBrk="1" hangingPunct="1">
              <a:lnSpc>
                <a:spcPct val="85000"/>
              </a:lnSpc>
            </a:pPr>
            <a:r>
              <a:rPr lang="en-US" b="0" dirty="0" smtClean="0"/>
              <a:t>How many Americans receive Social Security? More than 60 million people – or about one in five Americans – get monthly benefits from Social Security. In </a:t>
            </a:r>
            <a:r>
              <a:rPr lang="en-US" b="0" u="none" dirty="0" smtClean="0"/>
              <a:t>one in four families, someone receives Social Security.  </a:t>
            </a:r>
          </a:p>
          <a:p>
            <a:pPr eaLnBrk="1" hangingPunct="1">
              <a:lnSpc>
                <a:spcPct val="85000"/>
              </a:lnSpc>
            </a:pPr>
            <a:endParaRPr lang="en-US" b="0" dirty="0" smtClean="0"/>
          </a:p>
          <a:p>
            <a:pPr eaLnBrk="1" hangingPunct="1">
              <a:lnSpc>
                <a:spcPct val="85000"/>
              </a:lnSpc>
            </a:pPr>
            <a:r>
              <a:rPr lang="en-US" b="0" dirty="0" smtClean="0"/>
              <a:t>Social</a:t>
            </a:r>
            <a:r>
              <a:rPr lang="en-US" b="0" baseline="0" dirty="0" smtClean="0"/>
              <a:t> Security beneficiaries fall into three categories. They receive either </a:t>
            </a:r>
            <a:r>
              <a:rPr lang="en-US" b="0" i="1" baseline="0" dirty="0" smtClean="0"/>
              <a:t>retirement benefits, survivor benefits, </a:t>
            </a:r>
            <a:r>
              <a:rPr lang="en-US" b="0" i="0" baseline="0" dirty="0" smtClean="0"/>
              <a:t>or</a:t>
            </a:r>
            <a:r>
              <a:rPr lang="en-US" b="0" i="1" baseline="0" dirty="0" smtClean="0"/>
              <a:t> disability benefits</a:t>
            </a:r>
            <a:r>
              <a:rPr lang="en-US" b="0" i="0" baseline="0" dirty="0" smtClean="0"/>
              <a:t>.</a:t>
            </a:r>
            <a:endParaRPr lang="en-US" b="0" dirty="0" smtClean="0"/>
          </a:p>
          <a:p>
            <a:pPr eaLnBrk="1" hangingPunct="1">
              <a:lnSpc>
                <a:spcPct val="85000"/>
              </a:lnSpc>
            </a:pPr>
            <a:endParaRPr lang="en-US" b="0" dirty="0" smtClean="0"/>
          </a:p>
          <a:p>
            <a:pPr eaLnBrk="1" hangingPunct="1">
              <a:spcBef>
                <a:spcPct val="0"/>
              </a:spcBef>
            </a:pPr>
            <a:r>
              <a:rPr lang="en-US" b="0" dirty="0" smtClean="0"/>
              <a:t>The recipients could be a retired couple; a grandmother who looks after her grandchildren while her son and daughter-in-law are at work; a 55-year-old meatpacker disabled by severe arthritis; or a 5</a:t>
            </a:r>
            <a:r>
              <a:rPr lang="en-US" b="0" baseline="30000" dirty="0" smtClean="0"/>
              <a:t>th</a:t>
            </a:r>
            <a:r>
              <a:rPr lang="en-US" b="0" dirty="0" smtClean="0"/>
              <a:t> grader and 3</a:t>
            </a:r>
            <a:r>
              <a:rPr lang="en-US" b="0" baseline="30000" dirty="0" smtClean="0"/>
              <a:t>rd</a:t>
            </a:r>
            <a:r>
              <a:rPr lang="en-US" b="0" dirty="0" smtClean="0"/>
              <a:t> grader who became entitled to survivor benefits after their father died in military</a:t>
            </a:r>
            <a:r>
              <a:rPr lang="en-US" b="0" baseline="0" dirty="0" smtClean="0"/>
              <a:t> service</a:t>
            </a:r>
            <a:r>
              <a:rPr lang="en-US" b="0" dirty="0" smtClean="0"/>
              <a:t>. </a:t>
            </a:r>
          </a:p>
        </p:txBody>
      </p:sp>
    </p:spTree>
    <p:extLst>
      <p:ext uri="{BB962C8B-B14F-4D97-AF65-F5344CB8AC3E}">
        <p14:creationId xmlns:p14="http://schemas.microsoft.com/office/powerpoint/2010/main" val="1294490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spcBef>
                <a:spcPts val="0"/>
              </a:spcBef>
            </a:pPr>
            <a:r>
              <a:rPr lang="en-US" b="0" dirty="0"/>
              <a:t>The share of the population that is over age 65 will increase from about </a:t>
            </a:r>
            <a:r>
              <a:rPr lang="en-US" b="0" dirty="0" smtClean="0"/>
              <a:t>15 </a:t>
            </a:r>
            <a:r>
              <a:rPr lang="en-US" b="0" dirty="0"/>
              <a:t>percent today to </a:t>
            </a:r>
            <a:r>
              <a:rPr lang="en-US" b="0" dirty="0" smtClean="0"/>
              <a:t>20.5 </a:t>
            </a:r>
            <a:r>
              <a:rPr lang="en-US" b="0" dirty="0"/>
              <a:t>percent in 2035 and then will gradually increase to about </a:t>
            </a:r>
            <a:r>
              <a:rPr lang="en-US" b="0" dirty="0" smtClean="0"/>
              <a:t>23 </a:t>
            </a:r>
            <a:r>
              <a:rPr lang="en-US" b="0" dirty="0"/>
              <a:t>percent by </a:t>
            </a:r>
            <a:r>
              <a:rPr lang="en-US" b="0" dirty="0" smtClean="0"/>
              <a:t>2090. </a:t>
            </a:r>
            <a:r>
              <a:rPr lang="en-US" b="0" dirty="0"/>
              <a:t>The beneficiary share of the population is a bit larger than the age 65+ population because some people under age 65 receive disability, survivor, or early retirement benefits. </a:t>
            </a:r>
            <a:r>
              <a:rPr lang="en-US" b="0" dirty="0" smtClean="0"/>
              <a:t>Beneficiaries </a:t>
            </a:r>
            <a:r>
              <a:rPr lang="en-US" b="0" dirty="0"/>
              <a:t>as a portion of the U.S. population will increase from about </a:t>
            </a:r>
            <a:r>
              <a:rPr lang="en-US" b="0" u="none" dirty="0"/>
              <a:t>one in six </a:t>
            </a:r>
            <a:r>
              <a:rPr lang="en-US" b="0" dirty="0"/>
              <a:t>Americans today to about </a:t>
            </a:r>
            <a:r>
              <a:rPr lang="en-US" b="0" u="none" strike="noStrike" dirty="0"/>
              <a:t>one in four </a:t>
            </a:r>
            <a:r>
              <a:rPr lang="en-US" b="0" dirty="0"/>
              <a:t>75 years from now.   </a:t>
            </a:r>
          </a:p>
          <a:p>
            <a:pPr>
              <a:spcBef>
                <a:spcPts val="0"/>
              </a:spcBef>
            </a:pPr>
            <a:endParaRPr lang="en-US" b="0" dirty="0"/>
          </a:p>
          <a:p>
            <a:pPr>
              <a:spcBef>
                <a:spcPts val="0"/>
              </a:spcBef>
            </a:pPr>
            <a:r>
              <a:rPr lang="en-US" b="0" dirty="0"/>
              <a:t>Does the growing share of older Americans mean that we can’t afford Social Security? </a:t>
            </a:r>
            <a:r>
              <a:rPr lang="en-US" b="0" dirty="0" smtClean="0"/>
              <a:t>That </a:t>
            </a:r>
            <a:r>
              <a:rPr lang="en-US" b="0" dirty="0"/>
              <a:t>is the next question.  </a:t>
            </a:r>
          </a:p>
        </p:txBody>
      </p:sp>
      <p:sp>
        <p:nvSpPr>
          <p:cNvPr id="67588" name="Slide Number Placeholder 3"/>
          <p:cNvSpPr>
            <a:spLocks noGrp="1"/>
          </p:cNvSpPr>
          <p:nvPr>
            <p:ph type="sldNum" sz="quarter" idx="5"/>
          </p:nvPr>
        </p:nvSpPr>
        <p:spPr>
          <a:noFill/>
        </p:spPr>
        <p:txBody>
          <a:bodyPr/>
          <a:lstStyle/>
          <a:p>
            <a:fld id="{357F45AB-7382-40E2-AB00-BA4909D71A69}" type="slidenum">
              <a:rPr lang="en-US" smtClean="0"/>
              <a:pPr/>
              <a:t>30</a:t>
            </a:fld>
            <a:endParaRPr lang="en-US" dirty="0" smtClean="0"/>
          </a:p>
        </p:txBody>
      </p:sp>
    </p:spTree>
    <p:extLst>
      <p:ext uri="{BB962C8B-B14F-4D97-AF65-F5344CB8AC3E}">
        <p14:creationId xmlns:p14="http://schemas.microsoft.com/office/powerpoint/2010/main" val="2824086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B4EAE4A-3C64-4767-B185-785A1E10FF88}" type="slidenum">
              <a:rPr lang="en-US" smtClean="0">
                <a:solidFill>
                  <a:prstClr val="black"/>
                </a:solidFill>
              </a:rPr>
              <a:pPr/>
              <a:t>31</a:t>
            </a:fld>
            <a:endParaRPr lang="en-US" dirty="0" smtClean="0">
              <a:solidFill>
                <a:prstClr val="black"/>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35039" y="4416426"/>
            <a:ext cx="5140325" cy="3508375"/>
          </a:xfrm>
          <a:noFill/>
          <a:ln/>
        </p:spPr>
        <p:txBody>
          <a:bodyPr/>
          <a:lstStyle/>
          <a:p>
            <a:pPr>
              <a:spcBef>
                <a:spcPts val="0"/>
              </a:spcBef>
            </a:pPr>
            <a:r>
              <a:rPr lang="en-US" dirty="0"/>
              <a:t>Can we afford Social Security in the future?</a:t>
            </a:r>
          </a:p>
          <a:p>
            <a:pPr>
              <a:spcBef>
                <a:spcPts val="0"/>
              </a:spcBef>
            </a:pPr>
            <a:r>
              <a:rPr lang="en-US" dirty="0"/>
              <a:t> </a:t>
            </a:r>
          </a:p>
          <a:p>
            <a:pPr>
              <a:spcBef>
                <a:spcPts val="0"/>
              </a:spcBef>
            </a:pPr>
            <a:r>
              <a:rPr lang="en-US" dirty="0"/>
              <a:t>A widely accepted way to assess the Social Security program’s affordability is to compare benefits scheduled under current law with the size of the entire economy at the time when benefits are to be paid</a:t>
            </a:r>
            <a:r>
              <a:rPr lang="en-US" dirty="0" smtClean="0"/>
              <a:t>.</a:t>
            </a:r>
            <a:endParaRPr lang="en-US" dirty="0"/>
          </a:p>
          <a:p>
            <a:pPr>
              <a:spcBef>
                <a:spcPts val="0"/>
              </a:spcBef>
            </a:pPr>
            <a:endParaRPr lang="en-US" dirty="0"/>
          </a:p>
        </p:txBody>
      </p:sp>
    </p:spTree>
    <p:extLst>
      <p:ext uri="{BB962C8B-B14F-4D97-AF65-F5344CB8AC3E}">
        <p14:creationId xmlns:p14="http://schemas.microsoft.com/office/powerpoint/2010/main" val="1275201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b="0" dirty="0" smtClean="0"/>
              <a:t>Social Security benefits in </a:t>
            </a:r>
            <a:r>
              <a:rPr lang="en-US" b="0" u="none" dirty="0" smtClean="0"/>
              <a:t>2015 made up 5 percent of the economy</a:t>
            </a:r>
            <a:r>
              <a:rPr lang="en-US" b="0" dirty="0" smtClean="0"/>
              <a:t>, or gross domestic product, and are projected to rise to </a:t>
            </a:r>
            <a:r>
              <a:rPr lang="en-US" b="0" u="none" dirty="0" smtClean="0"/>
              <a:t>6 percent in 2035 </a:t>
            </a:r>
            <a:r>
              <a:rPr lang="en-US" b="0" dirty="0" smtClean="0"/>
              <a:t>and then increase slightly, remaining between about </a:t>
            </a:r>
            <a:r>
              <a:rPr lang="en-US" b="0" u="none" dirty="0" smtClean="0"/>
              <a:t>5.9 and 6.1 percent </a:t>
            </a:r>
            <a:r>
              <a:rPr lang="en-US" b="0" dirty="0" smtClean="0"/>
              <a:t>thereafter. This modest increase between now and 2035 is smaller than the growth in spending for public education that occurred when the boomers were children.</a:t>
            </a:r>
          </a:p>
          <a:p>
            <a:pPr>
              <a:spcBef>
                <a:spcPts val="0"/>
              </a:spcBef>
            </a:pPr>
            <a:r>
              <a:rPr lang="en-US" b="0" dirty="0" smtClean="0"/>
              <a:t> </a:t>
            </a:r>
          </a:p>
          <a:p>
            <a:pPr>
              <a:spcBef>
                <a:spcPts val="0"/>
              </a:spcBef>
            </a:pPr>
            <a:r>
              <a:rPr lang="en-US" b="0" dirty="0" smtClean="0"/>
              <a:t>A key reason why Social Security remains a relatively stable share of the economy even as more people rely on the benefits is that the change in the full-benefit age to 67 will gradually lower benefits for more and more older Americans over the next 45 years. By 2055 all beneficiaries under the age of 95 will have experienced the benefit reduction associated with changing the full-benefit age to 67. This aspect of the 1983 amendments is only beginning to be felt.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32</a:t>
            </a:fld>
            <a:endParaRPr lang="en-US" dirty="0"/>
          </a:p>
        </p:txBody>
      </p:sp>
    </p:spTree>
    <p:extLst>
      <p:ext uri="{BB962C8B-B14F-4D97-AF65-F5344CB8AC3E}">
        <p14:creationId xmlns:p14="http://schemas.microsoft.com/office/powerpoint/2010/main" val="574968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432"/>
              </a:spcBef>
            </a:pPr>
            <a:r>
              <a:rPr lang="en-US" b="0" dirty="0" smtClean="0">
                <a:latin typeface="Times New Roman" pitchFamily="18" charset="0"/>
                <a:cs typeface="Times New Roman" pitchFamily="18" charset="0"/>
              </a:rPr>
              <a:t>To put Social Security’s financing in a broader perspective relative to the entire economy, consider taxable payroll – or the total wages subject to Social Security (FICA) contributions – as a percentage of the national economy. </a:t>
            </a:r>
            <a:r>
              <a:rPr lang="en-US" b="0" u="none" dirty="0" smtClean="0">
                <a:latin typeface="Times New Roman" pitchFamily="18" charset="0"/>
                <a:cs typeface="Times New Roman" pitchFamily="18" charset="0"/>
              </a:rPr>
              <a:t>In 2015, 35.5 percent of GDP </a:t>
            </a:r>
            <a:r>
              <a:rPr lang="en-US" b="0" dirty="0" smtClean="0">
                <a:latin typeface="Times New Roman" pitchFamily="18" charset="0"/>
                <a:cs typeface="Times New Roman" pitchFamily="18" charset="0"/>
              </a:rPr>
              <a:t>was subject to Social Security contributions; the rest of the national income was not. This share is projected to decline to 34.8 percent of GDP by 2090.</a:t>
            </a:r>
          </a:p>
          <a:p>
            <a:pPr>
              <a:spcBef>
                <a:spcPts val="432"/>
              </a:spcBef>
            </a:pPr>
            <a:endParaRPr lang="en-US" b="0" dirty="0" smtClean="0">
              <a:latin typeface="Times New Roman" pitchFamily="18" charset="0"/>
              <a:cs typeface="Times New Roman" pitchFamily="18" charset="0"/>
            </a:endParaRPr>
          </a:p>
          <a:p>
            <a:pPr>
              <a:spcBef>
                <a:spcPts val="432"/>
              </a:spcBef>
            </a:pPr>
            <a:r>
              <a:rPr lang="en-US" b="0" dirty="0" smtClean="0">
                <a:latin typeface="Times New Roman" pitchFamily="18" charset="0"/>
                <a:cs typeface="Times New Roman" pitchFamily="18" charset="0"/>
              </a:rPr>
              <a:t>Sources of income that are </a:t>
            </a:r>
            <a:r>
              <a:rPr lang="en-US" b="0" i="1" dirty="0" smtClean="0">
                <a:latin typeface="Times New Roman" pitchFamily="18" charset="0"/>
                <a:cs typeface="Times New Roman" pitchFamily="18" charset="0"/>
              </a:rPr>
              <a:t>not</a:t>
            </a:r>
            <a:r>
              <a:rPr lang="en-US" b="0" dirty="0" smtClean="0">
                <a:latin typeface="Times New Roman" pitchFamily="18" charset="0"/>
                <a:cs typeface="Times New Roman" pitchFamily="18" charset="0"/>
              </a:rPr>
              <a:t> subject to Social Security taxes include:</a:t>
            </a:r>
          </a:p>
          <a:p>
            <a:pPr>
              <a:spcBef>
                <a:spcPts val="432"/>
              </a:spcBef>
              <a:buFont typeface="Arial" pitchFamily="34" charset="0"/>
              <a:buChar char="•"/>
            </a:pPr>
            <a:r>
              <a:rPr lang="en-US" b="0" dirty="0" smtClean="0">
                <a:latin typeface="Times New Roman" pitchFamily="18" charset="0"/>
                <a:cs typeface="Times New Roman" pitchFamily="18" charset="0"/>
              </a:rPr>
              <a:t> Earnings above the tax cap (about 17 percent of aggregate earnings);</a:t>
            </a:r>
          </a:p>
          <a:p>
            <a:pPr>
              <a:spcBef>
                <a:spcPts val="432"/>
              </a:spcBef>
              <a:buFont typeface="Arial" pitchFamily="34" charset="0"/>
              <a:buChar char="•"/>
            </a:pPr>
            <a:r>
              <a:rPr lang="en-US" b="0" dirty="0" smtClean="0">
                <a:latin typeface="Times New Roman" pitchFamily="18" charset="0"/>
                <a:cs typeface="Times New Roman" pitchFamily="18" charset="0"/>
              </a:rPr>
              <a:t> Earnings of workers not covered by Social Security (about 25 percent of state and local government employees do not participate in Social Security);</a:t>
            </a:r>
          </a:p>
          <a:p>
            <a:pPr>
              <a:spcBef>
                <a:spcPts val="432"/>
              </a:spcBef>
              <a:buFont typeface="Arial" pitchFamily="34" charset="0"/>
              <a:buChar char="•"/>
            </a:pPr>
            <a:r>
              <a:rPr lang="en-US" b="0" dirty="0" smtClean="0">
                <a:latin typeface="Times New Roman" pitchFamily="18" charset="0"/>
                <a:cs typeface="Times New Roman" pitchFamily="18" charset="0"/>
              </a:rPr>
              <a:t> Non-taxable fringe benefits paid by employers, such as health insurance premiums, pension and 401(k) contributions, and most other employee benefits;</a:t>
            </a:r>
          </a:p>
          <a:p>
            <a:pPr>
              <a:spcBef>
                <a:spcPts val="432"/>
              </a:spcBef>
              <a:buFont typeface="Arial" pitchFamily="34" charset="0"/>
              <a:buChar char="•"/>
            </a:pPr>
            <a:r>
              <a:rPr lang="en-US" b="0" dirty="0" smtClean="0">
                <a:latin typeface="Times New Roman" pitchFamily="18" charset="0"/>
                <a:cs typeface="Times New Roman" pitchFamily="18" charset="0"/>
              </a:rPr>
              <a:t> Employees’ tax-favored contributions to “salary reduction” plans for purposes other than retirement (such as out-of-pocket spending for health care, child care, or work expenses);</a:t>
            </a:r>
          </a:p>
          <a:p>
            <a:pPr>
              <a:spcBef>
                <a:spcPts val="432"/>
              </a:spcBef>
              <a:buFont typeface="Arial" pitchFamily="34" charset="0"/>
              <a:buChar char="•"/>
            </a:pPr>
            <a:r>
              <a:rPr lang="en-US" b="0" dirty="0" smtClean="0">
                <a:latin typeface="Times New Roman" pitchFamily="18" charset="0"/>
                <a:cs typeface="Times New Roman" pitchFamily="18" charset="0"/>
              </a:rPr>
              <a:t> Income from capital, such as interest on investments, stock dividends, and rental income from real estate; and</a:t>
            </a:r>
          </a:p>
          <a:p>
            <a:pPr>
              <a:spcBef>
                <a:spcPts val="432"/>
              </a:spcBef>
              <a:buFont typeface="Arial" pitchFamily="34" charset="0"/>
              <a:buChar char="•"/>
            </a:pPr>
            <a:r>
              <a:rPr lang="en-US" b="0" dirty="0" smtClean="0">
                <a:latin typeface="Times New Roman" pitchFamily="18" charset="0"/>
                <a:cs typeface="Times New Roman" pitchFamily="18" charset="0"/>
              </a:rPr>
              <a:t> Realized increases in the value of property (capital gains) and transfers of property (through gifts and inheritance).</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33</a:t>
            </a:fld>
            <a:endParaRPr lang="en-US" dirty="0"/>
          </a:p>
        </p:txBody>
      </p:sp>
    </p:spTree>
    <p:extLst>
      <p:ext uri="{BB962C8B-B14F-4D97-AF65-F5344CB8AC3E}">
        <p14:creationId xmlns:p14="http://schemas.microsoft.com/office/powerpoint/2010/main" val="1225517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34</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There are many proposals t</a:t>
            </a:r>
            <a:r>
              <a:rPr lang="en-US" baseline="0" dirty="0" smtClean="0"/>
              <a:t>o change or improve Social Security. They include options to:</a:t>
            </a:r>
          </a:p>
          <a:p>
            <a:pPr>
              <a:spcBef>
                <a:spcPts val="0"/>
              </a:spcBef>
              <a:buFont typeface="Arial" pitchFamily="34" charset="0"/>
              <a:buChar char="•"/>
            </a:pPr>
            <a:r>
              <a:rPr lang="en-US" baseline="0" dirty="0" smtClean="0"/>
              <a:t> Increase benefit adequacy, often for a specific vulnerable group;</a:t>
            </a:r>
          </a:p>
          <a:p>
            <a:pPr>
              <a:spcBef>
                <a:spcPts val="0"/>
              </a:spcBef>
              <a:buFont typeface="Arial" pitchFamily="34" charset="0"/>
              <a:buChar char="•"/>
            </a:pPr>
            <a:r>
              <a:rPr lang="en-US" baseline="0" dirty="0" smtClean="0"/>
              <a:t> Increase revenues to balance future finances; and</a:t>
            </a:r>
          </a:p>
          <a:p>
            <a:pPr>
              <a:spcBef>
                <a:spcPts val="0"/>
              </a:spcBef>
              <a:buFont typeface="Arial" pitchFamily="34" charset="0"/>
              <a:buChar char="•"/>
            </a:pPr>
            <a:r>
              <a:rPr lang="en-US" baseline="0" dirty="0" smtClean="0"/>
              <a:t> Reduce benefits to balance future finances.</a:t>
            </a:r>
          </a:p>
          <a:p>
            <a:pPr>
              <a:spcBef>
                <a:spcPts val="0"/>
              </a:spcBef>
              <a:buFont typeface="Arial" pitchFamily="34" charset="0"/>
              <a:buNone/>
            </a:pPr>
            <a:endParaRPr lang="en-US" baseline="0" dirty="0" smtClean="0"/>
          </a:p>
          <a:p>
            <a:pPr defTabSz="931774">
              <a:spcBef>
                <a:spcPts val="0"/>
              </a:spcBef>
              <a:defRPr/>
            </a:pPr>
            <a:r>
              <a:rPr lang="en-US" dirty="0" smtClean="0"/>
              <a:t>NASI’s report, </a:t>
            </a:r>
            <a:r>
              <a:rPr lang="en-US" i="1" dirty="0" smtClean="0"/>
              <a:t>Fixing Social Security: Adequate Benefits, Adequate Financing </a:t>
            </a:r>
            <a:r>
              <a:rPr lang="en-US" i="0" dirty="0" smtClean="0"/>
              <a:t>(Reno and </a:t>
            </a:r>
            <a:r>
              <a:rPr lang="en-US" i="0" dirty="0" err="1" smtClean="0"/>
              <a:t>Lavery</a:t>
            </a:r>
            <a:r>
              <a:rPr lang="en-US" i="0" dirty="0" smtClean="0"/>
              <a:t>, 2009), </a:t>
            </a:r>
            <a:r>
              <a:rPr lang="en-US" dirty="0" smtClean="0"/>
              <a:t>illustrates nearly a dozen policy options to improve the adequacy of Social Security benefits for selected groups and improve the status of the program’s finances over the next 75 years. The report includes official estimates from Social Security actuaries of the financial impacts of those changes</a:t>
            </a:r>
            <a:r>
              <a:rPr lang="en-US" baseline="0" dirty="0" smtClean="0"/>
              <a:t> on </a:t>
            </a:r>
            <a:r>
              <a:rPr lang="en-US" dirty="0" smtClean="0"/>
              <a:t>Social Security’s long-term balance.</a:t>
            </a:r>
          </a:p>
          <a:p>
            <a:pPr defTabSz="931774">
              <a:spcBef>
                <a:spcPts val="0"/>
              </a:spcBef>
              <a:defRPr/>
            </a:pPr>
            <a:endParaRPr lang="en-US" dirty="0" smtClean="0"/>
          </a:p>
          <a:p>
            <a:pPr defTabSz="931774">
              <a:spcBef>
                <a:spcPts val="0"/>
              </a:spcBef>
              <a:defRPr/>
            </a:pPr>
            <a:r>
              <a:rPr lang="en-US" dirty="0" smtClean="0"/>
              <a:t>NASI’s public opinion</a:t>
            </a:r>
            <a:r>
              <a:rPr lang="en-US" baseline="0" dirty="0" smtClean="0"/>
              <a:t> study, </a:t>
            </a:r>
            <a:r>
              <a:rPr lang="en-US" i="1" baseline="0" dirty="0" smtClean="0"/>
              <a:t>Strengthening Social Security: What Do Americans Want?</a:t>
            </a:r>
            <a:r>
              <a:rPr lang="en-US" i="0" baseline="0" dirty="0" smtClean="0"/>
              <a:t>, examined Americans’ opinions on many of these options.</a:t>
            </a:r>
            <a:endParaRPr lang="en-US" dirty="0" smtClean="0"/>
          </a:p>
        </p:txBody>
      </p:sp>
    </p:spTree>
    <p:extLst>
      <p:ext uri="{BB962C8B-B14F-4D97-AF65-F5344CB8AC3E}">
        <p14:creationId xmlns:p14="http://schemas.microsoft.com/office/powerpoint/2010/main" val="1542982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Each of these policy options targets an economically</a:t>
            </a:r>
            <a:r>
              <a:rPr lang="en-US" baseline="0" dirty="0"/>
              <a:t> </a:t>
            </a:r>
            <a:r>
              <a:rPr lang="en-US" dirty="0"/>
              <a:t>vulnerable group that would receive more adequate benefits under that option.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1454057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normAutofit fontScale="77500" lnSpcReduction="20000"/>
          </a:bodyPr>
          <a:lstStyle/>
          <a:p>
            <a:r>
              <a:rPr lang="en-US" dirty="0"/>
              <a:t>The report includes many options for improving Social Security revenues in the future. For example:</a:t>
            </a:r>
          </a:p>
          <a:p>
            <a:endParaRPr lang="en-US" dirty="0"/>
          </a:p>
          <a:p>
            <a:pPr lvl="0">
              <a:buFont typeface="Arial" pitchFamily="34" charset="0"/>
              <a:buChar char="•"/>
            </a:pPr>
            <a:r>
              <a:rPr lang="en-US" dirty="0"/>
              <a:t> Lift the cap on earnings subject to Social Security contributions (now $118,500). Many variations on this option exist, including</a:t>
            </a:r>
            <a:r>
              <a:rPr lang="en-US" baseline="0" dirty="0"/>
              <a:t> eliminating the cap entirely or lifting it so it once again includes 90% of covered earnings</a:t>
            </a:r>
            <a:r>
              <a:rPr lang="en-US" dirty="0"/>
              <a:t>.</a:t>
            </a:r>
          </a:p>
          <a:p>
            <a:pPr defTabSz="914350" eaLnBrk="0" fontAlgn="base" hangingPunct="0">
              <a:spcBef>
                <a:spcPct val="30000"/>
              </a:spcBef>
              <a:spcAft>
                <a:spcPct val="0"/>
              </a:spcAft>
              <a:buFont typeface="Arial" pitchFamily="34" charset="0"/>
              <a:buChar char="•"/>
              <a:defRPr/>
            </a:pPr>
            <a:r>
              <a:rPr lang="en-US" dirty="0"/>
              <a:t> Schedule an increase in the 6.2 percent contribution rate out in the future when funds would be needed. Such a change could avoid drawing down Social Security reserves so that interest income will remain a permanent source of income to Social Security.</a:t>
            </a:r>
          </a:p>
          <a:p>
            <a:pPr marL="0" lvl="1" defTabSz="914350" eaLnBrk="0" fontAlgn="base" hangingPunct="0">
              <a:spcBef>
                <a:spcPct val="30000"/>
              </a:spcBef>
              <a:spcAft>
                <a:spcPct val="0"/>
              </a:spcAft>
              <a:buFont typeface="Arial" pitchFamily="34" charset="0"/>
              <a:buChar char="•"/>
              <a:defRPr/>
            </a:pPr>
            <a:r>
              <a:rPr lang="en-US" sz="2400" dirty="0"/>
              <a:t> Subject income from investments to payroll contributions. To help Social Security’s finances keep pace with economic growth and to push back against rising economic inequality, income that higher earners get from investments can be incorporated into the Social Security system and subjected to payroll contributions like any other earnings.</a:t>
            </a:r>
          </a:p>
          <a:p>
            <a:pPr lvl="0">
              <a:buFont typeface="Arial" pitchFamily="34" charset="0"/>
              <a:buChar char="•"/>
            </a:pPr>
            <a:r>
              <a:rPr lang="en-US" dirty="0"/>
              <a:t> Cover all salary reduction plans, just like 401(k)s – that is, treat contributions into the plans as covered earnings for Social Security. In 1983, Congress decided that worker contributions into 401(k)s should be covered by Social Security. That rationale could apply to other salary reduction plans. </a:t>
            </a:r>
          </a:p>
          <a:p>
            <a:pPr lvl="0">
              <a:buFont typeface="Arial" pitchFamily="34" charset="0"/>
              <a:buChar char="•"/>
            </a:pPr>
            <a:r>
              <a:rPr lang="en-US" dirty="0"/>
              <a:t>Dedicate progressive taxes to pay part of the future cost of Social Security. Examples of progressive taxes (which fall more on higher-income individuals than lower-income ones) include an estate tax and a financial transactions tax.</a:t>
            </a:r>
          </a:p>
        </p:txBody>
      </p:sp>
      <p:sp>
        <p:nvSpPr>
          <p:cNvPr id="71684" name="Slide Number Placeholder 3"/>
          <p:cNvSpPr>
            <a:spLocks noGrp="1"/>
          </p:cNvSpPr>
          <p:nvPr>
            <p:ph type="sldNum" sz="quarter" idx="5"/>
          </p:nvPr>
        </p:nvSpPr>
        <p:spPr>
          <a:noFill/>
        </p:spPr>
        <p:txBody>
          <a:bodyPr/>
          <a:lstStyle/>
          <a:p>
            <a:fld id="{B5355704-C786-4C1E-9A1C-EB9439F572B7}"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820418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0">
              <a:defRPr/>
            </a:pPr>
            <a:r>
              <a:rPr lang="en-US" dirty="0"/>
              <a:t>Raising the retirement age</a:t>
            </a:r>
            <a:r>
              <a:rPr lang="en-US" baseline="0" dirty="0"/>
              <a:t> and switching to the chained CPI wou</a:t>
            </a:r>
            <a:r>
              <a:rPr lang="en-US" dirty="0"/>
              <a:t>ld each lower future benefits and costs.  </a:t>
            </a:r>
          </a:p>
          <a:p>
            <a:pPr defTabSz="914300">
              <a:defRPr/>
            </a:pPr>
            <a:endParaRPr lang="en-US" dirty="0"/>
          </a:p>
          <a:p>
            <a:pPr defTabSz="914300">
              <a:defRPr/>
            </a:pPr>
            <a:r>
              <a:rPr lang="en-US" dirty="0"/>
              <a:t>For more information on these options and their costs, see NASI’s report </a:t>
            </a:r>
            <a:r>
              <a:rPr lang="en-US" i="1" dirty="0"/>
              <a:t>Fixing Social Security: Adequate Benefits, Adequate Financing</a:t>
            </a:r>
            <a:r>
              <a:rPr lang="en-US" dirty="0"/>
              <a:t>.</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95877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EBDE6F07-F992-46F3-A37D-3F540A62E5E0}" type="slidenum">
              <a:rPr lang="en-US" smtClean="0">
                <a:solidFill>
                  <a:prstClr val="black"/>
                </a:solidFill>
              </a:rPr>
              <a:pPr/>
              <a:t>38</a:t>
            </a:fld>
            <a:endParaRPr lang="en-US" dirty="0" smtClean="0">
              <a:solidFill>
                <a:prstClr val="black"/>
              </a:solidFill>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a:spcBef>
                <a:spcPts val="0"/>
              </a:spcBef>
            </a:pPr>
            <a:r>
              <a:rPr lang="en-US" dirty="0" smtClean="0"/>
              <a:t>Public opinion polls consistently show that Americans support Social Security and are willing to pay for it. In fact, polls show that Americans would rather pay more than see future benefits cut more than is already scheduled in current law. </a:t>
            </a:r>
          </a:p>
          <a:p>
            <a:pPr>
              <a:spcBef>
                <a:spcPts val="0"/>
              </a:spcBef>
            </a:pPr>
            <a:endParaRPr lang="en-US" dirty="0" smtClean="0"/>
          </a:p>
          <a:p>
            <a:pPr marL="0" marR="0" indent="0" algn="l" defTabSz="914400" rtl="0" eaLnBrk="0" fontAlgn="base" latinLnBrk="0" hangingPunct="0">
              <a:lnSpc>
                <a:spcPct val="100000"/>
              </a:lnSpc>
              <a:spcBef>
                <a:spcPts val="0"/>
              </a:spcBef>
              <a:spcAft>
                <a:spcPct val="0"/>
              </a:spcAft>
              <a:buClrTx/>
              <a:buSzTx/>
              <a:buFontTx/>
              <a:buNone/>
              <a:tabLst/>
              <a:defRPr/>
            </a:pPr>
            <a:r>
              <a:rPr lang="en-US" dirty="0" smtClean="0"/>
              <a:t>In 2014, NASI</a:t>
            </a:r>
            <a:r>
              <a:rPr lang="en-US" baseline="0" dirty="0" smtClean="0"/>
              <a:t> conducted a national survey of Americans’ perspectives on Social Security and their preferences regarding options to strengthen the program for the future. </a:t>
            </a:r>
            <a:r>
              <a:rPr lang="en-US" sz="1200" i="0" u="none" kern="1200" baseline="0" dirty="0" smtClean="0">
                <a:solidFill>
                  <a:schemeClr val="tx1"/>
                </a:solidFill>
                <a:latin typeface="Times New Roman" charset="0"/>
                <a:ea typeface="+mn-ea"/>
                <a:cs typeface="+mn-cs"/>
              </a:rPr>
              <a:t>The study found strong support for Social Security across income, generation, race and ethnicity, and party lines.</a:t>
            </a:r>
          </a:p>
          <a:p>
            <a:pPr marL="0" marR="0" indent="0" algn="l" defTabSz="914400" rtl="0" eaLnBrk="0" fontAlgn="base" latinLnBrk="0" hangingPunct="0">
              <a:lnSpc>
                <a:spcPct val="100000"/>
              </a:lnSpc>
              <a:spcBef>
                <a:spcPts val="0"/>
              </a:spcBef>
              <a:spcAft>
                <a:spcPct val="0"/>
              </a:spcAft>
              <a:buClrTx/>
              <a:buSzTx/>
              <a:buFontTx/>
              <a:buNone/>
              <a:tabLst/>
              <a:defRPr/>
            </a:pPr>
            <a:endParaRPr lang="en-US" sz="1200" i="0" u="none"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Tx/>
              <a:buNone/>
              <a:tabLst/>
              <a:defRPr/>
            </a:pPr>
            <a:r>
              <a:rPr lang="en-US" baseline="0" dirty="0" smtClean="0"/>
              <a:t>For full results of the study, see NASI’s report </a:t>
            </a:r>
            <a:r>
              <a:rPr lang="en-US" sz="1200" b="0" i="1" kern="1200" dirty="0" smtClean="0">
                <a:solidFill>
                  <a:schemeClr val="tx1"/>
                </a:solidFill>
                <a:latin typeface="Times New Roman" charset="0"/>
                <a:ea typeface="+mn-ea"/>
                <a:cs typeface="+mn-cs"/>
              </a:rPr>
              <a:t>Americans Make Hard Choices on Social Security: A Survey with Trade-Off Analysis</a:t>
            </a:r>
          </a:p>
          <a:p>
            <a:pPr marL="0" marR="0" indent="0" algn="l" defTabSz="914400" rtl="0" eaLnBrk="0" fontAlgn="base" latinLnBrk="0" hangingPunct="0">
              <a:lnSpc>
                <a:spcPct val="100000"/>
              </a:lnSpc>
              <a:spcBef>
                <a:spcPts val="0"/>
              </a:spcBef>
              <a:spcAft>
                <a:spcPct val="0"/>
              </a:spcAft>
              <a:buClrTx/>
              <a:buSzTx/>
              <a:buFontTx/>
              <a:buNone/>
              <a:tabLst/>
              <a:defRPr/>
            </a:pPr>
            <a:r>
              <a:rPr lang="en-US" sz="1200" i="0" u="none" kern="1200" baseline="0" dirty="0" smtClean="0">
                <a:solidFill>
                  <a:schemeClr val="tx1"/>
                </a:solidFill>
                <a:latin typeface="Times New Roman" charset="0"/>
                <a:ea typeface="+mn-ea"/>
                <a:cs typeface="+mn-cs"/>
              </a:rPr>
              <a:t> (Walker, Reno, and Bethell, 2014).</a:t>
            </a:r>
            <a:endParaRPr lang="en-US" u="none" dirty="0" smtClean="0"/>
          </a:p>
        </p:txBody>
      </p:sp>
    </p:spTree>
    <p:extLst>
      <p:ext uri="{BB962C8B-B14F-4D97-AF65-F5344CB8AC3E}">
        <p14:creationId xmlns:p14="http://schemas.microsoft.com/office/powerpoint/2010/main" val="41576345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39</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val="163734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1DC63DE1-DEAC-4D07-9AC9-1B9A2DACEB2B}" type="slidenum">
              <a:rPr lang="en-US" smtClean="0"/>
              <a:pPr/>
              <a:t>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35039" y="4416426"/>
            <a:ext cx="5140325" cy="993775"/>
          </a:xfrm>
          <a:noFill/>
          <a:ln/>
        </p:spPr>
        <p:txBody>
          <a:bodyPr/>
          <a:lstStyle/>
          <a:p>
            <a:pPr eaLnBrk="1" hangingPunct="1">
              <a:spcBef>
                <a:spcPct val="0"/>
              </a:spcBef>
            </a:pPr>
            <a:r>
              <a:rPr lang="en-US" b="0" dirty="0" smtClean="0"/>
              <a:t>In all, more</a:t>
            </a:r>
            <a:r>
              <a:rPr lang="en-US" b="0" baseline="0" dirty="0" smtClean="0"/>
              <a:t> than</a:t>
            </a:r>
            <a:r>
              <a:rPr lang="en-US" b="0" dirty="0" smtClean="0"/>
              <a:t> </a:t>
            </a:r>
            <a:r>
              <a:rPr lang="en-US" b="0" u="none" dirty="0" smtClean="0"/>
              <a:t>40 million retired workers receive Social Security benefits, as do about 9 million disabled workers, 4 million widows, 2.5 million spouses,</a:t>
            </a:r>
            <a:r>
              <a:rPr lang="en-US" b="0" u="none" baseline="0" dirty="0" smtClean="0"/>
              <a:t> </a:t>
            </a:r>
            <a:r>
              <a:rPr lang="en-US" b="0" u="none" dirty="0" smtClean="0"/>
              <a:t>and 3.2 million children under age 18 (or under age 19 and still in high school). About 1 million adults disabled since childhood also receive regular benefits from Social Security when a parent has died, become disabled, or retired.  </a:t>
            </a:r>
          </a:p>
          <a:p>
            <a:pPr eaLnBrk="1" hangingPunct="1">
              <a:spcBef>
                <a:spcPct val="0"/>
              </a:spcBef>
            </a:pPr>
            <a:endParaRPr lang="en-US" b="0" dirty="0" smtClean="0"/>
          </a:p>
          <a:p>
            <a:pPr eaLnBrk="1" hangingPunct="1">
              <a:spcBef>
                <a:spcPct val="0"/>
              </a:spcBef>
            </a:pPr>
            <a:r>
              <a:rPr lang="en-US" b="0" u="none" dirty="0" smtClean="0"/>
              <a:t>(Data</a:t>
            </a:r>
            <a:r>
              <a:rPr lang="en-US" b="0" u="none" baseline="0" dirty="0" smtClean="0"/>
              <a:t> as</a:t>
            </a:r>
            <a:r>
              <a:rPr lang="en-US" b="0" u="none" dirty="0" smtClean="0"/>
              <a:t> of June 2016.)</a:t>
            </a:r>
          </a:p>
        </p:txBody>
      </p:sp>
    </p:spTree>
    <p:extLst>
      <p:ext uri="{BB962C8B-B14F-4D97-AF65-F5344CB8AC3E}">
        <p14:creationId xmlns:p14="http://schemas.microsoft.com/office/powerpoint/2010/main" val="3647288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52533AA2-0903-49DF-A15D-63DE8F05FE3E}" type="slidenum">
              <a:rPr lang="en-US" smtClean="0">
                <a:solidFill>
                  <a:prstClr val="black"/>
                </a:solidFill>
              </a:rPr>
              <a:pPr/>
              <a:t>40</a:t>
            </a:fld>
            <a:endParaRPr lang="en-US" dirty="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35040" y="4416427"/>
            <a:ext cx="5140325" cy="2593975"/>
          </a:xfrm>
          <a:noFill/>
          <a:ln/>
        </p:spPr>
        <p:txBody>
          <a:bodyPr/>
          <a:lstStyle/>
          <a:p>
            <a:pPr eaLnBrk="1" hangingPunct="1">
              <a:spcBef>
                <a:spcPct val="0"/>
              </a:spcBef>
              <a:buFont typeface="Arial" pitchFamily="34" charset="0"/>
              <a:buNone/>
            </a:pPr>
            <a:r>
              <a:rPr lang="en-US" dirty="0"/>
              <a:t>The survey found evidence that Americans</a:t>
            </a:r>
            <a:r>
              <a:rPr lang="en-US" baseline="0" dirty="0"/>
              <a:t> </a:t>
            </a:r>
            <a:r>
              <a:rPr lang="en-US" dirty="0"/>
              <a:t>value Social</a:t>
            </a:r>
            <a:r>
              <a:rPr lang="en-US" baseline="0" dirty="0"/>
              <a:t> Security, don’t mind paying for it, and would rather pay more than see benefits cut.</a:t>
            </a:r>
          </a:p>
          <a:p>
            <a:pPr eaLnBrk="1" hangingPunct="1">
              <a:spcBef>
                <a:spcPct val="0"/>
              </a:spcBef>
              <a:buFont typeface="Arial" pitchFamily="34" charset="0"/>
              <a:buNone/>
            </a:pPr>
            <a:endParaRPr lang="en-US" baseline="0" dirty="0"/>
          </a:p>
          <a:p>
            <a:pPr eaLnBrk="1" hangingPunct="1">
              <a:spcBef>
                <a:spcPct val="0"/>
              </a:spcBef>
              <a:buFont typeface="Arial" pitchFamily="34" charset="0"/>
              <a:buNone/>
            </a:pPr>
            <a:r>
              <a:rPr lang="en-US" baseline="0" dirty="0"/>
              <a:t>The survey also used an innovative method called “trade-off analysis” that asked participants to chose among different packages of policy options. T</a:t>
            </a:r>
            <a:r>
              <a:rPr lang="en-US" dirty="0">
                <a:latin typeface="Times New Roman" charset="0"/>
              </a:rPr>
              <a:t>he favorite package included two revenue increases and two benefit increases.</a:t>
            </a:r>
          </a:p>
          <a:p>
            <a:pPr eaLnBrk="1" hangingPunct="1">
              <a:spcBef>
                <a:spcPct val="0"/>
              </a:spcBef>
              <a:buFont typeface="Arial" pitchFamily="34" charset="0"/>
              <a:buNone/>
            </a:pPr>
            <a:endParaRPr lang="en-US" dirty="0">
              <a:latin typeface="Times New Roman" charset="0"/>
            </a:endParaRPr>
          </a:p>
          <a:p>
            <a:pPr eaLnBrk="1" hangingPunct="1">
              <a:spcBef>
                <a:spcPct val="0"/>
              </a:spcBef>
              <a:buFont typeface="Arial" pitchFamily="34" charset="0"/>
              <a:buNone/>
            </a:pPr>
            <a:r>
              <a:rPr lang="en-US" dirty="0">
                <a:latin typeface="Times New Roman" charset="0"/>
              </a:rPr>
              <a:t>The following charts show more detail about the survey results.</a:t>
            </a:r>
          </a:p>
        </p:txBody>
      </p:sp>
    </p:spTree>
    <p:extLst>
      <p:ext uri="{BB962C8B-B14F-4D97-AF65-F5344CB8AC3E}">
        <p14:creationId xmlns:p14="http://schemas.microsoft.com/office/powerpoint/2010/main" val="16373476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buFont typeface="Arial" pitchFamily="34" charset="0"/>
              <a:buNone/>
            </a:pPr>
            <a:r>
              <a:rPr lang="en-US" baseline="0" dirty="0" smtClean="0"/>
              <a:t>The study found that large majorities of Americans agree it is critical to preserve Social Security for future generations even if it means increasing Social Security taxes. Republicans, Democrats, and Independents agree on this point.</a:t>
            </a:r>
          </a:p>
          <a:p>
            <a:pPr eaLnBrk="1" hangingPunct="1">
              <a:spcBef>
                <a:spcPts val="0"/>
              </a:spcBef>
              <a:buFont typeface="Arial" pitchFamily="34" charset="0"/>
              <a:buNone/>
            </a:pPr>
            <a:endParaRPr lang="en-US" baseline="0" dirty="0" smtClean="0"/>
          </a:p>
          <a:p>
            <a:pPr eaLnBrk="1" hangingPunct="1">
              <a:spcBef>
                <a:spcPts val="432"/>
              </a:spcBef>
              <a:buFont typeface="Arial" pitchFamily="34" charset="0"/>
              <a:buChar char="•"/>
            </a:pPr>
            <a:r>
              <a:rPr lang="en-US" baseline="0" dirty="0" smtClean="0"/>
              <a:t> 77% of Americans agree it is critical to preserve Social Security for future generations even if it means increasing the taxes paid by </a:t>
            </a:r>
            <a:r>
              <a:rPr lang="en-US" i="1" baseline="0" dirty="0" smtClean="0"/>
              <a:t>working</a:t>
            </a:r>
            <a:r>
              <a:rPr lang="en-US" baseline="0" dirty="0" smtClean="0"/>
              <a:t> Americans. Those agreeing include 69% of Republicans, 84% of Democrats and 76% of independents.</a:t>
            </a:r>
          </a:p>
          <a:p>
            <a:pPr eaLnBrk="1" hangingPunct="1">
              <a:spcBef>
                <a:spcPts val="432"/>
              </a:spcBef>
              <a:buFont typeface="Arial" pitchFamily="34" charset="0"/>
              <a:buChar char="•"/>
            </a:pPr>
            <a:r>
              <a:rPr lang="en-US" baseline="0" dirty="0" smtClean="0"/>
              <a:t> 83% of Americans agree it is critical to preserve Social Security for future generations even if it means increasing the taxes paid by </a:t>
            </a:r>
            <a:r>
              <a:rPr lang="en-US" i="1" baseline="0" dirty="0" smtClean="0"/>
              <a:t>wealthier </a:t>
            </a:r>
            <a:r>
              <a:rPr lang="en-US" baseline="0" dirty="0" smtClean="0"/>
              <a:t>Americans. Those agreeing include 71% of Republicans, 92% of Democrats and 84% of independents.</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41</a:t>
            </a:fld>
            <a:endParaRPr lang="en-US" dirty="0"/>
          </a:p>
        </p:txBody>
      </p:sp>
    </p:spTree>
    <p:extLst>
      <p:ext uri="{BB962C8B-B14F-4D97-AF65-F5344CB8AC3E}">
        <p14:creationId xmlns:p14="http://schemas.microsoft.com/office/powerpoint/2010/main" val="23593587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Trade-off analysis examined which packages of Social Security policy changes respondents prefer and are willing to pay for.</a:t>
            </a:r>
          </a:p>
          <a:p>
            <a:pPr marL="0" marR="0" indent="0" algn="l" defTabSz="914400" rtl="0" eaLnBrk="0" fontAlgn="base" latinLnBrk="0" hangingPunct="0">
              <a:lnSpc>
                <a:spcPct val="100000"/>
              </a:lnSpc>
              <a:spcBef>
                <a:spcPts val="432"/>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ts val="432"/>
              </a:spcBef>
              <a:spcAft>
                <a:spcPct val="0"/>
              </a:spcAft>
              <a:buClrTx/>
              <a:buSzTx/>
              <a:buFontTx/>
              <a:buNone/>
              <a:tabLst/>
              <a:defRPr/>
            </a:pPr>
            <a:r>
              <a:rPr lang="en-US" sz="1200" baseline="0" dirty="0" smtClean="0"/>
              <a:t>T</a:t>
            </a:r>
            <a:r>
              <a:rPr lang="en-US" sz="1200" kern="1200" dirty="0" smtClean="0">
                <a:solidFill>
                  <a:schemeClr val="tx1"/>
                </a:solidFill>
                <a:latin typeface="Times New Roman" charset="0"/>
                <a:ea typeface="+mn-ea"/>
                <a:cs typeface="+mn-cs"/>
              </a:rPr>
              <a:t>he respondents’ favorite package of policy options would:</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kern="1200" baseline="0" dirty="0" smtClean="0">
                <a:solidFill>
                  <a:schemeClr val="tx1"/>
                </a:solidFill>
                <a:latin typeface="Times New Roman" charset="0"/>
                <a:ea typeface="+mn-ea"/>
                <a:cs typeface="+mn-cs"/>
              </a:rPr>
              <a:t> </a:t>
            </a:r>
            <a:r>
              <a:rPr lang="en-US" sz="1200" dirty="0" smtClean="0"/>
              <a:t>Gradually, over 10 years, eliminate the taxable earnings cap (then $117,000 in 2014).</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Gradually, over 20 years, raise the payroll tax from 6.2% to 7.2%.</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dirty="0" smtClean="0"/>
              <a:t> Increase the cost-of-living adjustment (COLA) to more accurately reflect the inflation actually experienced by seniors.</a:t>
            </a:r>
          </a:p>
          <a:p>
            <a:pPr marL="0" marR="0" indent="0" algn="l" defTabSz="914400" rtl="0" eaLnBrk="0" fontAlgn="base" latinLnBrk="0" hangingPunct="0">
              <a:lnSpc>
                <a:spcPct val="100000"/>
              </a:lnSpc>
              <a:spcBef>
                <a:spcPts val="432"/>
              </a:spcBef>
              <a:spcAft>
                <a:spcPct val="0"/>
              </a:spcAft>
              <a:buClrTx/>
              <a:buSzTx/>
              <a:buFont typeface="Arial" pitchFamily="34" charset="0"/>
              <a:buChar char="•"/>
              <a:tabLst/>
              <a:defRPr/>
            </a:pPr>
            <a:r>
              <a:rPr lang="en-US" sz="1200" baseline="0" dirty="0" smtClean="0"/>
              <a:t> </a:t>
            </a:r>
            <a:r>
              <a:rPr lang="en-US" sz="1200" dirty="0" smtClean="0"/>
              <a:t>Raise the minimum benefit so that a lifetime low-wage worker can retire at 62 or later and have benefits above the federal poverty line.  </a:t>
            </a: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endParaRPr lang="en-US" sz="1200" kern="1200" baseline="0" dirty="0" smtClean="0">
              <a:solidFill>
                <a:schemeClr val="tx1"/>
              </a:solidFill>
              <a:latin typeface="Times New Roman" charset="0"/>
              <a:ea typeface="+mn-ea"/>
              <a:cs typeface="+mn-cs"/>
            </a:endParaRPr>
          </a:p>
          <a:p>
            <a:pPr marL="0" marR="0" indent="0" algn="l" defTabSz="914400" rtl="0" eaLnBrk="0" fontAlgn="base" latinLnBrk="0" hangingPunct="0">
              <a:lnSpc>
                <a:spcPct val="100000"/>
              </a:lnSpc>
              <a:spcBef>
                <a:spcPts val="0"/>
              </a:spcBef>
              <a:spcAft>
                <a:spcPct val="0"/>
              </a:spcAft>
              <a:buClrTx/>
              <a:buSzTx/>
              <a:buFont typeface="Arial" pitchFamily="34" charset="0"/>
              <a:buNone/>
              <a:tabLst/>
              <a:defRPr/>
            </a:pPr>
            <a:r>
              <a:rPr lang="en-US" sz="1200" kern="1200" dirty="0" smtClean="0">
                <a:solidFill>
                  <a:schemeClr val="tx1"/>
                </a:solidFill>
                <a:latin typeface="Times New Roman" charset="0"/>
                <a:ea typeface="+mn-ea"/>
                <a:cs typeface="+mn-cs"/>
              </a:rPr>
              <a:t>This package more than eliminates the 75-year financing gap and leaves a small surplus.</a:t>
            </a:r>
          </a:p>
          <a:p>
            <a:pPr>
              <a:spcBef>
                <a:spcPts val="0"/>
              </a:spcBef>
            </a:pPr>
            <a:endParaRPr lang="en-US" sz="1200" dirty="0" smtClean="0"/>
          </a:p>
          <a:p>
            <a:pPr>
              <a:spcBef>
                <a:spcPts val="0"/>
              </a:spcBef>
            </a:pPr>
            <a:r>
              <a:rPr lang="en-US" sz="1200" baseline="0" dirty="0" smtClean="0"/>
              <a:t>Seven in 10 Americans, across generations and income levels, supported this package over the status quo.</a:t>
            </a:r>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pPr>
                <a:defRPr/>
              </a:pPr>
              <a:t>42</a:t>
            </a:fld>
            <a:endParaRPr lang="en-US" dirty="0"/>
          </a:p>
        </p:txBody>
      </p:sp>
    </p:spTree>
    <p:extLst>
      <p:ext uri="{BB962C8B-B14F-4D97-AF65-F5344CB8AC3E}">
        <p14:creationId xmlns:p14="http://schemas.microsoft.com/office/powerpoint/2010/main" val="2151761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p:spPr>
        <p:txBody>
          <a:bodyPr/>
          <a:lstStyle/>
          <a:p>
            <a:fld id="{51480EC4-6714-4788-9859-8B3A748C6121}" type="slidenum">
              <a:rPr lang="en-US" smtClean="0"/>
              <a:pPr/>
              <a:t>43</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82133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3346641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650816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38F14E9D-A066-4FF3-B513-C52DB64AD4B7}" type="slidenum">
              <a:rPr lang="en-US" smtClean="0"/>
              <a:pPr/>
              <a:t>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5039" y="4416426"/>
            <a:ext cx="5140325" cy="3508375"/>
          </a:xfrm>
          <a:noFill/>
          <a:ln/>
        </p:spPr>
        <p:txBody>
          <a:bodyPr/>
          <a:lstStyle/>
          <a:p>
            <a:pPr eaLnBrk="1" hangingPunct="1">
              <a:spcBef>
                <a:spcPct val="0"/>
              </a:spcBef>
            </a:pPr>
            <a:r>
              <a:rPr lang="en-US" b="0" dirty="0" smtClean="0"/>
              <a:t>Social Security provides a foundation of retirement income that retirees supplement with pensions, savings, and earnings. Benefits alone do not provide a comfortable level of living. The average benefit for </a:t>
            </a:r>
            <a:r>
              <a:rPr lang="en-US" b="0" baseline="0" dirty="0" smtClean="0"/>
              <a:t>retired workers</a:t>
            </a:r>
            <a:r>
              <a:rPr lang="en-US" b="0" dirty="0" smtClean="0"/>
              <a:t> in </a:t>
            </a:r>
            <a:r>
              <a:rPr lang="en-US" b="0" u="none" dirty="0" smtClean="0"/>
              <a:t>June</a:t>
            </a:r>
            <a:r>
              <a:rPr lang="en-US" b="0" u="none" baseline="0" dirty="0" smtClean="0"/>
              <a:t> 2016 </a:t>
            </a:r>
            <a:r>
              <a:rPr lang="en-US" b="0" dirty="0" smtClean="0"/>
              <a:t>was </a:t>
            </a:r>
            <a:r>
              <a:rPr lang="en-US" b="0" u="none" dirty="0" smtClean="0"/>
              <a:t>$1,348 a month, or about $16,176 </a:t>
            </a:r>
            <a:r>
              <a:rPr lang="en-US" b="0" dirty="0" smtClean="0"/>
              <a:t>a year.</a:t>
            </a:r>
          </a:p>
          <a:p>
            <a:pPr eaLnBrk="1" hangingPunct="1">
              <a:spcBef>
                <a:spcPct val="0"/>
              </a:spcBef>
            </a:pPr>
            <a:endParaRPr lang="en-US" b="0" dirty="0" smtClean="0"/>
          </a:p>
          <a:p>
            <a:pPr eaLnBrk="1" hangingPunct="1">
              <a:spcBef>
                <a:spcPct val="0"/>
              </a:spcBef>
            </a:pPr>
            <a:r>
              <a:rPr lang="en-US" b="0" dirty="0" smtClean="0"/>
              <a:t>The average is somewhat lower for widowed spouses age 60 and older: </a:t>
            </a:r>
            <a:r>
              <a:rPr lang="en-US" b="0" u="none" dirty="0" smtClean="0"/>
              <a:t>$1,292 a month or about $15,504 </a:t>
            </a:r>
            <a:r>
              <a:rPr lang="en-US" b="0" dirty="0" smtClean="0"/>
              <a:t>a year.</a:t>
            </a:r>
          </a:p>
          <a:p>
            <a:pPr eaLnBrk="1" hangingPunct="1">
              <a:spcBef>
                <a:spcPct val="0"/>
              </a:spcBef>
            </a:pPr>
            <a:endParaRPr lang="en-US" b="0" dirty="0" smtClean="0"/>
          </a:p>
          <a:p>
            <a:pPr eaLnBrk="1" hangingPunct="1">
              <a:spcBef>
                <a:spcPct val="0"/>
              </a:spcBef>
            </a:pPr>
            <a:r>
              <a:rPr lang="en-US" b="0" dirty="0" smtClean="0"/>
              <a:t>The average benefit for disabled workers is </a:t>
            </a:r>
            <a:r>
              <a:rPr lang="en-US" b="0" u="none" dirty="0" smtClean="0"/>
              <a:t>$1,166, or about $13,992 a year</a:t>
            </a:r>
            <a:r>
              <a:rPr lang="en-US" b="0" dirty="0" smtClean="0"/>
              <a:t>. A disabled worker along with one or more children received, on average, </a:t>
            </a:r>
            <a:r>
              <a:rPr lang="en-US" b="0" u="none" dirty="0" smtClean="0"/>
              <a:t>$1,793</a:t>
            </a:r>
            <a:r>
              <a:rPr lang="en-US" b="0" u="none" baseline="0" dirty="0" smtClean="0"/>
              <a:t> a month</a:t>
            </a:r>
            <a:r>
              <a:rPr lang="en-US" b="0" u="none" dirty="0" smtClean="0"/>
              <a:t> or about $21,516 a year.</a:t>
            </a:r>
          </a:p>
          <a:p>
            <a:pPr eaLnBrk="1" hangingPunct="1">
              <a:spcBef>
                <a:spcPct val="0"/>
              </a:spcBef>
            </a:pPr>
            <a:endParaRPr lang="en-US" b="0" dirty="0" smtClean="0"/>
          </a:p>
          <a:p>
            <a:pPr eaLnBrk="1" hangingPunct="1">
              <a:spcBef>
                <a:spcPct val="0"/>
              </a:spcBef>
            </a:pPr>
            <a:r>
              <a:rPr lang="en-US" b="0" dirty="0" smtClean="0"/>
              <a:t>For comparison, the 2016 federal poverty guideline is </a:t>
            </a:r>
            <a:r>
              <a:rPr lang="en-US" b="0" i="0" dirty="0" smtClean="0"/>
              <a:t>$20,160 annually for a family of three, and $24,300</a:t>
            </a:r>
            <a:r>
              <a:rPr lang="en-US" b="0" i="0" baseline="0" dirty="0" smtClean="0"/>
              <a:t> </a:t>
            </a:r>
            <a:r>
              <a:rPr lang="en-US" b="0" i="0" dirty="0" smtClean="0"/>
              <a:t>for a family of four.</a:t>
            </a:r>
            <a:endParaRPr lang="en-US" b="0" dirty="0" smtClean="0"/>
          </a:p>
          <a:p>
            <a:pPr eaLnBrk="1" hangingPunct="1">
              <a:spcBef>
                <a:spcPct val="0"/>
              </a:spcBef>
            </a:pPr>
            <a:endParaRPr lang="en-US" b="0" dirty="0" smtClean="0"/>
          </a:p>
          <a:p>
            <a:pPr eaLnBrk="1" hangingPunct="1">
              <a:spcBef>
                <a:spcPct val="0"/>
              </a:spcBef>
            </a:pPr>
            <a:r>
              <a:rPr lang="en-US" b="0" dirty="0" smtClean="0"/>
              <a:t>Each year, Social Security benefits are adjusted to keep up with the cost of living;</a:t>
            </a:r>
            <a:r>
              <a:rPr lang="en-US" b="0" baseline="0" dirty="0" smtClean="0"/>
              <a:t> </a:t>
            </a:r>
            <a:r>
              <a:rPr lang="en-US" b="0" dirty="0" smtClean="0"/>
              <a:t>however, </a:t>
            </a:r>
            <a:r>
              <a:rPr lang="en-US" b="0" baseline="0" dirty="0" smtClean="0"/>
              <a:t>no cost-of-living adjustment (COLA) was made for checks paid in 2016</a:t>
            </a:r>
            <a:r>
              <a:rPr lang="en-US" b="0" strike="noStrike" baseline="0" dirty="0" smtClean="0"/>
              <a:t>.</a:t>
            </a:r>
            <a:endParaRPr lang="en-US" b="0" dirty="0" smtClean="0"/>
          </a:p>
        </p:txBody>
      </p:sp>
    </p:spTree>
    <p:extLst>
      <p:ext uri="{BB962C8B-B14F-4D97-AF65-F5344CB8AC3E}">
        <p14:creationId xmlns:p14="http://schemas.microsoft.com/office/powerpoint/2010/main" val="1195892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1E8B2164-AE89-4AAE-962B-2FC6890C7D6D}" type="slidenum">
              <a:rPr lang="en-US" smtClean="0"/>
              <a:pPr/>
              <a:t>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5039" y="4416426"/>
            <a:ext cx="5140325" cy="4879975"/>
          </a:xfrm>
          <a:noFill/>
          <a:ln/>
        </p:spPr>
        <p:txBody>
          <a:bodyPr>
            <a:normAutofit fontScale="92500"/>
          </a:bodyPr>
          <a:lstStyle/>
          <a:p>
            <a:pPr eaLnBrk="1" hangingPunct="1">
              <a:spcBef>
                <a:spcPct val="0"/>
              </a:spcBef>
            </a:pPr>
            <a:r>
              <a:rPr lang="en-US" b="0" u="none" dirty="0" smtClean="0">
                <a:cs typeface="Times New Roman" charset="0"/>
              </a:rPr>
              <a:t>A common way to measure</a:t>
            </a:r>
            <a:r>
              <a:rPr lang="en-US" b="0" u="none" baseline="0" dirty="0" smtClean="0">
                <a:cs typeface="Times New Roman" charset="0"/>
              </a:rPr>
              <a:t> income </a:t>
            </a:r>
            <a:r>
              <a:rPr lang="en-US" b="0" i="0" u="none" baseline="0" dirty="0" smtClean="0">
                <a:cs typeface="Times New Roman" charset="0"/>
              </a:rPr>
              <a:t>during</a:t>
            </a:r>
            <a:r>
              <a:rPr lang="en-US" b="0" u="none" baseline="0" dirty="0" smtClean="0">
                <a:cs typeface="Times New Roman" charset="0"/>
              </a:rPr>
              <a:t> retirement is to compare it to earned income </a:t>
            </a:r>
            <a:r>
              <a:rPr lang="en-US" b="0" i="1" u="none" baseline="0" dirty="0" smtClean="0">
                <a:cs typeface="Times New Roman" charset="0"/>
              </a:rPr>
              <a:t>before</a:t>
            </a:r>
            <a:r>
              <a:rPr lang="en-US" b="0" u="none" baseline="0" dirty="0" smtClean="0">
                <a:cs typeface="Times New Roman" charset="0"/>
              </a:rPr>
              <a:t> retirement. The resulting “replacement rate” shows what percentage of pre-retirement earnings is replaced by retirement benefits. </a:t>
            </a:r>
            <a:endParaRPr lang="en-US" b="0" u="none" dirty="0" smtClean="0">
              <a:cs typeface="Times New Roman" charset="0"/>
            </a:endParaRP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This chart shows how Social Security benefits compare to the retiree’s career-average past earnings for a  “low,” “medium,” “high,” and “maximum taxable” earner. The short bars are the benefits that a retiree would receive at age 65. The tall bars represent the   retiree’s typical (career-average) lifetime earnings (expressed in</a:t>
            </a:r>
            <a:r>
              <a:rPr lang="en-US" b="0" u="none" baseline="0" dirty="0" smtClean="0">
                <a:cs typeface="Times New Roman" charset="0"/>
              </a:rPr>
              <a:t> prevailing wage levels near retirement)</a:t>
            </a:r>
            <a:r>
              <a:rPr lang="en-US" b="0" u="none" dirty="0" smtClean="0">
                <a:cs typeface="Times New Roman" charset="0"/>
              </a:rPr>
              <a:t>. Social Security benefits replace a larger share of past earnings for lower earners. While higher earners receive larger benefit checks, those checks represent a smaller fraction of what they had been making.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For example, a 65-year-old who retired in 2016 with a lifetime of “medium” earnings (about $47,731 in 2015) would receive about $18,579 a year, which would replace about 39 percent of past earnings.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A “low” earner who made about $21,479 in 2015 would receive about $11,270, which would replace about 53 percent of prior earnings. A worker who always earned the “maximum” taxable amount (for</a:t>
            </a:r>
            <a:r>
              <a:rPr lang="en-US" b="0" u="none" baseline="0" dirty="0" smtClean="0">
                <a:cs typeface="Times New Roman" charset="0"/>
              </a:rPr>
              <a:t> a career-average taxable earnings of $116,123 in 2015</a:t>
            </a:r>
            <a:r>
              <a:rPr lang="en-US" b="0" u="none" dirty="0" smtClean="0">
                <a:cs typeface="Times New Roman" charset="0"/>
              </a:rPr>
              <a:t>) would get benefits that replace about 26 percent of prior earnings. </a:t>
            </a: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These benefits are for workers who claim Social Security at age 65. Workers who take benefits at 62 (the earliest eligibility age) would receive lower benefits because they began receiving benefits early. For example, for a “medium” earner, benefits would</a:t>
            </a:r>
            <a:r>
              <a:rPr lang="en-US" b="0" u="none" baseline="0" dirty="0" smtClean="0">
                <a:cs typeface="Times New Roman" charset="0"/>
              </a:rPr>
              <a:t> replace about 33 percent of prior earnings if claimed at age 62, compared to 39 percent if claimed at 65.</a:t>
            </a:r>
            <a:endParaRPr lang="en-US" b="0" u="none" dirty="0" smtClean="0">
              <a:cs typeface="Times New Roman" charset="0"/>
            </a:endParaRPr>
          </a:p>
          <a:p>
            <a:pPr eaLnBrk="1" hangingPunct="1">
              <a:spcBef>
                <a:spcPct val="0"/>
              </a:spcBef>
            </a:pPr>
            <a:endParaRPr lang="en-US" b="0" u="none" dirty="0" smtClean="0">
              <a:cs typeface="Times New Roman" charset="0"/>
            </a:endParaRPr>
          </a:p>
          <a:p>
            <a:pPr eaLnBrk="1" hangingPunct="1">
              <a:spcBef>
                <a:spcPct val="0"/>
              </a:spcBef>
            </a:pPr>
            <a:r>
              <a:rPr lang="en-US" b="0" u="none" dirty="0" smtClean="0">
                <a:cs typeface="Times New Roman" charset="0"/>
              </a:rPr>
              <a:t>For more details on replacement rates, see page 12</a:t>
            </a:r>
            <a:r>
              <a:rPr lang="en-US" b="0" u="none" baseline="0" dirty="0" smtClean="0">
                <a:cs typeface="Times New Roman" charset="0"/>
              </a:rPr>
              <a:t>.</a:t>
            </a:r>
            <a:endParaRPr lang="en-US" b="0" u="none" dirty="0" smtClean="0">
              <a:cs typeface="Times New Roman" charset="0"/>
            </a:endParaRPr>
          </a:p>
          <a:p>
            <a:pPr eaLnBrk="1" hangingPunct="1">
              <a:lnSpc>
                <a:spcPct val="85000"/>
              </a:lnSpc>
            </a:pPr>
            <a:endParaRPr lang="en-US" b="0" u="none" dirty="0" smtClean="0">
              <a:solidFill>
                <a:srgbClr val="FF0000"/>
              </a:solidFill>
            </a:endParaRPr>
          </a:p>
        </p:txBody>
      </p:sp>
    </p:spTree>
    <p:extLst>
      <p:ext uri="{BB962C8B-B14F-4D97-AF65-F5344CB8AC3E}">
        <p14:creationId xmlns:p14="http://schemas.microsoft.com/office/powerpoint/2010/main" val="287405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C8796A48-1BDE-42EE-9E0A-641C61104164}" type="slidenum">
              <a:rPr lang="en-US" smtClean="0"/>
              <a:pPr/>
              <a:t>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35039" y="4416426"/>
            <a:ext cx="5140325" cy="2593975"/>
          </a:xfrm>
          <a:noFill/>
          <a:ln/>
        </p:spPr>
        <p:txBody>
          <a:bodyPr/>
          <a:lstStyle/>
          <a:p>
            <a:pPr eaLnBrk="1" hangingPunct="1">
              <a:spcBef>
                <a:spcPct val="0"/>
              </a:spcBef>
            </a:pPr>
            <a:r>
              <a:rPr lang="en-US" b="0" dirty="0" smtClean="0"/>
              <a:t>Social Security benefits are relatively modest both in dollar amounts and in relation to retirees’ prior earnings. Yet the benefits are critically important to the individuals and families that receive them.  </a:t>
            </a:r>
          </a:p>
          <a:p>
            <a:pPr eaLnBrk="1" hangingPunct="1">
              <a:spcBef>
                <a:spcPct val="0"/>
              </a:spcBef>
            </a:pPr>
            <a:endParaRPr lang="en-US" b="0" dirty="0" smtClean="0"/>
          </a:p>
          <a:p>
            <a:pPr eaLnBrk="1" hangingPunct="1">
              <a:spcBef>
                <a:spcPct val="0"/>
              </a:spcBef>
            </a:pPr>
            <a:r>
              <a:rPr lang="en-US" b="0" dirty="0" smtClean="0"/>
              <a:t>Nearly 84 percent of married couples and unmarried persons age 65 and older receive Social Security. It is the major source of income for most of those beneficiaries.    </a:t>
            </a:r>
          </a:p>
          <a:p>
            <a:pPr eaLnBrk="1" hangingPunct="1">
              <a:spcBef>
                <a:spcPct val="0"/>
              </a:spcBef>
            </a:pPr>
            <a:endParaRPr lang="en-US" b="0" dirty="0" smtClean="0"/>
          </a:p>
          <a:p>
            <a:pPr eaLnBrk="1" hangingPunct="1">
              <a:spcBef>
                <a:spcPct val="0"/>
              </a:spcBef>
            </a:pPr>
            <a:r>
              <a:rPr lang="en-US" b="0" dirty="0" smtClean="0"/>
              <a:t>Over</a:t>
            </a:r>
            <a:r>
              <a:rPr lang="en-US" b="0" baseline="0" dirty="0" smtClean="0"/>
              <a:t> 3 in 5 </a:t>
            </a:r>
            <a:r>
              <a:rPr lang="en-US" b="0" dirty="0" smtClean="0"/>
              <a:t>of those beneficiaries (61 percent) rely on Social Security for half or more of their total income from all sources.</a:t>
            </a:r>
          </a:p>
          <a:p>
            <a:pPr eaLnBrk="1" hangingPunct="1">
              <a:spcBef>
                <a:spcPct val="0"/>
              </a:spcBef>
            </a:pPr>
            <a:endParaRPr lang="en-US" b="0" dirty="0" smtClean="0"/>
          </a:p>
          <a:p>
            <a:pPr eaLnBrk="1" hangingPunct="1">
              <a:spcBef>
                <a:spcPct val="0"/>
              </a:spcBef>
            </a:pPr>
            <a:r>
              <a:rPr lang="en-US" b="0" dirty="0" smtClean="0"/>
              <a:t>About one in three elderly beneficiaries get almost all (90</a:t>
            </a:r>
            <a:r>
              <a:rPr lang="en-US" b="0" baseline="0" dirty="0" smtClean="0"/>
              <a:t> percent</a:t>
            </a:r>
            <a:r>
              <a:rPr lang="en-US" b="0" dirty="0" smtClean="0"/>
              <a:t> or more) of their income from Social Security.</a:t>
            </a:r>
          </a:p>
        </p:txBody>
      </p:sp>
    </p:spTree>
    <p:extLst>
      <p:ext uri="{BB962C8B-B14F-4D97-AF65-F5344CB8AC3E}">
        <p14:creationId xmlns:p14="http://schemas.microsoft.com/office/powerpoint/2010/main" val="14042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particularly important to communities of color</a:t>
            </a:r>
            <a:r>
              <a:rPr lang="en-US" baseline="0" dirty="0"/>
              <a:t>.</a:t>
            </a:r>
            <a:r>
              <a:rPr lang="en-US" dirty="0"/>
              <a:t> Seniors in these groups often rely more heavily</a:t>
            </a:r>
            <a:r>
              <a:rPr lang="en-US" baseline="0" dirty="0"/>
              <a:t> on their benefits. About </a:t>
            </a:r>
            <a:r>
              <a:rPr lang="en-US" u="none" baseline="0" dirty="0"/>
              <a:t>7 in 10 </a:t>
            </a:r>
            <a:r>
              <a:rPr lang="en-US" baseline="0" dirty="0"/>
              <a:t>Hispanic and black Americans rely on Social Security for half or more of their income. More than </a:t>
            </a:r>
            <a:r>
              <a:rPr lang="en-US" b="0" baseline="0" dirty="0"/>
              <a:t>4 in 10 bl</a:t>
            </a:r>
            <a:r>
              <a:rPr lang="en-US" baseline="0" dirty="0"/>
              <a:t>ack, Asian, and Hispanic Americans rely on it for almost all (90 percent or more) of their income. </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126915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301" eaLnBrk="0" fontAlgn="base" hangingPunct="0">
              <a:spcBef>
                <a:spcPct val="30000"/>
              </a:spcBef>
              <a:spcAft>
                <a:spcPct val="0"/>
              </a:spcAft>
              <a:defRPr/>
            </a:pPr>
            <a:r>
              <a:rPr lang="en-US" dirty="0"/>
              <a:t>Social Security is </a:t>
            </a:r>
            <a:r>
              <a:rPr lang="en-US" dirty="0" smtClean="0"/>
              <a:t>especially important to unmarried </a:t>
            </a:r>
            <a:r>
              <a:rPr lang="en-US" dirty="0"/>
              <a:t>people, who rely on Social Security benefits for a higher percentage of their income than married couples. U</a:t>
            </a:r>
            <a:r>
              <a:rPr lang="en-US" baseline="0" dirty="0"/>
              <a:t>nmarried women in particular rely on Social Security more heavily than unmarried men.</a:t>
            </a:r>
            <a:endParaRPr lang="en-US" dirty="0"/>
          </a:p>
        </p:txBody>
      </p:sp>
      <p:sp>
        <p:nvSpPr>
          <p:cNvPr id="4" name="Slide Number Placeholder 3"/>
          <p:cNvSpPr>
            <a:spLocks noGrp="1"/>
          </p:cNvSpPr>
          <p:nvPr>
            <p:ph type="sldNum" sz="quarter" idx="10"/>
          </p:nvPr>
        </p:nvSpPr>
        <p:spPr/>
        <p:txBody>
          <a:bodyPr/>
          <a:lstStyle/>
          <a:p>
            <a:pPr>
              <a:defRPr/>
            </a:pPr>
            <a:fld id="{08595D1C-F4D4-4854-9AE0-F6CF9AF5A72D}"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58431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microsoft.com/office/2007/relationships/hdphoto" Target="../media/hdphoto1.wdp"/></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pPr>
                <a:defRPr/>
              </a:pPr>
              <a:t>‹#›</a:t>
            </a:fld>
            <a:endParaRPr lang="en-US" dirty="0"/>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5800344"/>
            <a:ext cx="9144000" cy="1057656"/>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28599" y="2949575"/>
            <a:ext cx="8686800" cy="1470025"/>
          </a:xfrm>
        </p:spPr>
        <p:txBody>
          <a:bodyPr anchor="b">
            <a:noAutofit/>
          </a:bodyPr>
          <a:lstStyle>
            <a:lvl1pPr>
              <a:defRPr sz="5500" b="1"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dirty="0">
              <a:solidFill>
                <a:srgbClr val="D7DAE1"/>
              </a:solidFill>
            </a:endParaRPr>
          </a:p>
        </p:txBody>
      </p:sp>
      <p:pic>
        <p:nvPicPr>
          <p:cNvPr id="11" name="Picture 10"/>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6" name="Rectangle 5"/>
          <p:cNvSpPr/>
          <p:nvPr userDrawn="1"/>
        </p:nvSpPr>
        <p:spPr>
          <a:xfrm>
            <a:off x="0" y="5560786"/>
            <a:ext cx="9144000" cy="78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solidFill>
                  <a:prstClr val="black"/>
                </a:solidFill>
              </a:rPr>
              <a:pPr/>
              <a:t>‹#›</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solidFill>
                <a:prstClr val="black"/>
              </a:solidFill>
            </a:endParaRPr>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srgbClr val="55554A"/>
              </a:solidFill>
            </a:endParaRPr>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srgbClr val="55554A"/>
              </a:solidFill>
            </a:endParaRPr>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srgbClr val="55554A"/>
              </a:solidFill>
            </a:endParaRPr>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mn-lt"/>
              </a:defRPr>
            </a:lvl1pPr>
          </a:lstStyle>
          <a:p>
            <a:fld id="{AD887E31-1E65-4D88-A236-6D6B103D02E1}" type="slidenum">
              <a:rPr lang="en-US" smtClean="0"/>
              <a:pPr/>
              <a:t>‹#›</a:t>
            </a:fld>
            <a:endParaRPr lang="en-US" dirty="0"/>
          </a:p>
        </p:txBody>
      </p:sp>
      <p:sp>
        <p:nvSpPr>
          <p:cNvPr id="8" name="Footer Placeholder 7"/>
          <p:cNvSpPr>
            <a:spLocks noGrp="1"/>
          </p:cNvSpPr>
          <p:nvPr>
            <p:ph type="ftr" sz="quarter" idx="11"/>
          </p:nvPr>
        </p:nvSpPr>
        <p:spPr/>
        <p:txBody>
          <a:bodyPr/>
          <a:lstStyle>
            <a:lvl1pPr>
              <a:defRPr>
                <a:solidFill>
                  <a:schemeClr val="tx1"/>
                </a:solidFill>
              </a:defRPr>
            </a:lvl1pPr>
          </a:lstStyle>
          <a:p>
            <a:endParaRPr lang="en-US" dirty="0"/>
          </a:p>
        </p:txBody>
      </p:sp>
      <p:sp>
        <p:nvSpPr>
          <p:cNvPr id="10" name="Title 9"/>
          <p:cNvSpPr>
            <a:spLocks noGrp="1"/>
          </p:cNvSpPr>
          <p:nvPr>
            <p:ph type="title"/>
          </p:nvPr>
        </p:nvSpPr>
        <p:spPr>
          <a:xfrm>
            <a:off x="457200" y="152400"/>
            <a:ext cx="8229600" cy="1111664"/>
          </a:xfrm>
        </p:spPr>
        <p:txBody>
          <a:bodyPr>
            <a:normAutofit/>
          </a:bodyPr>
          <a:lstStyle>
            <a:lvl1pPr>
              <a:defRPr sz="4000"/>
            </a:lvl1pPr>
          </a:lstStyle>
          <a:p>
            <a:r>
              <a:rPr lang="en-US" dirty="0" smtClean="0"/>
              <a:t>Click to edit Master title style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solidFill>
                <a:srgbClr val="55554A"/>
              </a:solidFill>
            </a:endParaRPr>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solidFill>
                  <a:srgbClr val="55554A"/>
                </a:solidFill>
              </a:rPr>
              <a:pPr>
                <a:defRPr/>
              </a:pPr>
              <a:t>‹#›</a:t>
            </a:fld>
            <a:endParaRPr lang="en-US" dirty="0">
              <a:solidFill>
                <a:srgbClr val="55554A"/>
              </a:solidFill>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p:txBody>
          <a:bodyPr/>
          <a:lstStyle/>
          <a:p>
            <a:pPr>
              <a:defRPr/>
            </a:pPr>
            <a:fld id="{3C39D80D-99B0-41C3-83C1-8082EDABA58D}"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srgbClr val="55554A"/>
              </a:solidFill>
            </a:endParaRPr>
          </a:p>
        </p:txBody>
      </p:sp>
      <p:sp>
        <p:nvSpPr>
          <p:cNvPr id="6" name="Slide Number Placeholder 5"/>
          <p:cNvSpPr>
            <a:spLocks noGrp="1"/>
          </p:cNvSpPr>
          <p:nvPr>
            <p:ph type="sldNum" sz="quarter" idx="12"/>
          </p:nvPr>
        </p:nvSpPr>
        <p:spPr>
          <a:xfrm>
            <a:off x="457200" y="6324600"/>
            <a:ext cx="762000" cy="365125"/>
          </a:xfrm>
        </p:spPr>
        <p:txBody>
          <a:bodyPr/>
          <a:lstStyle/>
          <a:p>
            <a:pPr>
              <a:defRPr/>
            </a:pPr>
            <a:fld id="{688C9F4D-9020-4CFE-8CDF-C54015990AB9}"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85800" y="2057400"/>
            <a:ext cx="7772400" cy="41148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C882BC4C-CA53-4182-AC21-8CCBADD4506B}" type="slidenum">
              <a:rPr lang="en-US" smtClean="0">
                <a:solidFill>
                  <a:srgbClr val="55554A"/>
                </a:solidFill>
              </a:rPr>
              <a:pPr>
                <a:defRPr/>
              </a:pPr>
              <a:t>‹#›</a:t>
            </a:fld>
            <a:endParaRPr lang="en-US" dirty="0">
              <a:solidFill>
                <a:srgbClr val="55554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819399"/>
            <a:ext cx="9144000" cy="3878943"/>
          </a:xfrm>
          <a:prstGeom prst="rect">
            <a:avLst/>
          </a:prstGeom>
          <a:solidFill>
            <a:srgbClr val="005B4D"/>
          </a:solidFill>
          <a:ln w="3175">
            <a:solidFill>
              <a:srgbClr val="005B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718560"/>
            <a:ext cx="8686800" cy="1463040"/>
          </a:xfrm>
        </p:spPr>
        <p:txBody>
          <a:bodyPr anchor="b" anchorCtr="0">
            <a:noAutofit/>
          </a:bodyPr>
          <a:lstStyle>
            <a:lvl1pPr algn="ctr">
              <a:defRPr sz="7200" b="0" cap="none" baseline="0"/>
            </a:lvl1pPr>
          </a:lstStyle>
          <a:p>
            <a:r>
              <a:rPr lang="en-US" dirty="0" smtClean="0"/>
              <a:t>Click to edit Master title style</a:t>
            </a:r>
            <a:endParaRPr lang="en-US" dirty="0"/>
          </a:p>
        </p:txBody>
      </p:sp>
      <p:pic>
        <p:nvPicPr>
          <p:cNvPr id="13" name="Picture 12"/>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
        <p:nvSpPr>
          <p:cNvPr id="10" name="Rectangle 9"/>
          <p:cNvSpPr/>
          <p:nvPr userDrawn="1"/>
        </p:nvSpPr>
        <p:spPr>
          <a:xfrm>
            <a:off x="-1" y="2644899"/>
            <a:ext cx="9144001" cy="692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1" y="6698343"/>
            <a:ext cx="9144001"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11664"/>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EBC6F93-829A-4BCD-AEC3-F38064866DD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A3DD112C-5002-42D1-A053-571BB38AC40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9F49BCE0-AB75-47DC-8F0A-06319717D0AA}"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9E29A2E2-A043-4C40-9A7D-5FF771ADCF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dirty="0"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59451FE-4860-4984-B823-62EAB08E214E}"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C6897ED1-78F3-401F-BE6C-E49C326B1D34}" type="slidenum">
              <a:rPr lang="en-US" smtClean="0"/>
              <a:pPr>
                <a:defRPr/>
              </a:pPr>
              <a:t>‹#›</a:t>
            </a:fld>
            <a:endParaRPr lang="en-US" dirty="0"/>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2.png"/><Relationship Id="rId15" Type="http://schemas.openxmlformats.org/officeDocument/2006/relationships/image" Target="../media/image3.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pPr>
                <a:defRPr/>
              </a:pPr>
              <a:t>‹#›</a:t>
            </a:fld>
            <a:endParaRPr lang="en-US" dirty="0"/>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76200"/>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55554A"/>
              </a:solidFill>
            </a:endParaRPr>
          </a:p>
        </p:txBody>
      </p:sp>
      <p:sp>
        <p:nvSpPr>
          <p:cNvPr id="6" name="Slide Number Placeholder 5"/>
          <p:cNvSpPr>
            <a:spLocks noGrp="1"/>
          </p:cNvSpPr>
          <p:nvPr>
            <p:ph type="sldNum" sz="quarter" idx="4"/>
          </p:nvPr>
        </p:nvSpPr>
        <p:spPr>
          <a:xfrm>
            <a:off x="457200" y="6369431"/>
            <a:ext cx="2133600" cy="365125"/>
          </a:xfrm>
          <a:prstGeom prst="rect">
            <a:avLst/>
          </a:prstGeom>
        </p:spPr>
        <p:txBody>
          <a:bodyPr vert="horz" lIns="91440" tIns="45720" rIns="91440" bIns="45720" rtlCol="0" anchor="ctr"/>
          <a:lstStyle>
            <a:lvl1pPr algn="l">
              <a:defRPr sz="1200">
                <a:solidFill>
                  <a:schemeClr val="tx2"/>
                </a:solidFill>
                <a:latin typeface="+mn-lt"/>
              </a:defRPr>
            </a:lvl1pPr>
          </a:lstStyle>
          <a:p>
            <a:pPr>
              <a:defRPr/>
            </a:pPr>
            <a:fld id="{9BD7A6F1-5074-4AFF-B2DD-2E853BBCA274}" type="slidenum">
              <a:rPr lang="en-US" smtClean="0">
                <a:solidFill>
                  <a:srgbClr val="55554A"/>
                </a:solidFill>
              </a:rPr>
              <a:pPr>
                <a:defRPr/>
              </a:pPr>
              <a:t>‹#›</a:t>
            </a:fld>
            <a:endParaRPr lang="en-US" dirty="0">
              <a:solidFill>
                <a:srgbClr val="55554A"/>
              </a:solidFill>
            </a:endParaRPr>
          </a:p>
        </p:txBody>
      </p:sp>
      <p:sp>
        <p:nvSpPr>
          <p:cNvPr id="9" name="Rectangle 8"/>
          <p:cNvSpPr/>
          <p:nvPr/>
        </p:nvSpPr>
        <p:spPr>
          <a:xfrm>
            <a:off x="0" y="1368552"/>
            <a:ext cx="9144000" cy="149352"/>
          </a:xfrm>
          <a:prstGeom prst="rect">
            <a:avLst/>
          </a:prstGeom>
          <a:solidFill>
            <a:srgbClr val="005B4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7" descr="R:\NASI Logos and Graphics\PKG3E.gif"/>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48600" y="228600"/>
            <a:ext cx="1031875" cy="733425"/>
          </a:xfrm>
          <a:prstGeom prst="rect">
            <a:avLst/>
          </a:prstGeom>
          <a:noFill/>
          <a:ln w="9525">
            <a:noFill/>
            <a:miter lim="800000"/>
            <a:headEnd/>
            <a:tailEnd/>
          </a:ln>
        </p:spPr>
      </p:pic>
      <p:sp>
        <p:nvSpPr>
          <p:cNvPr id="11" name="Line 8"/>
          <p:cNvSpPr>
            <a:spLocks noChangeShapeType="1"/>
          </p:cNvSpPr>
          <p:nvPr/>
        </p:nvSpPr>
        <p:spPr bwMode="auto">
          <a:xfrm flipH="1">
            <a:off x="228600" y="609600"/>
            <a:ext cx="7620000" cy="0"/>
          </a:xfrm>
          <a:prstGeom prst="line">
            <a:avLst/>
          </a:prstGeom>
          <a:noFill/>
          <a:ln w="25400">
            <a:solidFill>
              <a:srgbClr val="339966"/>
            </a:solidFill>
            <a:round/>
            <a:headEnd/>
            <a:tailEnd/>
          </a:ln>
          <a:effectLst/>
        </p:spPr>
        <p:txBody>
          <a:bodyPr/>
          <a:lstStyle/>
          <a:p>
            <a:pPr>
              <a:defRPr/>
            </a:pPr>
            <a:endParaRPr lang="en-US" dirty="0">
              <a:solidFill>
                <a:prstClr val="black"/>
              </a:solidFill>
            </a:endParaRPr>
          </a:p>
        </p:txBody>
      </p:sp>
      <p:sp>
        <p:nvSpPr>
          <p:cNvPr id="14" name="Rectangle 13"/>
          <p:cNvSpPr/>
          <p:nvPr/>
        </p:nvSpPr>
        <p:spPr>
          <a:xfrm>
            <a:off x="0" y="100584"/>
            <a:ext cx="9144000" cy="115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00584"/>
            <a:ext cx="8229600" cy="111166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5" name="Picture 1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772400" y="6139528"/>
            <a:ext cx="838200" cy="580549"/>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914400" rtl="0" eaLnBrk="1" latinLnBrk="0" hangingPunct="1">
        <a:spcBef>
          <a:spcPct val="0"/>
        </a:spcBef>
        <a:buNone/>
        <a:defRPr sz="40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Century" pitchFamily="18" charset="0"/>
          <a:ea typeface="+mj-ea"/>
          <a:cs typeface="+mj-cs"/>
        </a:defRPr>
      </a:lvl1pPr>
    </p:titleStyle>
    <p:bodyStyle>
      <a:lvl1pPr marL="342900" indent="-342900" algn="l" defTabSz="914400" rtl="0" eaLnBrk="1" latinLnBrk="0" hangingPunct="1">
        <a:spcBef>
          <a:spcPct val="20000"/>
        </a:spcBef>
        <a:buClr>
          <a:srgbClr val="005B4D"/>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asi.org/" TargetMode="External"/><Relationship Id="rId4" Type="http://schemas.openxmlformats.org/officeDocument/2006/relationships/image" Target="../media/image4.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chart" Target="../charts/char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chart" Target="../charts/char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chart" Target="../charts/char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chart" Target="../charts/char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chart" Target="../charts/char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chart" Target="../charts/char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hyperlink" Target="http://www.ssa.gov/policy/docs/rsnotes/rsn2015-02.html" TargetMode="External"/><Relationship Id="rId4" Type="http://schemas.openxmlformats.org/officeDocument/2006/relationships/hyperlink" Target="http://www.ssa.gov/cgi-bin/currentpay.cgi" TargetMode="External"/><Relationship Id="rId1" Type="http://schemas.openxmlformats.org/officeDocument/2006/relationships/slideLayout" Target="../slideLayouts/slideLayout1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hyperlink" Target="http://www.ssa.gov/OACT/ProgData/famben.html" TargetMode="External"/><Relationship Id="rId4" Type="http://schemas.openxmlformats.org/officeDocument/2006/relationships/hyperlink" Target="https://www.ssa.gov/oact/NOTES/ran9/an2016-9.pdf" TargetMode="External"/><Relationship Id="rId5" Type="http://schemas.openxmlformats.org/officeDocument/2006/relationships/hyperlink" Target="http://www.socialsecurity.gov/OACT/ProgData/allOps.html" TargetMode="External"/><Relationship Id="rId6" Type="http://schemas.openxmlformats.org/officeDocument/2006/relationships/hyperlink" Target="https://aspe.hhs.gov/poverty-guidelines" TargetMode="External"/><Relationship Id="rId1" Type="http://schemas.openxmlformats.org/officeDocument/2006/relationships/slideLayout" Target="../slideLayouts/slideLayout14.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a:xfrm>
            <a:off x="304800" y="4038600"/>
            <a:ext cx="8534400" cy="1143000"/>
          </a:xfrm>
        </p:spPr>
        <p:txBody>
          <a:bodyPr/>
          <a:lstStyle/>
          <a:p>
            <a:pPr eaLnBrk="1" hangingPunct="1"/>
            <a:r>
              <a:rPr lang="en-US" sz="4600" b="1" dirty="0" smtClean="0"/>
              <a:t>Social Security Benefits, Finances, and Policy Options</a:t>
            </a:r>
            <a:r>
              <a:rPr lang="en-US" sz="4000" b="1" dirty="0" smtClean="0"/>
              <a:t/>
            </a:r>
            <a:br>
              <a:rPr lang="en-US" sz="4000" b="1" dirty="0" smtClean="0"/>
            </a:br>
            <a:r>
              <a:rPr lang="en-US" sz="3800" b="1" i="1" dirty="0" smtClean="0"/>
              <a:t>A Primer</a:t>
            </a:r>
          </a:p>
        </p:txBody>
      </p:sp>
      <p:sp>
        <p:nvSpPr>
          <p:cNvPr id="4100" name="Rectangle 3"/>
          <p:cNvSpPr>
            <a:spLocks noGrp="1" noChangeArrowheads="1"/>
          </p:cNvSpPr>
          <p:nvPr>
            <p:ph type="subTitle" idx="1"/>
          </p:nvPr>
        </p:nvSpPr>
        <p:spPr>
          <a:xfrm>
            <a:off x="533400" y="5867400"/>
            <a:ext cx="8001000" cy="762000"/>
          </a:xfrm>
        </p:spPr>
        <p:txBody>
          <a:bodyPr>
            <a:noAutofit/>
          </a:bodyPr>
          <a:lstStyle/>
          <a:p>
            <a:pPr eaLnBrk="1" hangingPunct="1">
              <a:spcBef>
                <a:spcPts val="0"/>
              </a:spcBef>
            </a:pPr>
            <a:r>
              <a:rPr lang="en-US" sz="2000" dirty="0" smtClean="0">
                <a:solidFill>
                  <a:schemeClr val="accent2">
                    <a:lumMod val="20000"/>
                    <a:lumOff val="80000"/>
                  </a:schemeClr>
                </a:solidFill>
                <a:latin typeface="Century" pitchFamily="18" charset="0"/>
              </a:rPr>
              <a:t>National Academy of Social Insurance </a:t>
            </a:r>
            <a:r>
              <a:rPr lang="en-US" sz="2000" dirty="0" smtClean="0">
                <a:solidFill>
                  <a:schemeClr val="accent2">
                    <a:lumMod val="20000"/>
                    <a:lumOff val="80000"/>
                  </a:schemeClr>
                </a:solidFill>
                <a:latin typeface="Century" pitchFamily="18" charset="0"/>
                <a:sym typeface="Symbol"/>
              </a:rPr>
              <a:t>•</a:t>
            </a:r>
            <a:r>
              <a:rPr lang="en-US" sz="2000" dirty="0" smtClean="0">
                <a:solidFill>
                  <a:schemeClr val="accent2">
                    <a:lumMod val="20000"/>
                    <a:lumOff val="80000"/>
                  </a:schemeClr>
                </a:solidFill>
                <a:latin typeface="Century" pitchFamily="18" charset="0"/>
              </a:rPr>
              <a:t> </a:t>
            </a:r>
            <a:r>
              <a:rPr lang="en-US" sz="2000" u="sng" dirty="0" smtClean="0">
                <a:solidFill>
                  <a:schemeClr val="accent2">
                    <a:lumMod val="20000"/>
                    <a:lumOff val="80000"/>
                  </a:schemeClr>
                </a:solidFill>
                <a:latin typeface="Century" pitchFamily="18" charset="0"/>
                <a:hlinkClick r:id="rId3"/>
              </a:rPr>
              <a:t>www.nasi.org</a:t>
            </a:r>
            <a:endParaRPr lang="en-US" sz="2000" u="sng" dirty="0" smtClean="0">
              <a:solidFill>
                <a:schemeClr val="accent2">
                  <a:lumMod val="20000"/>
                  <a:lumOff val="80000"/>
                </a:schemeClr>
              </a:solidFill>
              <a:latin typeface="Century" pitchFamily="18" charset="0"/>
            </a:endParaRPr>
          </a:p>
          <a:p>
            <a:pPr>
              <a:spcBef>
                <a:spcPts val="0"/>
              </a:spcBef>
            </a:pPr>
            <a:r>
              <a:rPr lang="en-US" sz="2000" dirty="0" smtClean="0">
                <a:solidFill>
                  <a:schemeClr val="tx1"/>
                </a:solidFill>
                <a:latin typeface="Century" pitchFamily="18" charset="0"/>
              </a:rPr>
              <a:t>August 2016</a:t>
            </a:r>
          </a:p>
          <a:p>
            <a:pPr eaLnBrk="1" hangingPunct="1">
              <a:spcBef>
                <a:spcPts val="0"/>
              </a:spcBef>
            </a:pPr>
            <a:endParaRPr lang="en-US" sz="2000" u="sng" dirty="0" smtClean="0">
              <a:solidFill>
                <a:schemeClr val="accent2">
                  <a:lumMod val="20000"/>
                  <a:lumOff val="80000"/>
                </a:schemeClr>
              </a:solidFill>
              <a:latin typeface="Century" pitchFamily="18" charset="0"/>
            </a:endParaRPr>
          </a:p>
        </p:txBody>
      </p:sp>
      <p:pic>
        <p:nvPicPr>
          <p:cNvPr id="2" name="Picture 1"/>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rcRect t="39269" b="15900"/>
          <a:stretch/>
        </p:blipFill>
        <p:spPr>
          <a:xfrm>
            <a:off x="-1" y="-58056"/>
            <a:ext cx="9144001" cy="2590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76200"/>
            <a:ext cx="9144000" cy="1143000"/>
          </a:xfrm>
        </p:spPr>
        <p:txBody>
          <a:bodyPr>
            <a:normAutofit/>
          </a:bodyPr>
          <a:lstStyle/>
          <a:p>
            <a:r>
              <a:rPr lang="en-US" sz="3200" dirty="0" smtClean="0"/>
              <a:t>Increase in Full Retirement Age (FRA) Lowers Retirement Benefits at Any Age Claimed</a:t>
            </a:r>
          </a:p>
        </p:txBody>
      </p:sp>
      <p:sp>
        <p:nvSpPr>
          <p:cNvPr id="14339" name="Slide Number Placeholder 3"/>
          <p:cNvSpPr>
            <a:spLocks noGrp="1"/>
          </p:cNvSpPr>
          <p:nvPr>
            <p:ph type="sldNum" sz="quarter" idx="4294967295"/>
          </p:nvPr>
        </p:nvSpPr>
        <p:spPr>
          <a:xfrm>
            <a:off x="6553200" y="6356350"/>
            <a:ext cx="2133600" cy="365125"/>
          </a:xfrm>
          <a:noFill/>
        </p:spPr>
        <p:txBody>
          <a:bodyPr/>
          <a:lstStyle/>
          <a:p>
            <a:fld id="{1CF8DA81-4396-4D5D-BA2D-8D210D9A6D42}" type="slidenum">
              <a:rPr lang="en-US" smtClean="0"/>
              <a:pPr/>
              <a:t>10</a:t>
            </a:fld>
            <a:endParaRPr lang="en-US" dirty="0" smtClean="0"/>
          </a:p>
        </p:txBody>
      </p:sp>
      <p:sp>
        <p:nvSpPr>
          <p:cNvPr id="6" name="Text Box 4"/>
          <p:cNvSpPr txBox="1">
            <a:spLocks noChangeArrowheads="1"/>
          </p:cNvSpPr>
          <p:nvPr/>
        </p:nvSpPr>
        <p:spPr bwMode="auto">
          <a:xfrm>
            <a:off x="304800" y="6400800"/>
            <a:ext cx="1460656" cy="276999"/>
          </a:xfrm>
          <a:prstGeom prst="rect">
            <a:avLst/>
          </a:prstGeom>
          <a:noFill/>
          <a:ln w="9525">
            <a:noFill/>
            <a:miter lim="800000"/>
            <a:headEnd/>
            <a:tailEnd/>
          </a:ln>
        </p:spPr>
        <p:txBody>
          <a:bodyPr wrap="none">
            <a:spAutoFit/>
          </a:bodyPr>
          <a:lstStyle/>
          <a:p>
            <a:r>
              <a:rPr lang="en-US" sz="1200" dirty="0" smtClean="0"/>
              <a:t>Gregory et al., 2010.</a:t>
            </a:r>
            <a:endParaRPr lang="en-US" sz="1200" dirty="0"/>
          </a:p>
        </p:txBody>
      </p:sp>
      <p:sp>
        <p:nvSpPr>
          <p:cNvPr id="2" name="Rectangle 1"/>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7" name="Chart 6"/>
          <p:cNvGraphicFramePr/>
          <p:nvPr>
            <p:extLst>
              <p:ext uri="{D42A27DB-BD31-4B8C-83A1-F6EECF244321}">
                <p14:modId xmlns:p14="http://schemas.microsoft.com/office/powerpoint/2010/main" val="2070203021"/>
              </p:ext>
            </p:extLst>
          </p:nvPr>
        </p:nvGraphicFramePr>
        <p:xfrm>
          <a:off x="0" y="1219200"/>
          <a:ext cx="94488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381000"/>
            <a:ext cx="8382000" cy="609600"/>
          </a:xfrm>
        </p:spPr>
        <p:txBody>
          <a:bodyPr>
            <a:noAutofit/>
          </a:bodyPr>
          <a:lstStyle/>
          <a:p>
            <a:r>
              <a:rPr lang="en-US" sz="3400" dirty="0" smtClean="0"/>
              <a:t>Net Social Security </a:t>
            </a:r>
            <a:br>
              <a:rPr lang="en-US" sz="3400" dirty="0" smtClean="0"/>
            </a:br>
            <a:r>
              <a:rPr lang="en-US" sz="3400" dirty="0" smtClean="0"/>
              <a:t>Replacement Rates Will Fall</a:t>
            </a:r>
            <a:endParaRPr lang="en-US" sz="3400" dirty="0"/>
          </a:p>
        </p:txBody>
      </p:sp>
      <p:sp>
        <p:nvSpPr>
          <p:cNvPr id="8" name="Rectangle 3"/>
          <p:cNvSpPr>
            <a:spLocks noChangeArrowheads="1"/>
          </p:cNvSpPr>
          <p:nvPr/>
        </p:nvSpPr>
        <p:spPr bwMode="auto">
          <a:xfrm>
            <a:off x="304800" y="6400800"/>
            <a:ext cx="5486400" cy="276225"/>
          </a:xfrm>
          <a:prstGeom prst="rect">
            <a:avLst/>
          </a:prstGeom>
          <a:noFill/>
          <a:ln w="9525">
            <a:noFill/>
            <a:miter lim="800000"/>
            <a:headEnd/>
            <a:tailEnd/>
          </a:ln>
        </p:spPr>
        <p:txBody>
          <a:bodyPr>
            <a:spAutoFit/>
          </a:bodyPr>
          <a:lstStyle/>
          <a:p>
            <a:r>
              <a:rPr lang="en-US" sz="1200" dirty="0" err="1" smtClean="0"/>
              <a:t>Munnell</a:t>
            </a:r>
            <a:r>
              <a:rPr lang="en-US" sz="1200" dirty="0" smtClean="0"/>
              <a:t>, 2013.</a:t>
            </a:r>
            <a:endParaRPr lang="en-US" sz="1200" dirty="0"/>
          </a:p>
        </p:txBody>
      </p:sp>
      <p:sp>
        <p:nvSpPr>
          <p:cNvPr id="3" name="TextBox 2"/>
          <p:cNvSpPr txBox="1"/>
          <p:nvPr/>
        </p:nvSpPr>
        <p:spPr>
          <a:xfrm>
            <a:off x="152400" y="1560493"/>
            <a:ext cx="8839200" cy="861774"/>
          </a:xfrm>
          <a:prstGeom prst="rect">
            <a:avLst/>
          </a:prstGeom>
          <a:noFill/>
        </p:spPr>
        <p:txBody>
          <a:bodyPr wrap="square" rtlCol="0">
            <a:spAutoFit/>
          </a:bodyPr>
          <a:lstStyle/>
          <a:p>
            <a:pPr algn="ctr"/>
            <a:r>
              <a:rPr lang="en-US" sz="2800" dirty="0" smtClean="0">
                <a:latin typeface="+mn-lt"/>
              </a:rPr>
              <a:t>Medium Earner’s Replacement Rate at 65</a:t>
            </a:r>
            <a:br>
              <a:rPr lang="en-US" sz="2800" dirty="0" smtClean="0">
                <a:latin typeface="+mn-lt"/>
              </a:rPr>
            </a:br>
            <a:r>
              <a:rPr lang="en-US" sz="2200" dirty="0" smtClean="0">
                <a:latin typeface="+mn-lt"/>
              </a:rPr>
              <a:t> (after Medicare Parts B &amp; D premiums and taxation of benefits)</a:t>
            </a:r>
            <a:endParaRPr lang="en-US" sz="2200" dirty="0">
              <a:latin typeface="+mn-lt"/>
            </a:endParaRPr>
          </a:p>
        </p:txBody>
      </p:sp>
      <p:sp>
        <p:nvSpPr>
          <p:cNvPr id="10"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11</a:t>
            </a:fld>
            <a:endParaRPr lang="en-US" dirty="0" smtClean="0"/>
          </a:p>
        </p:txBody>
      </p:sp>
      <p:graphicFrame>
        <p:nvGraphicFramePr>
          <p:cNvPr id="12" name="Chart 11"/>
          <p:cNvGraphicFramePr/>
          <p:nvPr/>
        </p:nvGraphicFramePr>
        <p:xfrm>
          <a:off x="838200" y="1905000"/>
          <a:ext cx="7451271" cy="44316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71800" y="1828800"/>
            <a:ext cx="5638800" cy="3200400"/>
          </a:xfrm>
        </p:spPr>
        <p:txBody>
          <a:bodyPr/>
          <a:lstStyle/>
          <a:p>
            <a:pPr>
              <a:buSzPct val="85000"/>
              <a:buFont typeface="Wingdings" pitchFamily="2" charset="2"/>
              <a:buChar char="Ø"/>
            </a:pPr>
            <a:r>
              <a:rPr lang="en-US" dirty="0" smtClean="0">
                <a:solidFill>
                  <a:schemeClr val="tx1"/>
                </a:solidFill>
              </a:rPr>
              <a:t>Disability Insurance </a:t>
            </a:r>
            <a:r>
              <a:rPr lang="en-US" dirty="0">
                <a:solidFill>
                  <a:schemeClr val="tx1"/>
                </a:solidFill>
              </a:rPr>
              <a:t>(DI) pays monthly benefits to </a:t>
            </a:r>
            <a:r>
              <a:rPr lang="en-US" dirty="0" smtClean="0">
                <a:solidFill>
                  <a:schemeClr val="tx1"/>
                </a:solidFill>
              </a:rPr>
              <a:t>8.9 </a:t>
            </a:r>
            <a:r>
              <a:rPr lang="en-US" dirty="0">
                <a:solidFill>
                  <a:schemeClr val="tx1"/>
                </a:solidFill>
              </a:rPr>
              <a:t>million workers who are no longer able to work due to illness or </a:t>
            </a:r>
            <a:r>
              <a:rPr lang="en-US" dirty="0" smtClean="0">
                <a:solidFill>
                  <a:schemeClr val="tx1"/>
                </a:solidFill>
              </a:rPr>
              <a:t>impairment.</a:t>
            </a:r>
            <a:endParaRPr lang="en-US" dirty="0">
              <a:solidFill>
                <a:schemeClr val="tx1"/>
              </a:solidFill>
            </a:endParaRPr>
          </a:p>
          <a:p>
            <a:pPr>
              <a:buSzPct val="85000"/>
              <a:buFont typeface="Wingdings" pitchFamily="2" charset="2"/>
              <a:buChar char="Ø"/>
            </a:pPr>
            <a:endParaRPr lang="en-US" dirty="0">
              <a:solidFill>
                <a:schemeClr val="tx1"/>
              </a:solidFill>
            </a:endParaRPr>
          </a:p>
          <a:p>
            <a:pPr>
              <a:buSzPct val="85000"/>
              <a:buFont typeface="Wingdings" pitchFamily="2" charset="2"/>
              <a:buChar char="Ø"/>
            </a:pPr>
            <a:r>
              <a:rPr lang="en-US" dirty="0" smtClean="0">
                <a:solidFill>
                  <a:schemeClr val="tx1"/>
                </a:solidFill>
              </a:rPr>
              <a:t>It is part </a:t>
            </a:r>
            <a:r>
              <a:rPr lang="en-US" dirty="0">
                <a:solidFill>
                  <a:schemeClr val="tx1"/>
                </a:solidFill>
              </a:rPr>
              <a:t>of the Social Security </a:t>
            </a:r>
            <a:r>
              <a:rPr lang="en-US" dirty="0" smtClean="0">
                <a:solidFill>
                  <a:schemeClr val="tx1"/>
                </a:solidFill>
              </a:rPr>
              <a:t>program.</a:t>
            </a:r>
            <a:endParaRPr lang="en-US" dirty="0">
              <a:solidFill>
                <a:schemeClr val="tx1"/>
              </a:solidFill>
            </a:endParaRPr>
          </a:p>
          <a:p>
            <a:pPr>
              <a:buSzPct val="85000"/>
              <a:buFont typeface="Wingdings" pitchFamily="2" charset="2"/>
              <a:buChar char="Ø"/>
            </a:pPr>
            <a:endParaRPr lang="en-US" dirty="0"/>
          </a:p>
        </p:txBody>
      </p:sp>
      <p:sp>
        <p:nvSpPr>
          <p:cNvPr id="5" name="Title 4"/>
          <p:cNvSpPr>
            <a:spLocks noGrp="1"/>
          </p:cNvSpPr>
          <p:nvPr>
            <p:ph type="title"/>
          </p:nvPr>
        </p:nvSpPr>
        <p:spPr>
          <a:xfrm>
            <a:off x="457200" y="76200"/>
            <a:ext cx="8229600" cy="1111664"/>
          </a:xfrm>
        </p:spPr>
        <p:txBody>
          <a:bodyPr>
            <a:noAutofit/>
          </a:bodyPr>
          <a:lstStyle/>
          <a:p>
            <a:r>
              <a:rPr lang="en-US" sz="3400" dirty="0" smtClean="0"/>
              <a:t>What is Social Security </a:t>
            </a:r>
            <a:br>
              <a:rPr lang="en-US" sz="3400" dirty="0" smtClean="0"/>
            </a:br>
            <a:r>
              <a:rPr lang="en-US" sz="3400" dirty="0" smtClean="0"/>
              <a:t>Disability Insurance? </a:t>
            </a:r>
            <a:endParaRPr lang="en-US" sz="3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61931"/>
            <a:ext cx="2209800" cy="2886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4495800"/>
            <a:ext cx="9067800" cy="1877437"/>
          </a:xfrm>
          <a:prstGeom prst="rect">
            <a:avLst/>
          </a:prstGeom>
          <a:noFill/>
        </p:spPr>
        <p:txBody>
          <a:bodyPr wrap="square" rtlCol="0">
            <a:spAutoFit/>
          </a:bodyPr>
          <a:lstStyle/>
          <a:p>
            <a:pPr>
              <a:buSzPct val="85000"/>
              <a:buFont typeface="Wingdings" pitchFamily="2" charset="2"/>
              <a:buChar char="Ø"/>
            </a:pPr>
            <a:endParaRPr lang="en-US" sz="2000" dirty="0">
              <a:latin typeface="+mn-lt"/>
            </a:endParaRPr>
          </a:p>
          <a:p>
            <a:pPr>
              <a:buClr>
                <a:srgbClr val="005B4D"/>
              </a:buClr>
              <a:buSzPct val="85000"/>
              <a:buFont typeface="Wingdings" pitchFamily="2" charset="2"/>
              <a:buChar char="Ø"/>
            </a:pPr>
            <a:r>
              <a:rPr lang="en-US" dirty="0">
                <a:latin typeface="+mn-lt"/>
              </a:rPr>
              <a:t>  Benefits </a:t>
            </a:r>
            <a:r>
              <a:rPr lang="en-US" dirty="0" smtClean="0">
                <a:latin typeface="+mn-lt"/>
              </a:rPr>
              <a:t>are based </a:t>
            </a:r>
            <a:r>
              <a:rPr lang="en-US" dirty="0">
                <a:latin typeface="+mn-lt"/>
              </a:rPr>
              <a:t>on the disabled worker's past </a:t>
            </a:r>
            <a:r>
              <a:rPr lang="en-US" dirty="0" smtClean="0">
                <a:latin typeface="+mn-lt"/>
              </a:rPr>
              <a:t>earnings.</a:t>
            </a:r>
            <a:br>
              <a:rPr lang="en-US" dirty="0" smtClean="0">
                <a:latin typeface="+mn-lt"/>
              </a:rPr>
            </a:br>
            <a:endParaRPr lang="en-US" dirty="0">
              <a:latin typeface="+mn-lt"/>
            </a:endParaRPr>
          </a:p>
          <a:p>
            <a:pPr>
              <a:buClr>
                <a:srgbClr val="005B4D"/>
              </a:buClr>
              <a:buSzPct val="85000"/>
              <a:buFont typeface="Wingdings" pitchFamily="2" charset="2"/>
              <a:buChar char="Ø"/>
            </a:pPr>
            <a:r>
              <a:rPr lang="en-US" dirty="0">
                <a:latin typeface="+mn-lt"/>
              </a:rPr>
              <a:t> To be eligible, a disabled worker must </a:t>
            </a:r>
            <a:r>
              <a:rPr lang="en-US" dirty="0" smtClean="0">
                <a:latin typeface="+mn-lt"/>
              </a:rPr>
              <a:t>have</a:t>
            </a:r>
            <a:br>
              <a:rPr lang="en-US" dirty="0" smtClean="0">
                <a:latin typeface="+mn-lt"/>
              </a:rPr>
            </a:br>
            <a:r>
              <a:rPr lang="en-US" dirty="0" smtClean="0">
                <a:latin typeface="+mn-lt"/>
              </a:rPr>
              <a:t>    worked </a:t>
            </a:r>
            <a:r>
              <a:rPr lang="en-US" dirty="0">
                <a:latin typeface="+mn-lt"/>
              </a:rPr>
              <a:t>in jobs covered by Social </a:t>
            </a:r>
            <a:r>
              <a:rPr lang="en-US" dirty="0" smtClean="0">
                <a:latin typeface="+mn-lt"/>
              </a:rPr>
              <a:t>Security.</a:t>
            </a:r>
            <a:endParaRPr lang="en-US" dirty="0">
              <a:latin typeface="+mn-lt"/>
            </a:endParaRPr>
          </a:p>
        </p:txBody>
      </p:sp>
      <p:sp>
        <p:nvSpPr>
          <p:cNvPr id="8"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What are the Most Common </a:t>
            </a:r>
            <a:br>
              <a:rPr lang="en-US" sz="3400" dirty="0" smtClean="0"/>
            </a:br>
            <a:r>
              <a:rPr lang="en-US" sz="3400" dirty="0" smtClean="0"/>
              <a:t>Disabilities for DI Recipients?</a:t>
            </a:r>
            <a:endParaRPr lang="en-US" sz="3400" dirty="0"/>
          </a:p>
        </p:txBody>
      </p:sp>
      <p:sp>
        <p:nvSpPr>
          <p:cNvPr id="5" name="Text Box 4"/>
          <p:cNvSpPr txBox="1">
            <a:spLocks noChangeArrowheads="1"/>
          </p:cNvSpPr>
          <p:nvPr/>
        </p:nvSpPr>
        <p:spPr bwMode="auto">
          <a:xfrm>
            <a:off x="304800" y="6400800"/>
            <a:ext cx="1501630" cy="276999"/>
          </a:xfrm>
          <a:prstGeom prst="rect">
            <a:avLst/>
          </a:prstGeom>
          <a:noFill/>
          <a:ln w="9525">
            <a:noFill/>
            <a:miter lim="800000"/>
            <a:headEnd/>
            <a:tailEnd/>
          </a:ln>
        </p:spPr>
        <p:txBody>
          <a:bodyPr wrap="none">
            <a:spAutoFit/>
          </a:bodyPr>
          <a:lstStyle/>
          <a:p>
            <a:r>
              <a:rPr lang="en-US" sz="1200" dirty="0" smtClean="0"/>
              <a:t>SSA, 2015: Table 21.</a:t>
            </a:r>
          </a:p>
        </p:txBody>
      </p:sp>
      <p:sp>
        <p:nvSpPr>
          <p:cNvPr id="7" name="Slide Number Placeholder 1"/>
          <p:cNvSpPr txBox="1">
            <a:spLocks/>
          </p:cNvSpPr>
          <p:nvPr/>
        </p:nvSpPr>
        <p:spPr>
          <a:xfrm>
            <a:off x="6553200" y="6356350"/>
            <a:ext cx="2133600" cy="365125"/>
          </a:xfrm>
          <a:prstGeom prst="rect">
            <a:avLst/>
          </a:prstGeom>
          <a:noFill/>
        </p:spPr>
        <p:txBody>
          <a:bodyPr vert="horz" lIns="91440" tIns="45720" rIns="91440" bIns="4572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fld id="{68646E87-3370-414D-A70C-932A1E730D9B}" type="slidenum">
              <a:rPr kumimoji="0" lang="en-US" sz="12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smtClean="0">
              <a:ln>
                <a:noFill/>
              </a:ln>
              <a:solidFill>
                <a:schemeClr val="tx2"/>
              </a:solidFill>
              <a:effectLst/>
              <a:uLnTx/>
              <a:uFillTx/>
              <a:latin typeface="+mn-lt"/>
              <a:ea typeface="+mn-ea"/>
              <a:cs typeface="+mn-cs"/>
            </a:endParaRPr>
          </a:p>
        </p:txBody>
      </p:sp>
      <p:graphicFrame>
        <p:nvGraphicFramePr>
          <p:cNvPr id="6" name="Chart 5"/>
          <p:cNvGraphicFramePr/>
          <p:nvPr/>
        </p:nvGraphicFramePr>
        <p:xfrm>
          <a:off x="914400" y="1219200"/>
          <a:ext cx="6858000" cy="50612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46237"/>
            <a:ext cx="8686800" cy="4525963"/>
          </a:xfrm>
        </p:spPr>
        <p:txBody>
          <a:bodyPr>
            <a:normAutofit/>
          </a:bodyPr>
          <a:lstStyle/>
          <a:p>
            <a:pPr>
              <a:buSzPct val="85000"/>
              <a:buFont typeface="Wingdings" pitchFamily="2" charset="2"/>
              <a:buChar char="Ø"/>
            </a:pPr>
            <a:r>
              <a:rPr lang="en-US" sz="2600" dirty="0" smtClean="0">
                <a:solidFill>
                  <a:schemeClr val="tx1"/>
                </a:solidFill>
              </a:rPr>
              <a:t>3 in 10 </a:t>
            </a:r>
            <a:r>
              <a:rPr lang="en-US" sz="2600" dirty="0">
                <a:solidFill>
                  <a:schemeClr val="tx1"/>
                </a:solidFill>
              </a:rPr>
              <a:t>disabled workers have incomes below </a:t>
            </a:r>
            <a:r>
              <a:rPr lang="en-US" sz="2600" dirty="0" smtClean="0">
                <a:solidFill>
                  <a:schemeClr val="tx1"/>
                </a:solidFill>
              </a:rPr>
              <a:t>125% of </a:t>
            </a:r>
            <a:r>
              <a:rPr lang="en-US" sz="2600" dirty="0">
                <a:solidFill>
                  <a:schemeClr val="tx1"/>
                </a:solidFill>
              </a:rPr>
              <a:t>the poverty </a:t>
            </a:r>
            <a:r>
              <a:rPr lang="en-US" sz="2600" dirty="0" smtClean="0">
                <a:solidFill>
                  <a:schemeClr val="tx1"/>
                </a:solidFill>
              </a:rPr>
              <a:t>threshold.</a:t>
            </a:r>
            <a:endParaRPr lang="en-US" sz="2600" dirty="0">
              <a:solidFill>
                <a:schemeClr val="tx1"/>
              </a:solidFill>
            </a:endParaRPr>
          </a:p>
          <a:p>
            <a:pPr>
              <a:buSzPct val="85000"/>
              <a:buFont typeface="Wingdings" pitchFamily="2" charset="2"/>
              <a:buChar char="Ø"/>
            </a:pPr>
            <a:endParaRPr lang="en-US" sz="2600" dirty="0">
              <a:solidFill>
                <a:schemeClr val="tx1"/>
              </a:solidFill>
            </a:endParaRPr>
          </a:p>
          <a:p>
            <a:pPr>
              <a:buSzPct val="85000"/>
              <a:buFont typeface="Wingdings" pitchFamily="2" charset="2"/>
              <a:buChar char="Ø"/>
            </a:pPr>
            <a:r>
              <a:rPr lang="en-US" sz="2600" dirty="0" smtClean="0">
                <a:solidFill>
                  <a:schemeClr val="tx1"/>
                </a:solidFill>
              </a:rPr>
              <a:t>Disabled worker </a:t>
            </a:r>
            <a:r>
              <a:rPr lang="en-US" sz="2600" dirty="0">
                <a:solidFill>
                  <a:schemeClr val="tx1"/>
                </a:solidFill>
              </a:rPr>
              <a:t>beneficiaries are more likely </a:t>
            </a:r>
            <a:r>
              <a:rPr lang="en-US" sz="2600" dirty="0" smtClean="0">
                <a:solidFill>
                  <a:schemeClr val="tx1"/>
                </a:solidFill>
              </a:rPr>
              <a:t>than other </a:t>
            </a:r>
            <a:r>
              <a:rPr lang="en-US" sz="2600" dirty="0">
                <a:solidFill>
                  <a:schemeClr val="tx1"/>
                </a:solidFill>
              </a:rPr>
              <a:t>adults to be:</a:t>
            </a:r>
          </a:p>
          <a:p>
            <a:pPr lvl="1">
              <a:buClr>
                <a:srgbClr val="005B4D"/>
              </a:buClr>
              <a:buFont typeface="Wingdings" pitchFamily="2" charset="2"/>
              <a:buChar char="§"/>
            </a:pPr>
            <a:r>
              <a:rPr lang="en-US" sz="2600" dirty="0" smtClean="0">
                <a:solidFill>
                  <a:schemeClr val="tx1"/>
                </a:solidFill>
              </a:rPr>
              <a:t>Older (70% are over 50).</a:t>
            </a:r>
          </a:p>
          <a:p>
            <a:pPr lvl="1">
              <a:buClr>
                <a:srgbClr val="005B4D"/>
              </a:buClr>
              <a:buFont typeface="Wingdings" pitchFamily="2" charset="2"/>
              <a:buChar char="§"/>
            </a:pPr>
            <a:r>
              <a:rPr lang="en-US" sz="2600" dirty="0" smtClean="0">
                <a:solidFill>
                  <a:schemeClr val="tx1"/>
                </a:solidFill>
              </a:rPr>
              <a:t>African-American.</a:t>
            </a:r>
          </a:p>
          <a:p>
            <a:pPr lvl="1">
              <a:buClr>
                <a:srgbClr val="005B4D"/>
              </a:buClr>
              <a:buFont typeface="Wingdings" pitchFamily="2" charset="2"/>
              <a:buChar char="§"/>
            </a:pPr>
            <a:r>
              <a:rPr lang="en-US" sz="2600" dirty="0" smtClean="0">
                <a:solidFill>
                  <a:schemeClr val="tx1"/>
                </a:solidFill>
              </a:rPr>
              <a:t>Lower educational attainment:</a:t>
            </a:r>
          </a:p>
          <a:p>
            <a:pPr lvl="2">
              <a:buClr>
                <a:srgbClr val="005B4D"/>
              </a:buClr>
              <a:buFont typeface="Wingdings" pitchFamily="2" charset="2"/>
              <a:buChar char="§"/>
            </a:pPr>
            <a:r>
              <a:rPr lang="en-US" sz="2400" dirty="0" smtClean="0">
                <a:solidFill>
                  <a:schemeClr val="tx1"/>
                </a:solidFill>
              </a:rPr>
              <a:t>over half have only a high school diploma or less;</a:t>
            </a:r>
          </a:p>
          <a:p>
            <a:pPr lvl="2">
              <a:buClr>
                <a:srgbClr val="005B4D"/>
              </a:buClr>
              <a:buFont typeface="Wingdings" pitchFamily="2" charset="2"/>
              <a:buChar char="§"/>
            </a:pPr>
            <a:r>
              <a:rPr lang="en-US" sz="2400" dirty="0" smtClean="0">
                <a:solidFill>
                  <a:schemeClr val="tx1"/>
                </a:solidFill>
              </a:rPr>
              <a:t>almost 12% did not finish high school.</a:t>
            </a:r>
            <a:endParaRPr lang="en-US" sz="2400" dirty="0"/>
          </a:p>
        </p:txBody>
      </p:sp>
      <p:sp>
        <p:nvSpPr>
          <p:cNvPr id="18434" name="Slide Number Placeholder 1"/>
          <p:cNvSpPr>
            <a:spLocks noGrp="1"/>
          </p:cNvSpPr>
          <p:nvPr>
            <p:ph type="sldNum" sz="quarter" idx="4294967295"/>
          </p:nvPr>
        </p:nvSpPr>
        <p:spPr>
          <a:xfrm>
            <a:off x="6553200" y="6356350"/>
            <a:ext cx="2133600" cy="365125"/>
          </a:xfrm>
          <a:noFill/>
        </p:spPr>
        <p:txBody>
          <a:bodyPr/>
          <a:lstStyle/>
          <a:p>
            <a:fld id="{68646E87-3370-414D-A70C-932A1E730D9B}" type="slidenum">
              <a:rPr lang="en-US" smtClean="0"/>
              <a:pPr/>
              <a:t>14</a:t>
            </a:fld>
            <a:endParaRPr lang="en-US" dirty="0" smtClean="0"/>
          </a:p>
        </p:txBody>
      </p:sp>
      <p:sp>
        <p:nvSpPr>
          <p:cNvPr id="2" name="Title 1"/>
          <p:cNvSpPr>
            <a:spLocks noGrp="1"/>
          </p:cNvSpPr>
          <p:nvPr>
            <p:ph type="title"/>
          </p:nvPr>
        </p:nvSpPr>
        <p:spPr>
          <a:xfrm>
            <a:off x="457200" y="457200"/>
            <a:ext cx="8229600" cy="1111664"/>
          </a:xfrm>
        </p:spPr>
        <p:txBody>
          <a:bodyPr>
            <a:normAutofit fontScale="90000"/>
          </a:bodyPr>
          <a:lstStyle/>
          <a:p>
            <a:r>
              <a:rPr lang="en-US" sz="3400" dirty="0"/>
              <a:t>Attributes of </a:t>
            </a:r>
            <a:r>
              <a:rPr lang="en-US" sz="3400" dirty="0" smtClean="0"/>
              <a:t>Disabled-</a:t>
            </a:r>
            <a:br>
              <a:rPr lang="en-US" sz="3400" dirty="0" smtClean="0"/>
            </a:br>
            <a:r>
              <a:rPr lang="en-US" sz="3400" dirty="0" smtClean="0"/>
              <a:t>Worker </a:t>
            </a:r>
            <a:r>
              <a:rPr lang="en-US" sz="3400" dirty="0"/>
              <a:t>Beneficiaries</a:t>
            </a:r>
            <a:r>
              <a:rPr lang="en-US" dirty="0"/>
              <a:t/>
            </a:r>
            <a:br>
              <a:rPr lang="en-US" dirty="0"/>
            </a:br>
            <a:r>
              <a:rPr lang="en-US" sz="1100" dirty="0"/>
              <a:t/>
            </a:r>
            <a:br>
              <a:rPr lang="en-US" sz="1100" dirty="0"/>
            </a:br>
            <a:endParaRPr lang="en-US" dirty="0"/>
          </a:p>
        </p:txBody>
      </p:sp>
      <p:sp>
        <p:nvSpPr>
          <p:cNvPr id="4" name="Rectangle 3"/>
          <p:cNvSpPr/>
          <p:nvPr/>
        </p:nvSpPr>
        <p:spPr>
          <a:xfrm>
            <a:off x="304800" y="6400800"/>
            <a:ext cx="4572000" cy="276999"/>
          </a:xfrm>
          <a:prstGeom prst="rect">
            <a:avLst/>
          </a:prstGeom>
        </p:spPr>
        <p:txBody>
          <a:bodyPr>
            <a:spAutoFit/>
          </a:bodyPr>
          <a:lstStyle/>
          <a:p>
            <a:r>
              <a:rPr lang="en-US" sz="1200" dirty="0" smtClean="0"/>
              <a:t>Bailey and Hemmeter, 2015; SSA, 2015</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152400"/>
            <a:ext cx="7772400" cy="1143000"/>
          </a:xfrm>
        </p:spPr>
        <p:txBody>
          <a:bodyPr>
            <a:normAutofit/>
          </a:bodyPr>
          <a:lstStyle/>
          <a:p>
            <a:pPr eaLnBrk="1" hangingPunct="1"/>
            <a:r>
              <a:rPr lang="en-US" sz="3800" dirty="0" smtClean="0"/>
              <a:t>Who Pays for Social Security?</a:t>
            </a:r>
          </a:p>
        </p:txBody>
      </p:sp>
      <p:sp>
        <p:nvSpPr>
          <p:cNvPr id="19460" name="Rectangle 3"/>
          <p:cNvSpPr>
            <a:spLocks noGrp="1" noChangeArrowheads="1"/>
          </p:cNvSpPr>
          <p:nvPr>
            <p:ph idx="1"/>
          </p:nvPr>
        </p:nvSpPr>
        <p:spPr>
          <a:xfrm>
            <a:off x="4267200" y="2590800"/>
            <a:ext cx="4724400" cy="3048000"/>
          </a:xfrm>
        </p:spPr>
        <p:txBody>
          <a:bodyPr/>
          <a:lstStyle/>
          <a:p>
            <a:pPr marL="800100" indent="-457200" eaLnBrk="1" hangingPunct="1">
              <a:buSzPct val="85000"/>
              <a:buFont typeface="Wingdings" pitchFamily="2" charset="2"/>
              <a:buChar char="Ø"/>
            </a:pPr>
            <a:r>
              <a:rPr lang="en-US" sz="2800" dirty="0" smtClean="0">
                <a:solidFill>
                  <a:schemeClr val="tx1"/>
                </a:solidFill>
              </a:rPr>
              <a:t>Workers and their employers pay with Social Security contributions under the Federal Insurance Contributions Act (FICA).</a:t>
            </a:r>
          </a:p>
        </p:txBody>
      </p:sp>
      <p:sp>
        <p:nvSpPr>
          <p:cNvPr id="19458" name="Slide Number Placeholder 3"/>
          <p:cNvSpPr>
            <a:spLocks noGrp="1"/>
          </p:cNvSpPr>
          <p:nvPr>
            <p:ph type="sldNum" sz="quarter" idx="4294967295"/>
          </p:nvPr>
        </p:nvSpPr>
        <p:spPr>
          <a:xfrm>
            <a:off x="6553200" y="6356350"/>
            <a:ext cx="2133600" cy="365125"/>
          </a:xfrm>
          <a:noFill/>
        </p:spPr>
        <p:txBody>
          <a:bodyPr/>
          <a:lstStyle/>
          <a:p>
            <a:fld id="{73DE3C4D-E145-4A07-9F18-312B19B5D2C6}" type="slidenum">
              <a:rPr lang="en-US" smtClean="0"/>
              <a:pPr/>
              <a:t>15</a:t>
            </a:fld>
            <a:endParaRPr lang="en-US"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2057400"/>
            <a:ext cx="3581400" cy="3581400"/>
          </a:xfrm>
          <a:prstGeom prst="rect">
            <a:avLst/>
          </a:prstGeom>
          <a:noFill/>
          <a:ln w="9525">
            <a:solidFill>
              <a:schemeClr val="tx1">
                <a:lumMod val="95000"/>
                <a:lumOff val="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a:xfrm>
            <a:off x="533400" y="152400"/>
            <a:ext cx="8077200" cy="1143000"/>
          </a:xfrm>
        </p:spPr>
        <p:txBody>
          <a:bodyPr>
            <a:normAutofit fontScale="90000"/>
          </a:bodyPr>
          <a:lstStyle/>
          <a:p>
            <a:pPr eaLnBrk="1" hangingPunct="1"/>
            <a:r>
              <a:rPr lang="en-US" sz="4000" dirty="0" smtClean="0"/>
              <a:t>How Much Do Workers and Employers Pay?</a:t>
            </a:r>
          </a:p>
        </p:txBody>
      </p:sp>
      <p:sp>
        <p:nvSpPr>
          <p:cNvPr id="20484" name="Rectangle 1027"/>
          <p:cNvSpPr>
            <a:spLocks noGrp="1" noChangeArrowheads="1"/>
          </p:cNvSpPr>
          <p:nvPr>
            <p:ph idx="1"/>
          </p:nvPr>
        </p:nvSpPr>
        <p:spPr>
          <a:xfrm>
            <a:off x="457200" y="1981200"/>
            <a:ext cx="7772400" cy="4495800"/>
          </a:xfrm>
        </p:spPr>
        <p:txBody>
          <a:bodyPr>
            <a:normAutofit/>
          </a:bodyPr>
          <a:lstStyle/>
          <a:p>
            <a:pPr eaLnBrk="1" hangingPunct="1">
              <a:lnSpc>
                <a:spcPct val="90000"/>
              </a:lnSpc>
              <a:spcAft>
                <a:spcPts val="0"/>
              </a:spcAft>
              <a:buSzPct val="85000"/>
              <a:buFont typeface="Wingdings" pitchFamily="2" charset="2"/>
              <a:buChar char="Ø"/>
            </a:pPr>
            <a:r>
              <a:rPr lang="en-US" sz="2800" dirty="0" smtClean="0">
                <a:solidFill>
                  <a:schemeClr val="tx1"/>
                </a:solidFill>
              </a:rPr>
              <a:t>Workers contribute 6.2% of their earnings for Social Security.</a:t>
            </a:r>
          </a:p>
          <a:p>
            <a:pPr eaLnBrk="1" hangingPunct="1">
              <a:lnSpc>
                <a:spcPct val="90000"/>
              </a:lnSpc>
              <a:buSzPct val="85000"/>
              <a:buFont typeface="Wingdings" pitchFamily="2" charset="2"/>
              <a:buChar char="Ø"/>
            </a:pPr>
            <a:r>
              <a:rPr lang="en-US" sz="2800" dirty="0" smtClean="0">
                <a:solidFill>
                  <a:schemeClr val="tx1"/>
                </a:solidFill>
              </a:rPr>
              <a:t>Employers match these worker contributions (6.2%).</a:t>
            </a:r>
          </a:p>
          <a:p>
            <a:pPr eaLnBrk="1" hangingPunct="1">
              <a:lnSpc>
                <a:spcPct val="90000"/>
              </a:lnSpc>
              <a:buSzPct val="85000"/>
              <a:buFont typeface="Wingdings" pitchFamily="2" charset="2"/>
              <a:buChar char="Ø"/>
            </a:pPr>
            <a:r>
              <a:rPr lang="en-US" sz="2800" dirty="0" smtClean="0">
                <a:solidFill>
                  <a:schemeClr val="tx1"/>
                </a:solidFill>
              </a:rPr>
              <a:t>The total Social Security contribution is 12.4%.</a:t>
            </a:r>
            <a:endParaRPr lang="en-US" sz="2800" dirty="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Earnings above $118,500 are exempt from Social Security contributions. </a:t>
            </a:r>
          </a:p>
          <a:p>
            <a:pPr eaLnBrk="1" hangingPunct="1">
              <a:lnSpc>
                <a:spcPct val="90000"/>
              </a:lnSpc>
              <a:buFontTx/>
              <a:buNone/>
            </a:pPr>
            <a:endParaRPr lang="en-US" sz="2800" dirty="0" smtClean="0"/>
          </a:p>
          <a:p>
            <a:pPr lvl="1" eaLnBrk="1" hangingPunct="1">
              <a:lnSpc>
                <a:spcPct val="90000"/>
              </a:lnSpc>
            </a:pPr>
            <a:endParaRPr lang="en-US" sz="2800" dirty="0" smtClean="0"/>
          </a:p>
        </p:txBody>
      </p:sp>
      <p:sp>
        <p:nvSpPr>
          <p:cNvPr id="20482" name="Slide Number Placeholder 3"/>
          <p:cNvSpPr>
            <a:spLocks noGrp="1"/>
          </p:cNvSpPr>
          <p:nvPr>
            <p:ph type="sldNum" sz="quarter" idx="4294967295"/>
          </p:nvPr>
        </p:nvSpPr>
        <p:spPr>
          <a:xfrm>
            <a:off x="6553200" y="6356350"/>
            <a:ext cx="2133600" cy="365125"/>
          </a:xfrm>
          <a:noFill/>
        </p:spPr>
        <p:txBody>
          <a:bodyPr/>
          <a:lstStyle/>
          <a:p>
            <a:fld id="{B385DB39-E954-4F41-B025-05A5D4279937}" type="slidenum">
              <a:rPr lang="en-US" smtClean="0"/>
              <a:pPr/>
              <a:t>16</a:t>
            </a:fld>
            <a:endParaRPr lang="en-US" dirty="0" smtClean="0"/>
          </a:p>
        </p:txBody>
      </p:sp>
      <p:sp>
        <p:nvSpPr>
          <p:cNvPr id="5" name="Rectangle 4"/>
          <p:cNvSpPr/>
          <p:nvPr/>
        </p:nvSpPr>
        <p:spPr>
          <a:xfrm>
            <a:off x="304800" y="6400800"/>
            <a:ext cx="4572000" cy="276999"/>
          </a:xfrm>
          <a:prstGeom prst="rect">
            <a:avLst/>
          </a:prstGeom>
        </p:spPr>
        <p:txBody>
          <a:bodyPr>
            <a:spAutoFit/>
          </a:bodyPr>
          <a:lstStyle/>
          <a:p>
            <a:r>
              <a:rPr lang="en-US" sz="1200" dirty="0" smtClean="0"/>
              <a:t>National Academy of Social Insurance, 2016; SSA, 2016f</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52400" y="1905000"/>
            <a:ext cx="8458200" cy="4038600"/>
          </a:xfrm>
          <a:prstGeom prst="rect">
            <a:avLst/>
          </a:prstGeom>
        </p:spPr>
        <p:txBody>
          <a:bodyPr vert="horz" lIns="91440" tIns="45720" rIns="91440" bIns="45720" rtlCol="0">
            <a:normAutofit lnSpcReduction="10000"/>
          </a:bodyPr>
          <a:lstStyle/>
          <a:p>
            <a:pPr marL="80010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It is credited to the Social Security trust funds. </a:t>
            </a:r>
            <a:r>
              <a:rPr lang="en-US" sz="2800" dirty="0" smtClean="0">
                <a:latin typeface="+mn-lt"/>
              </a:rPr>
              <a:t>Of the 6.2% tax rate:</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5.015% goes to the </a:t>
            </a:r>
            <a:r>
              <a:rPr lang="en-US" sz="2800" b="1" dirty="0" smtClean="0">
                <a:solidFill>
                  <a:srgbClr val="005B4D"/>
                </a:solidFill>
                <a:latin typeface="+mn-lt"/>
              </a:rPr>
              <a:t>retirement and survivor insurance fund</a:t>
            </a:r>
          </a:p>
          <a:p>
            <a:pPr marL="1257300" lvl="1" indent="-457200" fontAlgn="auto">
              <a:lnSpc>
                <a:spcPct val="90000"/>
              </a:lnSpc>
              <a:spcBef>
                <a:spcPts val="0"/>
              </a:spcBef>
              <a:spcAft>
                <a:spcPts val="800"/>
              </a:spcAft>
              <a:buClr>
                <a:srgbClr val="005B4D"/>
              </a:buClr>
              <a:buSzPct val="85000"/>
              <a:buFont typeface="Wingdings" pitchFamily="2" charset="2"/>
              <a:buChar char="§"/>
              <a:defRPr/>
            </a:pPr>
            <a:r>
              <a:rPr lang="en-US" sz="2800" dirty="0" smtClean="0">
                <a:latin typeface="+mn-lt"/>
              </a:rPr>
              <a:t>1.185% goes to the </a:t>
            </a:r>
            <a:r>
              <a:rPr lang="en-US" sz="2800" b="1" dirty="0" smtClean="0">
                <a:solidFill>
                  <a:srgbClr val="005B4D"/>
                </a:solidFill>
                <a:latin typeface="+mn-lt"/>
              </a:rPr>
              <a:t>disability insurance fund</a:t>
            </a:r>
          </a:p>
          <a:p>
            <a:pPr marL="1257300" lvl="1" indent="-457200" fontAlgn="auto">
              <a:lnSpc>
                <a:spcPct val="90000"/>
              </a:lnSpc>
              <a:spcBef>
                <a:spcPts val="0"/>
              </a:spcBef>
              <a:spcAft>
                <a:spcPts val="800"/>
              </a:spcAft>
              <a:buClr>
                <a:srgbClr val="005B4D"/>
              </a:buClr>
              <a:buSzPct val="85000"/>
              <a:defRPr/>
            </a:pPr>
            <a:r>
              <a:rPr lang="en-US" sz="1000" b="1" dirty="0" smtClean="0">
                <a:solidFill>
                  <a:srgbClr val="005B4D"/>
                </a:solidFill>
                <a:latin typeface="+mn-lt"/>
              </a:rPr>
              <a:t> </a:t>
            </a:r>
          </a:p>
          <a:p>
            <a:pPr marL="800100" lvl="0" indent="-457200" fontAlgn="auto">
              <a:lnSpc>
                <a:spcPct val="90000"/>
              </a:lnSpc>
              <a:spcBef>
                <a:spcPts val="0"/>
              </a:spcBef>
              <a:spcAft>
                <a:spcPts val="800"/>
              </a:spcAft>
              <a:buClr>
                <a:srgbClr val="005B4D"/>
              </a:buClr>
              <a:buSzPct val="85000"/>
              <a:buFont typeface="Wingdings" pitchFamily="2" charset="2"/>
              <a:buChar char="Ø"/>
              <a:defRPr/>
            </a:pPr>
            <a:r>
              <a:rPr lang="en-US" sz="2800" dirty="0" smtClean="0">
                <a:solidFill>
                  <a:prstClr val="black"/>
                </a:solidFill>
                <a:latin typeface="+mn-lt"/>
              </a:rPr>
              <a:t>Projections of income and </a:t>
            </a:r>
            <a:br>
              <a:rPr lang="en-US" sz="2800" dirty="0" smtClean="0">
                <a:solidFill>
                  <a:prstClr val="black"/>
                </a:solidFill>
                <a:latin typeface="+mn-lt"/>
              </a:rPr>
            </a:br>
            <a:r>
              <a:rPr lang="en-US" sz="2800" dirty="0" smtClean="0">
                <a:solidFill>
                  <a:prstClr val="black"/>
                </a:solidFill>
                <a:latin typeface="+mn-lt"/>
              </a:rPr>
              <a:t>outgo of the trust funds are </a:t>
            </a:r>
            <a:br>
              <a:rPr lang="en-US" sz="2800" dirty="0" smtClean="0">
                <a:solidFill>
                  <a:prstClr val="black"/>
                </a:solidFill>
                <a:latin typeface="+mn-lt"/>
              </a:rPr>
            </a:br>
            <a:r>
              <a:rPr lang="en-US" sz="2800" dirty="0" smtClean="0">
                <a:solidFill>
                  <a:prstClr val="black"/>
                </a:solidFill>
                <a:latin typeface="+mn-lt"/>
              </a:rPr>
              <a:t>made by the Social Security </a:t>
            </a:r>
            <a:br>
              <a:rPr lang="en-US" sz="2800" dirty="0" smtClean="0">
                <a:solidFill>
                  <a:prstClr val="black"/>
                </a:solidFill>
                <a:latin typeface="+mn-lt"/>
              </a:rPr>
            </a:br>
            <a:r>
              <a:rPr lang="en-US" sz="2800" dirty="0" smtClean="0">
                <a:solidFill>
                  <a:prstClr val="black"/>
                </a:solidFill>
                <a:latin typeface="+mn-lt"/>
              </a:rPr>
              <a:t>Administration actuaries.</a:t>
            </a:r>
            <a:endParaRPr kumimoji="0" lang="en-US" sz="2800" b="1" i="0" u="none" strike="noStrike" kern="1200" cap="none" spc="0" normalizeH="0" baseline="0" noProof="0" dirty="0" smtClean="0">
              <a:ln>
                <a:noFill/>
              </a:ln>
              <a:solidFill>
                <a:srgbClr val="005B4D"/>
              </a:solidFill>
              <a:effectLst/>
              <a:uLnTx/>
              <a:uFillTx/>
              <a:latin typeface="+mn-lt"/>
              <a:ea typeface="+mn-ea"/>
              <a:cs typeface="+mn-cs"/>
            </a:endParaRPr>
          </a:p>
          <a:p>
            <a:pPr marL="342900" marR="0" lvl="0" indent="-342900" algn="l" defTabSz="914400" rtl="0" eaLnBrk="1" fontAlgn="auto" latinLnBrk="0" hangingPunct="1">
              <a:lnSpc>
                <a:spcPct val="90000"/>
              </a:lnSpc>
              <a:spcBef>
                <a:spcPts val="0"/>
              </a:spcBef>
              <a:spcAft>
                <a:spcPts val="800"/>
              </a:spcAft>
              <a:buClr>
                <a:srgbClr val="005B4D"/>
              </a:buClr>
              <a:buSzPct val="100000"/>
              <a:buFontTx/>
              <a:buNone/>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21507" name="Rectangle 2"/>
          <p:cNvSpPr>
            <a:spLocks noGrp="1" noChangeArrowheads="1"/>
          </p:cNvSpPr>
          <p:nvPr>
            <p:ph type="title"/>
          </p:nvPr>
        </p:nvSpPr>
        <p:spPr>
          <a:xfrm>
            <a:off x="457200" y="152400"/>
            <a:ext cx="8229600" cy="1111664"/>
          </a:xfrm>
        </p:spPr>
        <p:txBody>
          <a:bodyPr/>
          <a:lstStyle/>
          <a:p>
            <a:pPr eaLnBrk="1" hangingPunct="1"/>
            <a:r>
              <a:rPr lang="en-US" sz="4000" dirty="0" smtClean="0"/>
              <a:t>Where Does the Money Go?</a:t>
            </a:r>
          </a:p>
        </p:txBody>
      </p:sp>
      <p:sp>
        <p:nvSpPr>
          <p:cNvPr id="21506" name="Slide Number Placeholder 3"/>
          <p:cNvSpPr>
            <a:spLocks noGrp="1"/>
          </p:cNvSpPr>
          <p:nvPr>
            <p:ph type="sldNum" sz="quarter" idx="4294967295"/>
          </p:nvPr>
        </p:nvSpPr>
        <p:spPr>
          <a:xfrm>
            <a:off x="6553200" y="6356350"/>
            <a:ext cx="2133600" cy="365125"/>
          </a:xfrm>
          <a:noFill/>
        </p:spPr>
        <p:txBody>
          <a:bodyPr/>
          <a:lstStyle/>
          <a:p>
            <a:fld id="{C00D0CD7-B394-4F5E-A87D-2A52D44F87A6}" type="slidenum">
              <a:rPr lang="en-US" smtClean="0"/>
              <a:pPr/>
              <a:t>17</a:t>
            </a:fld>
            <a:endParaRPr lang="en-US" dirty="0" smtClean="0"/>
          </a:p>
        </p:txBody>
      </p:sp>
      <p:sp>
        <p:nvSpPr>
          <p:cNvPr id="5" name="Rectangle 4"/>
          <p:cNvSpPr/>
          <p:nvPr/>
        </p:nvSpPr>
        <p:spPr>
          <a:xfrm>
            <a:off x="304800" y="6400800"/>
            <a:ext cx="4572000" cy="276999"/>
          </a:xfrm>
          <a:prstGeom prst="rect">
            <a:avLst/>
          </a:prstGeom>
        </p:spPr>
        <p:txBody>
          <a:bodyPr>
            <a:spAutoFit/>
          </a:bodyPr>
          <a:lstStyle/>
          <a:p>
            <a:pPr eaLnBrk="1" hangingPunct="1">
              <a:buFontTx/>
              <a:buNone/>
              <a:defRPr/>
            </a:pPr>
            <a:r>
              <a:rPr lang="en-US" sz="1200" dirty="0" smtClean="0"/>
              <a:t>Board of Trustees, 2016.</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4038600"/>
            <a:ext cx="1905000"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The Financial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Outlook</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4063365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65125" y="152400"/>
            <a:ext cx="8229600" cy="1111664"/>
          </a:xfrm>
        </p:spPr>
        <p:txBody>
          <a:bodyPr>
            <a:normAutofit/>
          </a:bodyPr>
          <a:lstStyle/>
          <a:p>
            <a:pPr eaLnBrk="1" hangingPunct="1"/>
            <a:r>
              <a:rPr lang="en-US" sz="3800" dirty="0" smtClean="0">
                <a:solidFill>
                  <a:schemeClr val="bg1"/>
                </a:solidFill>
                <a:effectLst/>
              </a:rPr>
              <a:t>2015 Finances</a:t>
            </a:r>
          </a:p>
        </p:txBody>
      </p:sp>
      <p:sp>
        <p:nvSpPr>
          <p:cNvPr id="23556" name="Rectangle 3"/>
          <p:cNvSpPr>
            <a:spLocks noGrp="1" noChangeArrowheads="1"/>
          </p:cNvSpPr>
          <p:nvPr>
            <p:ph idx="1"/>
          </p:nvPr>
        </p:nvSpPr>
        <p:spPr>
          <a:xfrm>
            <a:off x="185057" y="1981200"/>
            <a:ext cx="8991600" cy="4114800"/>
          </a:xfrm>
        </p:spPr>
        <p:txBody>
          <a:bodyPr/>
          <a:lstStyle/>
          <a:p>
            <a:pPr eaLnBrk="1" hangingPunct="1">
              <a:buFontTx/>
              <a:buNone/>
            </a:pPr>
            <a:r>
              <a:rPr lang="en-US" sz="2800" dirty="0" smtClean="0">
                <a:solidFill>
                  <a:schemeClr val="tx1"/>
                </a:solidFill>
              </a:rPr>
              <a:t>Trust fund income =	$920.2 billion</a:t>
            </a:r>
            <a:endParaRPr lang="en-US" sz="2800" dirty="0" smtClean="0">
              <a:solidFill>
                <a:srgbClr val="005B4D"/>
              </a:solidFill>
            </a:endParaRPr>
          </a:p>
          <a:p>
            <a:pPr eaLnBrk="1" hangingPunct="1">
              <a:spcAft>
                <a:spcPts val="0"/>
              </a:spcAft>
              <a:buFontTx/>
              <a:buNone/>
            </a:pPr>
            <a:r>
              <a:rPr lang="en-US" sz="2800" dirty="0" smtClean="0">
                <a:solidFill>
                  <a:schemeClr val="tx1"/>
                </a:solidFill>
              </a:rPr>
              <a:t>   Trust fund outgo =	$897.1 billion</a:t>
            </a:r>
            <a:r>
              <a:rPr lang="en-US" sz="2800" dirty="0" smtClean="0">
                <a:solidFill>
                  <a:schemeClr val="accent1"/>
                </a:solidFill>
              </a:rPr>
              <a:t/>
            </a:r>
            <a:br>
              <a:rPr lang="en-US" sz="2800" dirty="0" smtClean="0">
                <a:solidFill>
                  <a:schemeClr val="accent1"/>
                </a:solidFill>
              </a:rPr>
            </a:br>
            <a:r>
              <a:rPr lang="en-US" dirty="0" smtClean="0">
                <a:solidFill>
                  <a:schemeClr val="accent1"/>
                </a:solidFill>
              </a:rPr>
              <a:t> </a:t>
            </a:r>
            <a:endParaRPr lang="en-US" sz="2800" dirty="0" smtClean="0">
              <a:solidFill>
                <a:schemeClr val="accent1"/>
              </a:solidFill>
            </a:endParaRPr>
          </a:p>
          <a:p>
            <a:pPr eaLnBrk="1" hangingPunct="1">
              <a:buFontTx/>
              <a:buNone/>
            </a:pPr>
            <a:r>
              <a:rPr lang="en-US" sz="2800" dirty="0" smtClean="0">
                <a:solidFill>
                  <a:schemeClr val="tx1"/>
                </a:solidFill>
              </a:rPr>
              <a:t>		       Surplus =</a:t>
            </a:r>
            <a:r>
              <a:rPr lang="en-US" sz="2800" dirty="0" smtClean="0"/>
              <a:t>	</a:t>
            </a:r>
            <a:r>
              <a:rPr lang="en-US" sz="2800" b="1" dirty="0" smtClean="0">
                <a:solidFill>
                  <a:schemeClr val="tx1"/>
                </a:solidFill>
              </a:rPr>
              <a:t>$23 billion</a:t>
            </a:r>
          </a:p>
          <a:p>
            <a:pPr eaLnBrk="1" hangingPunct="1">
              <a:buFontTx/>
              <a:buNone/>
            </a:pPr>
            <a:endParaRPr lang="en-US" sz="2800" dirty="0" smtClean="0"/>
          </a:p>
          <a:p>
            <a:pPr eaLnBrk="1" hangingPunct="1">
              <a:buSzPct val="85000"/>
              <a:buFont typeface="Wingdings" pitchFamily="2" charset="2"/>
              <a:buChar char="Ø"/>
            </a:pPr>
            <a:r>
              <a:rPr lang="en-US" sz="2800" dirty="0" smtClean="0">
                <a:solidFill>
                  <a:schemeClr val="tx1"/>
                </a:solidFill>
              </a:rPr>
              <a:t>By law, surpluses are invested in U.S. Treasury securities and earn interest that goes to the trust funds.</a:t>
            </a:r>
          </a:p>
        </p:txBody>
      </p:sp>
      <p:sp>
        <p:nvSpPr>
          <p:cNvPr id="23554" name="Slide Number Placeholder 3"/>
          <p:cNvSpPr>
            <a:spLocks noGrp="1"/>
          </p:cNvSpPr>
          <p:nvPr>
            <p:ph type="sldNum" sz="quarter" idx="4294967295"/>
          </p:nvPr>
        </p:nvSpPr>
        <p:spPr>
          <a:xfrm>
            <a:off x="6553200" y="6356350"/>
            <a:ext cx="2133600" cy="365125"/>
          </a:xfrm>
          <a:noFill/>
        </p:spPr>
        <p:txBody>
          <a:bodyPr/>
          <a:lstStyle/>
          <a:p>
            <a:fld id="{C354A174-FB69-420D-B750-551E055FA7D6}" type="slidenum">
              <a:rPr lang="en-US" smtClean="0"/>
              <a:pPr/>
              <a:t>19</a:t>
            </a:fld>
            <a:endParaRPr lang="en-US" dirty="0" smtClean="0"/>
          </a:p>
        </p:txBody>
      </p:sp>
      <p:sp>
        <p:nvSpPr>
          <p:cNvPr id="23557" name="Line 4"/>
          <p:cNvSpPr>
            <a:spLocks noChangeShapeType="1"/>
          </p:cNvSpPr>
          <p:nvPr/>
        </p:nvSpPr>
        <p:spPr bwMode="auto">
          <a:xfrm>
            <a:off x="3962400" y="3124200"/>
            <a:ext cx="3962400" cy="0"/>
          </a:xfrm>
          <a:prstGeom prst="line">
            <a:avLst/>
          </a:prstGeom>
          <a:noFill/>
          <a:ln w="38100">
            <a:solidFill>
              <a:schemeClr val="tx1"/>
            </a:solidFill>
            <a:round/>
            <a:headEnd/>
            <a:tailEnd/>
          </a:ln>
        </p:spPr>
        <p:txBody>
          <a:bodyPr/>
          <a:lstStyle/>
          <a:p>
            <a:endParaRPr lang="en-US" dirty="0"/>
          </a:p>
        </p:txBody>
      </p:sp>
      <p:sp>
        <p:nvSpPr>
          <p:cNvPr id="23558" name="Text Box 6"/>
          <p:cNvSpPr txBox="1">
            <a:spLocks noChangeArrowheads="1"/>
          </p:cNvSpPr>
          <p:nvPr/>
        </p:nvSpPr>
        <p:spPr bwMode="auto">
          <a:xfrm>
            <a:off x="304800" y="6400800"/>
            <a:ext cx="2917850" cy="307777"/>
          </a:xfrm>
          <a:prstGeom prst="rect">
            <a:avLst/>
          </a:prstGeom>
          <a:noFill/>
          <a:ln w="9525">
            <a:noFill/>
            <a:miter lim="800000"/>
            <a:headEnd/>
            <a:tailEnd/>
          </a:ln>
        </p:spPr>
        <p:txBody>
          <a:bodyPr wrap="none">
            <a:spAutoFit/>
          </a:bodyPr>
          <a:lstStyle/>
          <a:p>
            <a:r>
              <a:rPr lang="en-US" sz="1400" dirty="0" smtClean="0"/>
              <a:t>SSA, 2016d; Board of Trustees, 2016.</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What is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365125" y="7257"/>
            <a:ext cx="8534400" cy="1143000"/>
          </a:xfrm>
        </p:spPr>
        <p:txBody>
          <a:bodyPr/>
          <a:lstStyle/>
          <a:p>
            <a:pPr eaLnBrk="1" hangingPunct="1"/>
            <a:r>
              <a:rPr lang="en-US" sz="3400" dirty="0" smtClean="0"/>
              <a:t>Where is Social Security Income From?</a:t>
            </a:r>
            <a:br>
              <a:rPr lang="en-US" sz="3400" dirty="0" smtClean="0"/>
            </a:br>
            <a:r>
              <a:rPr lang="en-US" sz="2600" dirty="0" smtClean="0"/>
              <a:t>Shares of Income to the Trust Funds, </a:t>
            </a:r>
            <a:r>
              <a:rPr lang="en-US" sz="2600" dirty="0" smtClean="0">
                <a:solidFill>
                  <a:schemeClr val="bg1"/>
                </a:solidFill>
              </a:rPr>
              <a:t>2015</a:t>
            </a:r>
          </a:p>
        </p:txBody>
      </p:sp>
      <p:sp>
        <p:nvSpPr>
          <p:cNvPr id="2051" name="Slide Number Placeholder 3"/>
          <p:cNvSpPr>
            <a:spLocks noGrp="1"/>
          </p:cNvSpPr>
          <p:nvPr>
            <p:ph type="sldNum" sz="quarter" idx="4294967295"/>
          </p:nvPr>
        </p:nvSpPr>
        <p:spPr>
          <a:xfrm>
            <a:off x="6553200" y="6356350"/>
            <a:ext cx="2133600" cy="365125"/>
          </a:xfrm>
          <a:noFill/>
        </p:spPr>
        <p:txBody>
          <a:bodyPr/>
          <a:lstStyle/>
          <a:p>
            <a:fld id="{146EB8CD-D451-45D2-8BCC-78DE97597672}" type="slidenum">
              <a:rPr lang="en-US" smtClean="0"/>
              <a:pPr/>
              <a:t>20</a:t>
            </a:fld>
            <a:endParaRPr lang="en-US" dirty="0" smtClean="0"/>
          </a:p>
        </p:txBody>
      </p:sp>
      <p:sp>
        <p:nvSpPr>
          <p:cNvPr id="7" name="Text Box 6"/>
          <p:cNvSpPr txBox="1">
            <a:spLocks noChangeArrowheads="1"/>
          </p:cNvSpPr>
          <p:nvPr/>
        </p:nvSpPr>
        <p:spPr bwMode="auto">
          <a:xfrm>
            <a:off x="304800" y="6400800"/>
            <a:ext cx="965329" cy="276999"/>
          </a:xfrm>
          <a:prstGeom prst="rect">
            <a:avLst/>
          </a:prstGeom>
          <a:noFill/>
          <a:ln w="9525">
            <a:noFill/>
            <a:miter lim="800000"/>
            <a:headEnd/>
            <a:tailEnd/>
          </a:ln>
        </p:spPr>
        <p:txBody>
          <a:bodyPr wrap="none">
            <a:spAutoFit/>
          </a:bodyPr>
          <a:lstStyle/>
          <a:p>
            <a:r>
              <a:rPr lang="en-US" sz="1200" dirty="0" smtClean="0"/>
              <a:t>SSA, 2016d.</a:t>
            </a:r>
            <a:endParaRPr lang="en-US" sz="1200" dirty="0"/>
          </a:p>
        </p:txBody>
      </p:sp>
      <p:graphicFrame>
        <p:nvGraphicFramePr>
          <p:cNvPr id="6" name="Chart 5"/>
          <p:cNvGraphicFramePr/>
          <p:nvPr/>
        </p:nvGraphicFramePr>
        <p:xfrm>
          <a:off x="1066800" y="1524000"/>
          <a:ext cx="69342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What are Social Security </a:t>
            </a:r>
            <a:br>
              <a:rPr lang="en-US" sz="3400" dirty="0" smtClean="0"/>
            </a:br>
            <a:r>
              <a:rPr lang="en-US" sz="3400" dirty="0" smtClean="0"/>
              <a:t>Reserves, or Assets?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buSzPct val="85000"/>
              <a:buFont typeface="Wingdings" pitchFamily="2" charset="2"/>
              <a:buChar char="Ø"/>
            </a:pPr>
            <a:r>
              <a:rPr lang="en-US" sz="2800" dirty="0" smtClean="0">
                <a:solidFill>
                  <a:schemeClr val="tx1"/>
                </a:solidFill>
              </a:rPr>
              <a:t>Social Security income that is not used immediately to pay benefits and costs is invested in special-issue Treasury securities (or bonds).</a:t>
            </a:r>
          </a:p>
          <a:p>
            <a:pPr>
              <a:buSzPct val="85000"/>
              <a:buFont typeface="Wingdings" pitchFamily="2" charset="2"/>
              <a:buChar char="Ø"/>
            </a:pPr>
            <a:r>
              <a:rPr lang="en-US" sz="2800" dirty="0" smtClean="0">
                <a:solidFill>
                  <a:schemeClr val="tx1"/>
                </a:solidFill>
              </a:rPr>
              <a:t>The bonds earn interest that is credited to the trust funds.</a:t>
            </a:r>
          </a:p>
          <a:p>
            <a:pPr>
              <a:buSzPct val="85000"/>
              <a:buFont typeface="Wingdings" pitchFamily="2" charset="2"/>
              <a:buChar char="Ø"/>
            </a:pPr>
            <a:r>
              <a:rPr lang="en-US" sz="2800" dirty="0" smtClean="0">
                <a:solidFill>
                  <a:schemeClr val="tx1"/>
                </a:solidFill>
              </a:rPr>
              <a:t>The accumulated surpluses held in Treasury securities are called Social Security reserves, or trust fund assets.</a:t>
            </a:r>
          </a:p>
          <a:p>
            <a:pPr>
              <a:buSzPct val="85000"/>
              <a:buFont typeface="Wingdings" pitchFamily="2" charset="2"/>
              <a:buChar char="Ø"/>
            </a:pPr>
            <a:r>
              <a:rPr lang="en-US" sz="2800" dirty="0" smtClean="0">
                <a:solidFill>
                  <a:schemeClr val="tx1"/>
                </a:solidFill>
              </a:rPr>
              <a:t>The Treasury securities are secure investments </a:t>
            </a:r>
            <a:br>
              <a:rPr lang="en-US" sz="2800" dirty="0" smtClean="0">
                <a:solidFill>
                  <a:schemeClr val="tx1"/>
                </a:solidFill>
              </a:rPr>
            </a:br>
            <a:r>
              <a:rPr lang="en-US" sz="2800" dirty="0" smtClean="0">
                <a:solidFill>
                  <a:schemeClr val="tx1"/>
                </a:solidFill>
              </a:rPr>
              <a:t>that are backed by the full faith and credit of the </a:t>
            </a:r>
            <a:br>
              <a:rPr lang="en-US" sz="2800" dirty="0" smtClean="0">
                <a:solidFill>
                  <a:schemeClr val="tx1"/>
                </a:solidFill>
              </a:rPr>
            </a:br>
            <a:r>
              <a:rPr lang="en-US" sz="2800" dirty="0" smtClean="0">
                <a:solidFill>
                  <a:schemeClr val="tx1"/>
                </a:solidFill>
              </a:rPr>
              <a:t>United States government.</a:t>
            </a:r>
            <a:endParaRPr lang="en-US" sz="28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772400" cy="1143000"/>
          </a:xfrm>
        </p:spPr>
        <p:txBody>
          <a:bodyPr>
            <a:normAutofit/>
          </a:bodyPr>
          <a:lstStyle/>
          <a:p>
            <a:r>
              <a:rPr lang="en-US" sz="3400" dirty="0" smtClean="0"/>
              <a:t>Disability Insurance Projections</a:t>
            </a:r>
            <a:endParaRPr lang="en-US" sz="3400" dirty="0"/>
          </a:p>
        </p:txBody>
      </p:sp>
      <p:sp>
        <p:nvSpPr>
          <p:cNvPr id="3" name="Content Placeholder 2"/>
          <p:cNvSpPr>
            <a:spLocks noGrp="1"/>
          </p:cNvSpPr>
          <p:nvPr>
            <p:ph idx="1"/>
          </p:nvPr>
        </p:nvSpPr>
        <p:spPr>
          <a:xfrm>
            <a:off x="304800" y="1905000"/>
            <a:ext cx="8382000" cy="4648200"/>
          </a:xfrm>
        </p:spPr>
        <p:txBody>
          <a:bodyPr>
            <a:normAutofit/>
          </a:bodyPr>
          <a:lstStyle/>
          <a:p>
            <a:pPr>
              <a:spcAft>
                <a:spcPts val="0"/>
              </a:spcAft>
              <a:buSzPct val="85000"/>
              <a:buFont typeface="Wingdings" pitchFamily="2" charset="2"/>
              <a:buChar char="Ø"/>
            </a:pPr>
            <a:r>
              <a:rPr lang="en-US" sz="2800" dirty="0" smtClean="0">
                <a:solidFill>
                  <a:schemeClr val="tx1"/>
                </a:solidFill>
              </a:rPr>
              <a:t>By law, Social Security has two separate trust funds:</a:t>
            </a:r>
          </a:p>
          <a:p>
            <a:pPr lvl="1">
              <a:spcBef>
                <a:spcPts val="0"/>
              </a:spcBef>
              <a:buFont typeface="Wingdings" pitchFamily="2" charset="2"/>
              <a:buChar char="§"/>
            </a:pPr>
            <a:r>
              <a:rPr lang="en-US" sz="2400" b="1" dirty="0" smtClean="0">
                <a:solidFill>
                  <a:srgbClr val="005B4D"/>
                </a:solidFill>
              </a:rPr>
              <a:t>Disability Insurance (DI)</a:t>
            </a:r>
            <a:r>
              <a:rPr lang="en-US" sz="2400" b="1" dirty="0" smtClean="0">
                <a:solidFill>
                  <a:schemeClr val="tx1"/>
                </a:solidFill>
              </a:rPr>
              <a:t> </a:t>
            </a:r>
            <a:r>
              <a:rPr lang="en-US" sz="2400" dirty="0" smtClean="0">
                <a:solidFill>
                  <a:schemeClr val="tx1"/>
                </a:solidFill>
              </a:rPr>
              <a:t>trust fund</a:t>
            </a:r>
          </a:p>
          <a:p>
            <a:pPr lvl="1">
              <a:spcBef>
                <a:spcPts val="0"/>
              </a:spcBef>
              <a:spcAft>
                <a:spcPts val="1200"/>
              </a:spcAft>
              <a:buFont typeface="Wingdings" pitchFamily="2" charset="2"/>
              <a:buChar char="§"/>
            </a:pPr>
            <a:r>
              <a:rPr lang="en-US" sz="2400" b="1" dirty="0" smtClean="0">
                <a:solidFill>
                  <a:srgbClr val="005B4D"/>
                </a:solidFill>
              </a:rPr>
              <a:t>Old-Age and Survivors Insurance (OASI) </a:t>
            </a:r>
            <a:r>
              <a:rPr lang="en-US" sz="2400" dirty="0" smtClean="0">
                <a:solidFill>
                  <a:schemeClr val="tx1"/>
                </a:solidFill>
              </a:rPr>
              <a:t>trust fund</a:t>
            </a:r>
          </a:p>
          <a:p>
            <a:pPr>
              <a:buFont typeface="Wingdings" pitchFamily="2" charset="2"/>
              <a:buChar char="Ø"/>
            </a:pPr>
            <a:r>
              <a:rPr lang="en-US" sz="2800" dirty="0" smtClean="0">
                <a:solidFill>
                  <a:schemeClr val="tx1"/>
                </a:solidFill>
              </a:rPr>
              <a:t>With the Bipartisan Budget Act of 2015, Congress temporarily rebalanced the distribution of Social Security payroll contributions between OASI and DI, extending solvency of the DI trust fund through 2022.</a:t>
            </a:r>
          </a:p>
          <a:p>
            <a:pPr>
              <a:buFont typeface="Wingdings" pitchFamily="2" charset="2"/>
              <a:buChar char="Ø"/>
            </a:pPr>
            <a:r>
              <a:rPr lang="en-US" sz="2800" dirty="0" smtClean="0">
                <a:solidFill>
                  <a:schemeClr val="tx1"/>
                </a:solidFill>
              </a:rPr>
              <a:t>In the 2016 Social Security Trustees Report, the DI trust fund’s projected solvency was extended to late 2023.</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22</a:t>
            </a:fld>
            <a:endParaRPr lang="en-US" dirty="0"/>
          </a:p>
        </p:txBody>
      </p:sp>
      <p:sp>
        <p:nvSpPr>
          <p:cNvPr id="5" name="Text Box 6"/>
          <p:cNvSpPr txBox="1">
            <a:spLocks noChangeArrowheads="1"/>
          </p:cNvSpPr>
          <p:nvPr/>
        </p:nvSpPr>
        <p:spPr bwMode="auto">
          <a:xfrm>
            <a:off x="304800" y="6400800"/>
            <a:ext cx="2229713" cy="276999"/>
          </a:xfrm>
          <a:prstGeom prst="rect">
            <a:avLst/>
          </a:prstGeom>
          <a:noFill/>
          <a:ln w="9525">
            <a:noFill/>
            <a:miter lim="800000"/>
            <a:headEnd/>
            <a:tailEnd/>
          </a:ln>
        </p:spPr>
        <p:txBody>
          <a:bodyPr wrap="none">
            <a:spAutoFit/>
          </a:bodyPr>
          <a:lstStyle/>
          <a:p>
            <a:r>
              <a:rPr lang="en-US" sz="1200" dirty="0" smtClean="0"/>
              <a:t>Reno, Walker, and Bethell, 2013.</a:t>
            </a:r>
            <a:endParaRPr lang="en-US" sz="12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52400"/>
            <a:ext cx="7620000" cy="1143000"/>
          </a:xfrm>
        </p:spPr>
        <p:txBody>
          <a:bodyPr>
            <a:normAutofit/>
          </a:bodyPr>
          <a:lstStyle/>
          <a:p>
            <a:r>
              <a:rPr lang="en-US" sz="3400" dirty="0" smtClean="0"/>
              <a:t>How Large are Social Security </a:t>
            </a:r>
            <a:br>
              <a:rPr lang="en-US" sz="3400" dirty="0" smtClean="0"/>
            </a:br>
            <a:r>
              <a:rPr lang="en-US" sz="3400" dirty="0" smtClean="0"/>
              <a:t>Trust Fund Assets?</a:t>
            </a:r>
            <a:endParaRPr lang="en-US" sz="3400" dirty="0"/>
          </a:p>
        </p:txBody>
      </p:sp>
      <p:sp>
        <p:nvSpPr>
          <p:cNvPr id="8" name="Text Box 6"/>
          <p:cNvSpPr txBox="1">
            <a:spLocks noChangeArrowheads="1"/>
          </p:cNvSpPr>
          <p:nvPr/>
        </p:nvSpPr>
        <p:spPr bwMode="auto">
          <a:xfrm>
            <a:off x="304800" y="6400801"/>
            <a:ext cx="3733800" cy="276999"/>
          </a:xfrm>
          <a:prstGeom prst="rect">
            <a:avLst/>
          </a:prstGeom>
          <a:noFill/>
          <a:ln w="9525">
            <a:noFill/>
            <a:miter lim="800000"/>
            <a:headEnd/>
            <a:tailEnd/>
          </a:ln>
        </p:spPr>
        <p:txBody>
          <a:bodyPr wrap="square">
            <a:spAutoFit/>
          </a:bodyPr>
          <a:lstStyle/>
          <a:p>
            <a:r>
              <a:rPr lang="en-US" sz="1200" dirty="0" smtClean="0"/>
              <a:t>Board of Trustees, 2016: Table VI.G8.</a:t>
            </a:r>
            <a:endParaRPr lang="en-US" sz="1200" i="1" dirty="0"/>
          </a:p>
        </p:txBody>
      </p:sp>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23</a:t>
            </a:fld>
            <a:endParaRPr lang="en-US" dirty="0"/>
          </a:p>
        </p:txBody>
      </p:sp>
      <p:cxnSp>
        <p:nvCxnSpPr>
          <p:cNvPr id="11" name="Straight Connector 10"/>
          <p:cNvCxnSpPr/>
          <p:nvPr/>
        </p:nvCxnSpPr>
        <p:spPr>
          <a:xfrm>
            <a:off x="5638800" y="2362200"/>
            <a:ext cx="1447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nvGraphicFramePr>
        <p:xfrm>
          <a:off x="685800" y="1752600"/>
          <a:ext cx="76200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2" name="Title 1"/>
          <p:cNvSpPr>
            <a:spLocks noGrp="1"/>
          </p:cNvSpPr>
          <p:nvPr>
            <p:ph type="title"/>
          </p:nvPr>
        </p:nvSpPr>
        <p:spPr/>
        <p:txBody>
          <a:bodyPr>
            <a:noAutofit/>
          </a:bodyPr>
          <a:lstStyle/>
          <a:p>
            <a:r>
              <a:rPr lang="en-US" sz="3400" dirty="0"/>
              <a:t>Social Security Income and Outgo</a:t>
            </a:r>
          </a:p>
        </p:txBody>
      </p:sp>
      <p:sp>
        <p:nvSpPr>
          <p:cNvPr id="5" name="Text Box 6"/>
          <p:cNvSpPr txBox="1">
            <a:spLocks noChangeArrowheads="1"/>
          </p:cNvSpPr>
          <p:nvPr/>
        </p:nvSpPr>
        <p:spPr bwMode="auto">
          <a:xfrm>
            <a:off x="304800" y="6400800"/>
            <a:ext cx="2548711"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dirty="0">
                <a:solidFill>
                  <a:prstClr val="black"/>
                </a:solidFill>
                <a:latin typeface="Times New Roman" charset="0"/>
              </a:rPr>
              <a:t>Board of Trustees, 2016: Table VI.G8.</a:t>
            </a:r>
            <a:endParaRPr lang="en-US" sz="1200" i="1" dirty="0">
              <a:solidFill>
                <a:prstClr val="black"/>
              </a:solidFill>
              <a:latin typeface="Times New Roman" charset="0"/>
            </a:endParaRPr>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24</a:t>
            </a:fld>
            <a:endParaRPr lang="en-US" dirty="0">
              <a:solidFill>
                <a:srgbClr val="55554A"/>
              </a:solidFill>
            </a:endParaRPr>
          </a:p>
        </p:txBody>
      </p:sp>
      <p:graphicFrame>
        <p:nvGraphicFramePr>
          <p:cNvPr id="8" name="Chart 7"/>
          <p:cNvGraphicFramePr/>
          <p:nvPr/>
        </p:nvGraphicFramePr>
        <p:xfrm>
          <a:off x="1676400" y="1600200"/>
          <a:ext cx="5943600" cy="47148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0886"/>
            <a:ext cx="9144000" cy="1295400"/>
          </a:xfrm>
        </p:spPr>
        <p:txBody>
          <a:bodyPr>
            <a:normAutofit/>
          </a:bodyPr>
          <a:lstStyle/>
          <a:p>
            <a:pPr eaLnBrk="1" hangingPunct="1"/>
            <a:r>
              <a:rPr lang="en-US" sz="3400" dirty="0" smtClean="0"/>
              <a:t>How Do Actuaries Estimate the Future?</a:t>
            </a:r>
          </a:p>
        </p:txBody>
      </p:sp>
      <p:sp>
        <p:nvSpPr>
          <p:cNvPr id="24580" name="Rectangle 3"/>
          <p:cNvSpPr>
            <a:spLocks noGrp="1" noChangeArrowheads="1"/>
          </p:cNvSpPr>
          <p:nvPr>
            <p:ph idx="1"/>
          </p:nvPr>
        </p:nvSpPr>
        <p:spPr>
          <a:xfrm>
            <a:off x="3429000" y="1600200"/>
            <a:ext cx="5257800" cy="4114800"/>
          </a:xfrm>
        </p:spPr>
        <p:txBody>
          <a:bodyPr>
            <a:noAutofit/>
          </a:bodyPr>
          <a:lstStyle/>
          <a:p>
            <a:pPr marL="514350" indent="-514350" eaLnBrk="1" hangingPunct="1">
              <a:buSzPct val="85000"/>
              <a:buFont typeface="+mj-lt"/>
              <a:buAutoNum type="arabicParenR"/>
            </a:pPr>
            <a:r>
              <a:rPr lang="en-US" dirty="0" smtClean="0">
                <a:solidFill>
                  <a:schemeClr val="tx1"/>
                </a:solidFill>
              </a:rPr>
              <a:t>Review the past: birth rates, death rates, immigration, employment, wages, inflation, productivity, interest rates.</a:t>
            </a:r>
          </a:p>
          <a:p>
            <a:pPr marL="514350" indent="-514350" eaLnBrk="1" hangingPunct="1">
              <a:buSzPct val="85000"/>
              <a:buFont typeface="+mj-lt"/>
              <a:buAutoNum type="arabicParenR"/>
            </a:pPr>
            <a:r>
              <a:rPr lang="en-US" dirty="0" smtClean="0">
                <a:solidFill>
                  <a:schemeClr val="tx1"/>
                </a:solidFill>
              </a:rPr>
              <a:t>Make assumptions for the next 75 years (longer than the rest of the government).</a:t>
            </a:r>
          </a:p>
          <a:p>
            <a:pPr marL="514350" indent="-514350" eaLnBrk="1" hangingPunct="1">
              <a:spcAft>
                <a:spcPts val="0"/>
              </a:spcAft>
              <a:buSzPct val="85000"/>
              <a:buFont typeface="+mj-lt"/>
              <a:buAutoNum type="arabicParenR"/>
            </a:pPr>
            <a:r>
              <a:rPr lang="en-US" dirty="0" smtClean="0">
                <a:solidFill>
                  <a:schemeClr val="tx1"/>
                </a:solidFill>
              </a:rPr>
              <a:t>Three scenarios:  </a:t>
            </a:r>
          </a:p>
          <a:p>
            <a:pPr lvl="2">
              <a:buClr>
                <a:srgbClr val="005B4D"/>
              </a:buClr>
              <a:buSzPct val="87000"/>
              <a:buFont typeface="Wingdings" pitchFamily="2" charset="2"/>
              <a:buChar char="§"/>
            </a:pPr>
            <a:r>
              <a:rPr lang="en-US" sz="2200" dirty="0" smtClean="0">
                <a:solidFill>
                  <a:schemeClr val="tx1"/>
                </a:solidFill>
              </a:rPr>
              <a:t>Low cost;</a:t>
            </a:r>
            <a:endParaRPr lang="en-US" sz="2200" dirty="0">
              <a:solidFill>
                <a:schemeClr val="tx1"/>
              </a:solidFill>
            </a:endParaRPr>
          </a:p>
          <a:p>
            <a:pPr lvl="2">
              <a:buClr>
                <a:srgbClr val="005B4D"/>
              </a:buClr>
              <a:buSzPct val="87000"/>
              <a:buFont typeface="Wingdings" pitchFamily="2" charset="2"/>
              <a:buChar char="§"/>
            </a:pPr>
            <a:r>
              <a:rPr lang="en-US" sz="2200" dirty="0" smtClean="0">
                <a:solidFill>
                  <a:schemeClr val="tx1"/>
                </a:solidFill>
              </a:rPr>
              <a:t>High cost;</a:t>
            </a:r>
          </a:p>
          <a:p>
            <a:pPr lvl="2">
              <a:buClr>
                <a:srgbClr val="005B4D"/>
              </a:buClr>
              <a:buSzPct val="87000"/>
              <a:buFont typeface="Wingdings" pitchFamily="2" charset="2"/>
              <a:buChar char="§"/>
            </a:pPr>
            <a:r>
              <a:rPr lang="en-US" sz="2200" dirty="0" smtClean="0">
                <a:solidFill>
                  <a:schemeClr val="tx1"/>
                </a:solidFill>
              </a:rPr>
              <a:t>Intermediate (best estimate).</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2819400"/>
            <a:ext cx="3048000"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25</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2016.</a:t>
            </a:r>
            <a:endParaRPr lang="en-US" sz="1200"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33400" y="304800"/>
            <a:ext cx="7772400" cy="1143000"/>
          </a:xfrm>
        </p:spPr>
        <p:txBody>
          <a:bodyPr>
            <a:normAutofit fontScale="90000"/>
          </a:bodyPr>
          <a:lstStyle/>
          <a:p>
            <a:pPr eaLnBrk="1" hangingPunct="1"/>
            <a:r>
              <a:rPr lang="en-US" sz="3800" dirty="0" smtClean="0"/>
              <a:t>The Long-Range Projection</a:t>
            </a:r>
            <a:r>
              <a:rPr lang="en-US" sz="3400" b="1" dirty="0" smtClean="0"/>
              <a:t/>
            </a:r>
            <a:br>
              <a:rPr lang="en-US" sz="3400" b="1" dirty="0" smtClean="0"/>
            </a:br>
            <a:r>
              <a:rPr lang="en-US" sz="2800" dirty="0" smtClean="0"/>
              <a:t>(Best Estimate)</a:t>
            </a:r>
            <a:br>
              <a:rPr lang="en-US" sz="2800" dirty="0" smtClean="0"/>
            </a:br>
            <a:endParaRPr lang="en-US" sz="2800" dirty="0" smtClean="0"/>
          </a:p>
        </p:txBody>
      </p:sp>
      <p:sp>
        <p:nvSpPr>
          <p:cNvPr id="23556" name="Rectangle 3"/>
          <p:cNvSpPr>
            <a:spLocks noGrp="1" noChangeArrowheads="1"/>
          </p:cNvSpPr>
          <p:nvPr>
            <p:ph idx="1"/>
          </p:nvPr>
        </p:nvSpPr>
        <p:spPr>
          <a:xfrm>
            <a:off x="685800" y="1905000"/>
            <a:ext cx="8229600" cy="4114800"/>
          </a:xfrm>
        </p:spPr>
        <p:txBody>
          <a:bodyPr>
            <a:normAutofit lnSpcReduction="10000"/>
          </a:bodyPr>
          <a:lstStyle/>
          <a:p>
            <a:pPr marL="457200" indent="-457200" eaLnBrk="1" hangingPunct="1">
              <a:spcBef>
                <a:spcPts val="0"/>
              </a:spcBef>
              <a:buSzPct val="85000"/>
              <a:buFont typeface="Wingdings" pitchFamily="2" charset="2"/>
              <a:buChar char="Ø"/>
              <a:defRPr/>
            </a:pPr>
            <a:r>
              <a:rPr lang="en-US" sz="2800" dirty="0" smtClean="0">
                <a:solidFill>
                  <a:schemeClr val="tx1"/>
                </a:solidFill>
              </a:rPr>
              <a:t>In 2020, revenues plus interest income to the trust funds are projected to be less than total expenditures for that year. Reserves will start to be drawn down to pay benefits.</a:t>
            </a:r>
          </a:p>
          <a:p>
            <a:pPr marL="114300" indent="-457200" eaLnBrk="1" hangingPunct="1">
              <a:spcBef>
                <a:spcPts val="0"/>
              </a:spcBef>
              <a:buSzPct val="85000"/>
              <a:buFont typeface="Wingdings" pitchFamily="2" charset="2"/>
              <a:buChar char="Ø"/>
              <a:defRPr/>
            </a:pPr>
            <a:r>
              <a:rPr lang="en-US" sz="2800" dirty="0" smtClean="0">
                <a:solidFill>
                  <a:schemeClr val="tx1"/>
                </a:solidFill>
              </a:rPr>
              <a:t>In 2034, trust fund reserves are projected to be </a:t>
            </a:r>
            <a:br>
              <a:rPr lang="en-US" sz="2800" dirty="0" smtClean="0">
                <a:solidFill>
                  <a:schemeClr val="tx1"/>
                </a:solidFill>
              </a:rPr>
            </a:br>
            <a:r>
              <a:rPr lang="en-US" sz="2800" dirty="0" smtClean="0">
                <a:solidFill>
                  <a:schemeClr val="tx1"/>
                </a:solidFill>
              </a:rPr>
              <a:t>    depleted. Income is projected to cover 79% of </a:t>
            </a:r>
            <a:br>
              <a:rPr lang="en-US" sz="2800" dirty="0" smtClean="0">
                <a:solidFill>
                  <a:schemeClr val="tx1"/>
                </a:solidFill>
              </a:rPr>
            </a:br>
            <a:r>
              <a:rPr lang="en-US" sz="2800" dirty="0" smtClean="0">
                <a:solidFill>
                  <a:schemeClr val="tx1"/>
                </a:solidFill>
              </a:rPr>
              <a:t>    benefits due then.</a:t>
            </a:r>
          </a:p>
          <a:p>
            <a:pPr marL="114300" indent="-457200" eaLnBrk="1" hangingPunct="1">
              <a:spcBef>
                <a:spcPts val="0"/>
              </a:spcBef>
              <a:buSzPct val="85000"/>
              <a:buFont typeface="Wingdings" pitchFamily="2" charset="2"/>
              <a:buChar char="Ø"/>
              <a:defRPr/>
            </a:pPr>
            <a:r>
              <a:rPr lang="en-US" sz="2800" dirty="0" smtClean="0">
                <a:solidFill>
                  <a:schemeClr val="tx1"/>
                </a:solidFill>
              </a:rPr>
              <a:t>By 2090, assuming no change in taxes, benefits </a:t>
            </a:r>
            <a:br>
              <a:rPr lang="en-US" sz="2800" dirty="0" smtClean="0">
                <a:solidFill>
                  <a:schemeClr val="tx1"/>
                </a:solidFill>
              </a:rPr>
            </a:br>
            <a:r>
              <a:rPr lang="en-US" sz="2800" dirty="0" smtClean="0">
                <a:solidFill>
                  <a:schemeClr val="tx1"/>
                </a:solidFill>
              </a:rPr>
              <a:t>    or assumptions, revenue would cover about 74% </a:t>
            </a:r>
            <a:br>
              <a:rPr lang="en-US" sz="2800" dirty="0" smtClean="0">
                <a:solidFill>
                  <a:schemeClr val="tx1"/>
                </a:solidFill>
              </a:rPr>
            </a:br>
            <a:r>
              <a:rPr lang="en-US" sz="2800" dirty="0" smtClean="0">
                <a:solidFill>
                  <a:schemeClr val="tx1"/>
                </a:solidFill>
              </a:rPr>
              <a:t>    of benefits due in that year.</a:t>
            </a:r>
          </a:p>
          <a:p>
            <a:pPr eaLnBrk="1" hangingPunct="1">
              <a:lnSpc>
                <a:spcPct val="90000"/>
              </a:lnSpc>
              <a:defRPr/>
            </a:pPr>
            <a:endParaRPr lang="en-US" dirty="0" smtClean="0"/>
          </a:p>
        </p:txBody>
      </p:sp>
      <p:sp>
        <p:nvSpPr>
          <p:cNvPr id="25602" name="Slide Number Placeholder 3"/>
          <p:cNvSpPr>
            <a:spLocks noGrp="1"/>
          </p:cNvSpPr>
          <p:nvPr>
            <p:ph type="sldNum" sz="quarter" idx="4294967295"/>
          </p:nvPr>
        </p:nvSpPr>
        <p:spPr>
          <a:xfrm>
            <a:off x="6553200" y="6356350"/>
            <a:ext cx="2133600" cy="365125"/>
          </a:xfrm>
          <a:noFill/>
        </p:spPr>
        <p:txBody>
          <a:bodyPr/>
          <a:lstStyle/>
          <a:p>
            <a:fld id="{475DAA8D-6855-4BF6-A138-F5DF18356660}" type="slidenum">
              <a:rPr lang="en-US" smtClean="0"/>
              <a:pPr/>
              <a:t>26</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2016.</a:t>
            </a:r>
            <a:endParaRPr lang="en-US" sz="1200"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6"/>
          <p:cNvSpPr>
            <a:spLocks noGrp="1" noChangeArrowheads="1"/>
          </p:cNvSpPr>
          <p:nvPr>
            <p:ph type="title"/>
          </p:nvPr>
        </p:nvSpPr>
        <p:spPr>
          <a:xfrm>
            <a:off x="762000" y="152400"/>
            <a:ext cx="7772400" cy="1143000"/>
          </a:xfrm>
        </p:spPr>
        <p:txBody>
          <a:bodyPr/>
          <a:lstStyle/>
          <a:p>
            <a:pPr eaLnBrk="1" hangingPunct="1"/>
            <a:r>
              <a:rPr lang="en-US" sz="4000" dirty="0" smtClean="0"/>
              <a:t>Other Scenarios</a:t>
            </a:r>
          </a:p>
        </p:txBody>
      </p:sp>
      <p:sp>
        <p:nvSpPr>
          <p:cNvPr id="26626" name="Slide Number Placeholder 3"/>
          <p:cNvSpPr>
            <a:spLocks noGrp="1"/>
          </p:cNvSpPr>
          <p:nvPr>
            <p:ph type="sldNum" sz="quarter" idx="4294967295"/>
          </p:nvPr>
        </p:nvSpPr>
        <p:spPr>
          <a:xfrm>
            <a:off x="6553200" y="6356350"/>
            <a:ext cx="2133600" cy="365125"/>
          </a:xfrm>
          <a:noFill/>
        </p:spPr>
        <p:txBody>
          <a:bodyPr/>
          <a:lstStyle/>
          <a:p>
            <a:fld id="{EC1DD88C-5227-49A3-90C6-3BCEEF06107C}" type="slidenum">
              <a:rPr lang="en-US" smtClean="0"/>
              <a:pPr/>
              <a:t>27</a:t>
            </a:fld>
            <a:endParaRPr lang="en-US" dirty="0" smtClean="0"/>
          </a:p>
        </p:txBody>
      </p:sp>
      <p:sp>
        <p:nvSpPr>
          <p:cNvPr id="5"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2016.</a:t>
            </a:r>
            <a:endParaRPr lang="en-US" sz="1200" i="1"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16655" y="2492829"/>
            <a:ext cx="3255545" cy="2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00800" y="2438400"/>
            <a:ext cx="2590800" cy="2677656"/>
          </a:xfrm>
          <a:prstGeom prst="rect">
            <a:avLst/>
          </a:prstGeom>
        </p:spPr>
        <p:txBody>
          <a:bodyPr wrap="square">
            <a:spAutoFit/>
          </a:bodyPr>
          <a:lstStyle/>
          <a:p>
            <a:pPr marL="0" indent="0" algn="ctr" eaLnBrk="1" hangingPunct="1">
              <a:spcBef>
                <a:spcPts val="0"/>
              </a:spcBef>
              <a:defRPr/>
            </a:pPr>
            <a:r>
              <a:rPr lang="en-US" sz="2800" b="1" dirty="0" smtClean="0">
                <a:solidFill>
                  <a:srgbClr val="005B4D"/>
                </a:solidFill>
                <a:latin typeface="+mn-lt"/>
              </a:rPr>
              <a:t>High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latin typeface="+mn-lt"/>
              </a:rPr>
              <a:t>Trust </a:t>
            </a:r>
            <a:r>
              <a:rPr lang="en-US" sz="2800" dirty="0">
                <a:latin typeface="+mn-lt"/>
              </a:rPr>
              <a:t>fund reserves would be depleted in </a:t>
            </a:r>
            <a:r>
              <a:rPr lang="en-US" sz="2800" dirty="0" smtClean="0">
                <a:latin typeface="+mn-lt"/>
              </a:rPr>
              <a:t>2029, </a:t>
            </a:r>
            <a:r>
              <a:rPr lang="en-US" sz="2800" dirty="0">
                <a:latin typeface="+mn-lt"/>
              </a:rPr>
              <a:t>instead of </a:t>
            </a:r>
            <a:r>
              <a:rPr lang="en-US" sz="2800" dirty="0" smtClean="0">
                <a:latin typeface="+mn-lt"/>
              </a:rPr>
              <a:t>2034.</a:t>
            </a:r>
            <a:endParaRPr lang="en-US" sz="2800" dirty="0">
              <a:latin typeface="+mn-lt"/>
            </a:endParaRPr>
          </a:p>
        </p:txBody>
      </p:sp>
      <p:sp>
        <p:nvSpPr>
          <p:cNvPr id="3" name="Rectangle 2"/>
          <p:cNvSpPr/>
          <p:nvPr/>
        </p:nvSpPr>
        <p:spPr>
          <a:xfrm>
            <a:off x="152400" y="2438400"/>
            <a:ext cx="2667000" cy="2677656"/>
          </a:xfrm>
          <a:prstGeom prst="rect">
            <a:avLst/>
          </a:prstGeom>
        </p:spPr>
        <p:txBody>
          <a:bodyPr wrap="square">
            <a:spAutoFit/>
          </a:bodyPr>
          <a:lstStyle/>
          <a:p>
            <a:pPr algn="ctr">
              <a:spcBef>
                <a:spcPts val="0"/>
              </a:spcBef>
              <a:defRPr/>
            </a:pPr>
            <a:r>
              <a:rPr lang="en-US" sz="2800" b="1" dirty="0" smtClean="0">
                <a:solidFill>
                  <a:srgbClr val="005B4D"/>
                </a:solidFill>
                <a:latin typeface="+mn-lt"/>
              </a:rPr>
              <a:t>Low Cost</a:t>
            </a:r>
            <a:r>
              <a:rPr lang="en-US" sz="2800" b="1" dirty="0">
                <a:solidFill>
                  <a:srgbClr val="005B4D"/>
                </a:solidFill>
                <a:latin typeface="+mn-lt"/>
              </a:rPr>
              <a:t>:  </a:t>
            </a:r>
            <a:r>
              <a:rPr lang="en-US" sz="2800" b="1" dirty="0" smtClean="0">
                <a:solidFill>
                  <a:srgbClr val="005B4D"/>
                </a:solidFill>
                <a:latin typeface="+mn-lt"/>
              </a:rPr>
              <a:t/>
            </a:r>
            <a:br>
              <a:rPr lang="en-US" sz="2800" b="1" dirty="0" smtClean="0">
                <a:solidFill>
                  <a:srgbClr val="005B4D"/>
                </a:solidFill>
                <a:latin typeface="+mn-lt"/>
              </a:rPr>
            </a:br>
            <a:r>
              <a:rPr lang="en-US" sz="2800" dirty="0" smtClean="0">
                <a:solidFill>
                  <a:prstClr val="black"/>
                </a:solidFill>
                <a:latin typeface="Franklin Gothic Book"/>
              </a:rPr>
              <a:t> Social Security would be solvent for 75 years and beyond.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152400"/>
            <a:ext cx="7772400" cy="1143000"/>
          </a:xfrm>
        </p:spPr>
        <p:txBody>
          <a:bodyPr>
            <a:normAutofit fontScale="90000"/>
          </a:bodyPr>
          <a:lstStyle/>
          <a:p>
            <a:pPr eaLnBrk="1" hangingPunct="1"/>
            <a:r>
              <a:rPr lang="en-US" sz="3800" dirty="0" smtClean="0"/>
              <a:t>The Actuarial Deficit</a:t>
            </a:r>
            <a:r>
              <a:rPr lang="en-US" sz="3800" b="1" dirty="0" smtClean="0"/>
              <a:t/>
            </a:r>
            <a:br>
              <a:rPr lang="en-US" sz="3800" b="1" dirty="0" smtClean="0"/>
            </a:br>
            <a:r>
              <a:rPr lang="en-US" sz="3200" dirty="0" smtClean="0"/>
              <a:t>(Best Estimate)</a:t>
            </a:r>
          </a:p>
        </p:txBody>
      </p:sp>
      <p:sp>
        <p:nvSpPr>
          <p:cNvPr id="27652" name="Rectangle 3"/>
          <p:cNvSpPr>
            <a:spLocks noGrp="1" noChangeArrowheads="1"/>
          </p:cNvSpPr>
          <p:nvPr>
            <p:ph idx="1"/>
          </p:nvPr>
        </p:nvSpPr>
        <p:spPr>
          <a:xfrm>
            <a:off x="609600" y="1828800"/>
            <a:ext cx="7924800" cy="4724400"/>
          </a:xfrm>
        </p:spPr>
        <p:txBody>
          <a:bodyPr/>
          <a:lstStyle/>
          <a:p>
            <a:pPr indent="0" eaLnBrk="1" hangingPunct="1">
              <a:buFontTx/>
              <a:buNone/>
            </a:pPr>
            <a:r>
              <a:rPr lang="en-US" sz="2800" b="1" dirty="0" smtClean="0">
                <a:solidFill>
                  <a:schemeClr val="tx1"/>
                </a:solidFill>
              </a:rPr>
              <a:t>The long-range deficit is projected to be 2.66% of taxable payroll.</a:t>
            </a:r>
            <a:endParaRPr lang="en-US" sz="2800" b="1" i="1" dirty="0" smtClean="0">
              <a:solidFill>
                <a:schemeClr val="tx1"/>
              </a:solidFill>
            </a:endParaRPr>
          </a:p>
          <a:p>
            <a:pPr indent="0" eaLnBrk="1" hangingPunct="1">
              <a:buFontTx/>
              <a:buNone/>
            </a:pPr>
            <a:endParaRPr lang="en-US" sz="1400" i="1" dirty="0" smtClean="0"/>
          </a:p>
          <a:p>
            <a:pPr indent="0" algn="ctr" eaLnBrk="1" hangingPunct="1">
              <a:buFontTx/>
              <a:buNone/>
            </a:pPr>
            <a:r>
              <a:rPr lang="en-US" sz="2800" b="1" dirty="0" smtClean="0">
                <a:solidFill>
                  <a:srgbClr val="005B4D"/>
                </a:solidFill>
              </a:rPr>
              <a:t>This means:</a:t>
            </a:r>
            <a:endParaRPr lang="en-US" sz="2800" b="1" i="1" dirty="0" smtClean="0">
              <a:solidFill>
                <a:srgbClr val="005B4D"/>
              </a:solidFill>
            </a:endParaRPr>
          </a:p>
          <a:p>
            <a:pPr indent="0" algn="ctr" eaLnBrk="1" hangingPunct="1">
              <a:spcAft>
                <a:spcPts val="0"/>
              </a:spcAft>
              <a:buFontTx/>
              <a:buNone/>
            </a:pPr>
            <a:r>
              <a:rPr lang="en-US" sz="1600" b="1" i="1" dirty="0" smtClean="0">
                <a:solidFill>
                  <a:srgbClr val="005B4D"/>
                </a:solidFill>
              </a:rPr>
              <a:t>  </a:t>
            </a:r>
          </a:p>
          <a:p>
            <a:pPr indent="0" eaLnBrk="1" hangingPunct="1">
              <a:buFontTx/>
              <a:buNone/>
            </a:pPr>
            <a:r>
              <a:rPr lang="en-US" sz="2800" dirty="0" smtClean="0">
                <a:solidFill>
                  <a:schemeClr val="tx1"/>
                </a:solidFill>
              </a:rPr>
              <a:t>The gap would be closed if the Social Security contribution rate were raised from 6.2% to 7.6% for workers and employers each.</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28</a:t>
            </a:fld>
            <a:endParaRPr lang="en-US" dirty="0"/>
          </a:p>
        </p:txBody>
      </p:sp>
      <p:sp>
        <p:nvSpPr>
          <p:cNvPr id="6" name="Text Box 6"/>
          <p:cNvSpPr txBox="1">
            <a:spLocks noChangeArrowheads="1"/>
          </p:cNvSpPr>
          <p:nvPr/>
        </p:nvSpPr>
        <p:spPr bwMode="auto">
          <a:xfrm>
            <a:off x="304800" y="6400800"/>
            <a:ext cx="1704184" cy="276999"/>
          </a:xfrm>
          <a:prstGeom prst="rect">
            <a:avLst/>
          </a:prstGeom>
          <a:noFill/>
          <a:ln w="9525">
            <a:noFill/>
            <a:miter lim="800000"/>
            <a:headEnd/>
            <a:tailEnd/>
          </a:ln>
        </p:spPr>
        <p:txBody>
          <a:bodyPr wrap="none">
            <a:spAutoFit/>
          </a:bodyPr>
          <a:lstStyle/>
          <a:p>
            <a:r>
              <a:rPr lang="en-US" sz="1200" dirty="0" smtClean="0"/>
              <a:t>Board of Trustees, 2016.</a:t>
            </a:r>
            <a:endParaRPr lang="en-US" sz="1200"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smtClean="0"/>
              <a:t>Why Will Social Security Cost More in the Future?</a:t>
            </a:r>
          </a:p>
        </p:txBody>
      </p:sp>
      <p:sp>
        <p:nvSpPr>
          <p:cNvPr id="24580" name="Rectangle 3"/>
          <p:cNvSpPr>
            <a:spLocks noGrp="1" noChangeArrowheads="1"/>
          </p:cNvSpPr>
          <p:nvPr>
            <p:ph idx="1"/>
          </p:nvPr>
        </p:nvSpPr>
        <p:spPr>
          <a:xfrm>
            <a:off x="457200" y="1828800"/>
            <a:ext cx="8305800" cy="4419600"/>
          </a:xfrm>
        </p:spPr>
        <p:txBody>
          <a:bodyPr>
            <a:normAutofit lnSpcReduction="10000"/>
          </a:bodyPr>
          <a:lstStyle/>
          <a:p>
            <a:pPr eaLnBrk="1" hangingPunct="1">
              <a:lnSpc>
                <a:spcPct val="90000"/>
              </a:lnSpc>
              <a:buSzPct val="85000"/>
              <a:buFont typeface="Wingdings" pitchFamily="2" charset="2"/>
              <a:buChar char="Ø"/>
              <a:defRPr/>
            </a:pPr>
            <a:r>
              <a:rPr lang="en-US" sz="2800" dirty="0" smtClean="0">
                <a:solidFill>
                  <a:schemeClr val="tx1"/>
                </a:solidFill>
              </a:rPr>
              <a:t>The number of Americans over age 65 will grow because:</a:t>
            </a:r>
          </a:p>
          <a:p>
            <a:pPr marL="857250" lvl="2" indent="-457200" eaLnBrk="1" hangingPunct="1">
              <a:lnSpc>
                <a:spcPct val="90000"/>
              </a:lnSpc>
              <a:buClr>
                <a:srgbClr val="005B4D"/>
              </a:buClr>
              <a:buSzPct val="85000"/>
              <a:buFont typeface="Wingdings" pitchFamily="2" charset="2"/>
              <a:buChar char="§"/>
              <a:defRPr/>
            </a:pPr>
            <a:r>
              <a:rPr lang="en-US" sz="2800" dirty="0" smtClean="0"/>
              <a:t> </a:t>
            </a:r>
            <a:r>
              <a:rPr lang="en-US" sz="2600" b="1" dirty="0" smtClean="0">
                <a:solidFill>
                  <a:srgbClr val="005B4D"/>
                </a:solidFill>
              </a:rPr>
              <a:t>Boomers are reaching age 65</a:t>
            </a:r>
          </a:p>
          <a:p>
            <a:pPr marL="857250" lvl="2" indent="-457200" eaLnBrk="1" hangingPunct="1">
              <a:lnSpc>
                <a:spcPct val="90000"/>
              </a:lnSpc>
              <a:buClr>
                <a:srgbClr val="005B4D"/>
              </a:buClr>
              <a:buSzPct val="85000"/>
              <a:buFont typeface="Wingdings" pitchFamily="2" charset="2"/>
              <a:buChar char="§"/>
              <a:defRPr/>
            </a:pPr>
            <a:r>
              <a:rPr lang="en-US" sz="2600" dirty="0" smtClean="0"/>
              <a:t> </a:t>
            </a:r>
            <a:r>
              <a:rPr lang="en-US" sz="2600" b="1" dirty="0" smtClean="0">
                <a:solidFill>
                  <a:srgbClr val="005B4D"/>
                </a:solidFill>
              </a:rPr>
              <a:t>People are living longer after age 65</a:t>
            </a:r>
          </a:p>
          <a:p>
            <a:pPr marL="857250" lvl="2" indent="-457200" eaLnBrk="1" hangingPunct="1">
              <a:lnSpc>
                <a:spcPct val="90000"/>
              </a:lnSpc>
              <a:buClr>
                <a:srgbClr val="005B4D"/>
              </a:buClr>
              <a:buSzPct val="85000"/>
              <a:buFont typeface="Wingdings" pitchFamily="2" charset="2"/>
              <a:buChar char="Ø"/>
              <a:defRPr/>
            </a:pPr>
            <a:endParaRPr lang="en-US" sz="2800" dirty="0" smtClean="0"/>
          </a:p>
          <a:p>
            <a:pPr marL="457200" lvl="2" indent="-457200" eaLnBrk="1" hangingPunct="1">
              <a:spcBef>
                <a:spcPts val="0"/>
              </a:spcBef>
              <a:buClr>
                <a:srgbClr val="005B4D"/>
              </a:buClr>
              <a:buSzPct val="85000"/>
              <a:buFont typeface="Wingdings" pitchFamily="2" charset="2"/>
              <a:buChar char="Ø"/>
              <a:defRPr/>
            </a:pPr>
            <a:r>
              <a:rPr lang="en-US" sz="2800" dirty="0" smtClean="0">
                <a:solidFill>
                  <a:schemeClr val="tx1"/>
                </a:solidFill>
              </a:rPr>
              <a:t>Birth rates are projected to remain at </a:t>
            </a:r>
            <a:br>
              <a:rPr lang="en-US" sz="2800" dirty="0" smtClean="0">
                <a:solidFill>
                  <a:schemeClr val="tx1"/>
                </a:solidFill>
              </a:rPr>
            </a:br>
            <a:r>
              <a:rPr lang="en-US" sz="2800" dirty="0" smtClean="0">
                <a:solidFill>
                  <a:schemeClr val="tx1"/>
                </a:solidFill>
              </a:rPr>
              <a:t>replacement levels.</a:t>
            </a:r>
          </a:p>
          <a:p>
            <a:pPr marL="285750" lvl="2" indent="-285750" eaLnBrk="1" hangingPunct="1">
              <a:spcBef>
                <a:spcPts val="0"/>
              </a:spcBef>
              <a:buClr>
                <a:srgbClr val="005B4D"/>
              </a:buClr>
              <a:buSzPct val="85000"/>
              <a:buFont typeface="Wingdings" pitchFamily="2" charset="2"/>
              <a:buChar char="Ø"/>
              <a:defRPr/>
            </a:pPr>
            <a:endParaRPr lang="en-US" sz="2800" dirty="0" smtClean="0">
              <a:solidFill>
                <a:schemeClr val="tx1"/>
              </a:solidFill>
            </a:endParaRPr>
          </a:p>
          <a:p>
            <a:pPr marL="342900" lvl="1" indent="-342900" eaLnBrk="1" hangingPunct="1">
              <a:spcBef>
                <a:spcPts val="0"/>
              </a:spcBef>
              <a:buClr>
                <a:srgbClr val="005B4D"/>
              </a:buClr>
              <a:buFont typeface="Wingdings" pitchFamily="2" charset="2"/>
              <a:buChar char="Ø"/>
              <a:defRPr/>
            </a:pPr>
            <a:r>
              <a:rPr lang="en-US" sz="2800" dirty="0" smtClean="0">
                <a:solidFill>
                  <a:schemeClr val="tx1"/>
                </a:solidFill>
              </a:rPr>
              <a:t>People 65 and older will increase from </a:t>
            </a:r>
            <a:br>
              <a:rPr lang="en-US" sz="2800" dirty="0" smtClean="0">
                <a:solidFill>
                  <a:schemeClr val="tx1"/>
                </a:solidFill>
              </a:rPr>
            </a:br>
            <a:r>
              <a:rPr lang="en-US" sz="2800" dirty="0" smtClean="0">
                <a:solidFill>
                  <a:schemeClr val="tx1"/>
                </a:solidFill>
              </a:rPr>
              <a:t>15% to 23% of all Americans by 2090.	</a:t>
            </a:r>
            <a:r>
              <a:rPr lang="en-US" dirty="0" smtClean="0">
                <a:solidFill>
                  <a:schemeClr val="tx1"/>
                </a:solidFill>
              </a:rPr>
              <a:t>	</a:t>
            </a:r>
          </a:p>
          <a:p>
            <a:pPr eaLnBrk="1" hangingPunct="1">
              <a:lnSpc>
                <a:spcPct val="90000"/>
              </a:lnSpc>
              <a:buFontTx/>
              <a:buNone/>
              <a:defRPr/>
            </a:pPr>
            <a:endParaRPr lang="en-US" dirty="0" smtClean="0"/>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29</a:t>
            </a:fld>
            <a:endParaRPr lang="en-US" dirty="0"/>
          </a:p>
        </p:txBody>
      </p:sp>
      <p:sp>
        <p:nvSpPr>
          <p:cNvPr id="6" name="Text Box 6"/>
          <p:cNvSpPr txBox="1">
            <a:spLocks noChangeArrowheads="1"/>
          </p:cNvSpPr>
          <p:nvPr/>
        </p:nvSpPr>
        <p:spPr bwMode="auto">
          <a:xfrm>
            <a:off x="304800" y="6400800"/>
            <a:ext cx="3150734" cy="276999"/>
          </a:xfrm>
          <a:prstGeom prst="rect">
            <a:avLst/>
          </a:prstGeom>
          <a:noFill/>
          <a:ln w="9525">
            <a:noFill/>
            <a:miter lim="800000"/>
            <a:headEnd/>
            <a:tailEnd/>
          </a:ln>
        </p:spPr>
        <p:txBody>
          <a:bodyPr wrap="none">
            <a:spAutoFit/>
          </a:bodyPr>
          <a:lstStyle/>
          <a:p>
            <a:r>
              <a:rPr lang="en-US" sz="1200" dirty="0" smtClean="0"/>
              <a:t>Board of Trustees, 2016: Tables V.A1 and V.A3.</a:t>
            </a:r>
            <a:endParaRPr lang="en-US" sz="1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04800" y="76200"/>
            <a:ext cx="8382000" cy="1143000"/>
          </a:xfrm>
        </p:spPr>
        <p:txBody>
          <a:bodyPr>
            <a:noAutofit/>
          </a:bodyPr>
          <a:lstStyle/>
          <a:p>
            <a:pPr eaLnBrk="1" hangingPunct="1"/>
            <a:r>
              <a:rPr lang="en-US" sz="3400" dirty="0" smtClean="0"/>
              <a:t>How Many People Receive </a:t>
            </a:r>
            <a:br>
              <a:rPr lang="en-US" sz="3400" dirty="0" smtClean="0"/>
            </a:br>
            <a:r>
              <a:rPr lang="en-US" sz="3400" dirty="0" smtClean="0"/>
              <a:t>Social Security?</a:t>
            </a:r>
          </a:p>
        </p:txBody>
      </p:sp>
      <p:sp>
        <p:nvSpPr>
          <p:cNvPr id="7172" name="Rectangle 3"/>
          <p:cNvSpPr>
            <a:spLocks noGrp="1" noChangeArrowheads="1"/>
          </p:cNvSpPr>
          <p:nvPr>
            <p:ph idx="1"/>
          </p:nvPr>
        </p:nvSpPr>
        <p:spPr>
          <a:xfrm>
            <a:off x="457200" y="2057400"/>
            <a:ext cx="7848600" cy="4038600"/>
          </a:xfrm>
        </p:spPr>
        <p:txBody>
          <a:bodyPr>
            <a:normAutofit fontScale="92500" lnSpcReduction="10000"/>
          </a:bodyPr>
          <a:lstStyle/>
          <a:p>
            <a:pPr eaLnBrk="1" hangingPunct="1">
              <a:lnSpc>
                <a:spcPct val="90000"/>
              </a:lnSpc>
              <a:buSzPct val="85000"/>
              <a:buFont typeface="Wingdings" pitchFamily="2" charset="2"/>
              <a:buChar char="Ø"/>
            </a:pPr>
            <a:r>
              <a:rPr lang="en-US" sz="2800" dirty="0" smtClean="0">
                <a:solidFill>
                  <a:schemeClr val="tx1"/>
                </a:solidFill>
              </a:rPr>
              <a:t>More than 60 million people receive Social Security each month, in one of three categories:</a:t>
            </a:r>
          </a:p>
          <a:p>
            <a:pPr lvl="2">
              <a:lnSpc>
                <a:spcPct val="90000"/>
              </a:lnSpc>
              <a:buClr>
                <a:srgbClr val="005B4D"/>
              </a:buClr>
              <a:buFont typeface="Wingdings" pitchFamily="2" charset="2"/>
              <a:buChar char="§"/>
            </a:pPr>
            <a:r>
              <a:rPr lang="en-US" sz="2400" dirty="0" smtClean="0">
                <a:solidFill>
                  <a:srgbClr val="005B4D"/>
                </a:solidFill>
              </a:rPr>
              <a:t>Retirement insurance</a:t>
            </a:r>
          </a:p>
          <a:p>
            <a:pPr lvl="2">
              <a:lnSpc>
                <a:spcPct val="90000"/>
              </a:lnSpc>
              <a:buClr>
                <a:srgbClr val="005B4D"/>
              </a:buClr>
              <a:buFont typeface="Wingdings" pitchFamily="2" charset="2"/>
              <a:buChar char="§"/>
            </a:pPr>
            <a:r>
              <a:rPr lang="en-US" sz="2400" dirty="0" smtClean="0">
                <a:solidFill>
                  <a:srgbClr val="005B4D"/>
                </a:solidFill>
              </a:rPr>
              <a:t>Survivors insurance</a:t>
            </a:r>
          </a:p>
          <a:p>
            <a:pPr lvl="2">
              <a:lnSpc>
                <a:spcPct val="90000"/>
              </a:lnSpc>
              <a:buClr>
                <a:srgbClr val="005B4D"/>
              </a:buClr>
              <a:buFont typeface="Wingdings" pitchFamily="2" charset="2"/>
              <a:buChar char="§"/>
            </a:pPr>
            <a:r>
              <a:rPr lang="en-US" sz="2400" dirty="0" smtClean="0">
                <a:solidFill>
                  <a:srgbClr val="005B4D"/>
                </a:solidFill>
              </a:rPr>
              <a:t>Disability insurance</a:t>
            </a:r>
          </a:p>
          <a:p>
            <a:pPr lvl="1" eaLnBrk="1" hangingPunct="1">
              <a:lnSpc>
                <a:spcPct val="90000"/>
              </a:lnSpc>
              <a:buNone/>
            </a:pPr>
            <a:endParaRPr lang="en-US" sz="2800" dirty="0" smtClean="0"/>
          </a:p>
          <a:p>
            <a:pPr eaLnBrk="1" hangingPunct="1">
              <a:lnSpc>
                <a:spcPct val="90000"/>
              </a:lnSpc>
              <a:buSzPct val="85000"/>
              <a:buFont typeface="Wingdings" pitchFamily="2" charset="2"/>
              <a:buChar char="Ø"/>
            </a:pPr>
            <a:r>
              <a:rPr lang="en-US" sz="2800" dirty="0" smtClean="0">
                <a:solidFill>
                  <a:schemeClr val="tx1"/>
                </a:solidFill>
              </a:rPr>
              <a:t>Nearly 1 in 5 Americans gets Social Security benefits.</a:t>
            </a:r>
          </a:p>
          <a:p>
            <a:pPr eaLnBrk="1" hangingPunct="1">
              <a:lnSpc>
                <a:spcPct val="90000"/>
              </a:lnSpc>
            </a:pPr>
            <a:endParaRPr lang="en-US" sz="2800" dirty="0" smtClean="0">
              <a:solidFill>
                <a:schemeClr val="tx1"/>
              </a:solidFill>
            </a:endParaRPr>
          </a:p>
          <a:p>
            <a:pPr eaLnBrk="1" hangingPunct="1">
              <a:lnSpc>
                <a:spcPct val="90000"/>
              </a:lnSpc>
              <a:buSzPct val="85000"/>
              <a:buFont typeface="Wingdings" pitchFamily="2" charset="2"/>
              <a:buChar char="Ø"/>
            </a:pPr>
            <a:r>
              <a:rPr lang="en-US" sz="2800" dirty="0" smtClean="0">
                <a:solidFill>
                  <a:schemeClr val="tx1"/>
                </a:solidFill>
              </a:rPr>
              <a:t>About 1 in 4 families receives income </a:t>
            </a:r>
            <a:br>
              <a:rPr lang="en-US" sz="2800" dirty="0" smtClean="0">
                <a:solidFill>
                  <a:schemeClr val="tx1"/>
                </a:solidFill>
              </a:rPr>
            </a:br>
            <a:r>
              <a:rPr lang="en-US" sz="2800" dirty="0" smtClean="0">
                <a:solidFill>
                  <a:schemeClr val="tx1"/>
                </a:solidFill>
              </a:rPr>
              <a:t>from Social Security.</a:t>
            </a:r>
          </a:p>
        </p:txBody>
      </p:sp>
      <p:sp>
        <p:nvSpPr>
          <p:cNvPr id="7170" name="Slide Number Placeholder 3"/>
          <p:cNvSpPr>
            <a:spLocks noGrp="1"/>
          </p:cNvSpPr>
          <p:nvPr>
            <p:ph type="sldNum" sz="quarter" idx="4294967295"/>
          </p:nvPr>
        </p:nvSpPr>
        <p:spPr>
          <a:xfrm>
            <a:off x="6553200" y="6356350"/>
            <a:ext cx="2133600" cy="365125"/>
          </a:xfrm>
          <a:noFill/>
        </p:spPr>
        <p:txBody>
          <a:bodyPr/>
          <a:lstStyle/>
          <a:p>
            <a:fld id="{7016ADF6-B20F-4514-8774-E5E87600ED70}" type="slidenum">
              <a:rPr lang="en-US" smtClean="0"/>
              <a:pPr/>
              <a:t>3</a:t>
            </a:fld>
            <a:endParaRPr lang="en-US" dirty="0" smtClean="0"/>
          </a:p>
        </p:txBody>
      </p:sp>
      <p:sp>
        <p:nvSpPr>
          <p:cNvPr id="7173" name="Text Box 4"/>
          <p:cNvSpPr txBox="1">
            <a:spLocks noChangeArrowheads="1"/>
          </p:cNvSpPr>
          <p:nvPr/>
        </p:nvSpPr>
        <p:spPr bwMode="auto">
          <a:xfrm>
            <a:off x="304800" y="6400800"/>
            <a:ext cx="6019800" cy="276999"/>
          </a:xfrm>
          <a:prstGeom prst="rect">
            <a:avLst/>
          </a:prstGeom>
          <a:noFill/>
          <a:ln w="9525">
            <a:noFill/>
            <a:miter lim="800000"/>
            <a:headEnd/>
            <a:tailEnd/>
          </a:ln>
        </p:spPr>
        <p:txBody>
          <a:bodyPr wrap="square">
            <a:spAutoFit/>
          </a:bodyPr>
          <a:lstStyle/>
          <a:p>
            <a:r>
              <a:rPr lang="en-US" sz="1200" dirty="0" smtClean="0"/>
              <a:t>Social Security Administration (SSA), 2016a; National Academy of Social Insurance, 2016.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304800" y="6400800"/>
            <a:ext cx="3196773" cy="276999"/>
          </a:xfrm>
          <a:prstGeom prst="rect">
            <a:avLst/>
          </a:prstGeom>
          <a:noFill/>
          <a:ln w="9525">
            <a:noFill/>
            <a:miter lim="800000"/>
            <a:headEnd/>
            <a:tailEnd/>
          </a:ln>
        </p:spPr>
        <p:txBody>
          <a:bodyPr wrap="none">
            <a:spAutoFit/>
          </a:bodyPr>
          <a:lstStyle/>
          <a:p>
            <a:r>
              <a:rPr lang="en-US" sz="1200" dirty="0" smtClean="0"/>
              <a:t>Board of Trustees, 2016: Tables V.A3 and IV.B3.</a:t>
            </a:r>
            <a:endParaRPr lang="en-US" sz="1200" i="1" dirty="0"/>
          </a:p>
        </p:txBody>
      </p:sp>
      <p:sp>
        <p:nvSpPr>
          <p:cNvPr id="6" name="Rectangle 2"/>
          <p:cNvSpPr>
            <a:spLocks noGrp="1" noChangeArrowheads="1"/>
          </p:cNvSpPr>
          <p:nvPr>
            <p:ph type="title"/>
          </p:nvPr>
        </p:nvSpPr>
        <p:spPr/>
        <p:txBody>
          <a:bodyPr>
            <a:noAutofit/>
          </a:bodyPr>
          <a:lstStyle/>
          <a:p>
            <a:pPr lvl="0" fontAlgn="base">
              <a:spcAft>
                <a:spcPct val="0"/>
              </a:spcAft>
            </a:pPr>
            <a:r>
              <a:rPr lang="en-US" sz="2800" dirty="0" smtClean="0">
                <a:ln>
                  <a:noFill/>
                </a:ln>
                <a:solidFill>
                  <a:schemeClr val="bg1"/>
                </a:solidFill>
                <a:effectLst>
                  <a:outerShdw blurRad="38100" dist="38100" dir="2700000" algn="tl">
                    <a:srgbClr val="000000">
                      <a:alpha val="43137"/>
                    </a:srgbClr>
                  </a:outerShdw>
                </a:effectLst>
                <a:ea typeface="+mn-ea"/>
                <a:cs typeface="+mn-cs"/>
              </a:rPr>
              <a:t>Percent of </a:t>
            </a:r>
            <a:r>
              <a:rPr lang="en-US" sz="2800" dirty="0">
                <a:ln>
                  <a:noFill/>
                </a:ln>
                <a:solidFill>
                  <a:schemeClr val="bg1"/>
                </a:solidFill>
                <a:effectLst>
                  <a:outerShdw blurRad="38100" dist="38100" dir="2700000" algn="tl">
                    <a:srgbClr val="000000">
                      <a:alpha val="43137"/>
                    </a:srgbClr>
                  </a:outerShdw>
                </a:effectLst>
                <a:ea typeface="+mn-ea"/>
                <a:cs typeface="+mn-cs"/>
              </a:rPr>
              <a:t>the Population Receiving Social Security and Percent Age 65</a:t>
            </a:r>
            <a:r>
              <a:rPr lang="en-US" sz="2800" dirty="0" smtClean="0">
                <a:ln>
                  <a:noFill/>
                </a:ln>
                <a:solidFill>
                  <a:schemeClr val="bg1"/>
                </a:solidFill>
                <a:effectLst>
                  <a:outerShdw blurRad="38100" dist="38100" dir="2700000" algn="tl">
                    <a:srgbClr val="000000">
                      <a:alpha val="43137"/>
                    </a:srgbClr>
                  </a:outerShdw>
                </a:effectLst>
                <a:ea typeface="+mn-ea"/>
                <a:cs typeface="+mn-cs"/>
              </a:rPr>
              <a:t>+, 2010-2090</a:t>
            </a:r>
            <a:endParaRPr lang="en-US" sz="2800" dirty="0" smtClean="0">
              <a:solidFill>
                <a:schemeClr val="bg1"/>
              </a:solidFill>
              <a:effectLst>
                <a:outerShdw blurRad="38100" dist="38100" dir="2700000" algn="tl">
                  <a:srgbClr val="000000">
                    <a:alpha val="43137"/>
                  </a:srgbClr>
                </a:outerShdw>
              </a:effectLst>
            </a:endParaRPr>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30</a:t>
            </a:fld>
            <a:endParaRPr lang="en-US" dirty="0"/>
          </a:p>
        </p:txBody>
      </p:sp>
      <p:graphicFrame>
        <p:nvGraphicFramePr>
          <p:cNvPr id="8" name="Content Placeholder 4"/>
          <p:cNvGraphicFramePr>
            <a:graphicFrameLocks noGrp="1"/>
          </p:cNvGraphicFramePr>
          <p:nvPr/>
        </p:nvGraphicFramePr>
        <p:xfrm>
          <a:off x="457200" y="1600200"/>
          <a:ext cx="78486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228600" y="4114800"/>
            <a:ext cx="8686800" cy="1463040"/>
          </a:xfrm>
        </p:spPr>
        <p:txBody>
          <a:bodyPr/>
          <a:lstStyle/>
          <a:p>
            <a:pPr eaLnBrk="1" hangingPunct="1"/>
            <a:r>
              <a:rPr lang="en-US" sz="4800" b="1" dirty="0" smtClean="0"/>
              <a:t>Can We Afford </a:t>
            </a:r>
            <a:br>
              <a:rPr lang="en-US" sz="4800" b="1" dirty="0" smtClean="0"/>
            </a:br>
            <a:r>
              <a:rPr lang="en-US" sz="4800" b="1" dirty="0" smtClean="0"/>
              <a:t>Social Security </a:t>
            </a:r>
            <a:br>
              <a:rPr lang="en-US" sz="4800" b="1" dirty="0" smtClean="0"/>
            </a:br>
            <a:r>
              <a:rPr lang="en-US" sz="4800" b="1" dirty="0" smtClean="0"/>
              <a:t>in the Future?  </a:t>
            </a:r>
          </a:p>
        </p:txBody>
      </p:sp>
      <p:sp>
        <p:nvSpPr>
          <p:cNvPr id="4" name="TextBox 3"/>
          <p:cNvSpPr txBox="1"/>
          <p:nvPr/>
        </p:nvSpPr>
        <p:spPr>
          <a:xfrm>
            <a:off x="609600" y="4063425"/>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5" name="TextBox 4"/>
          <p:cNvSpPr txBox="1"/>
          <p:nvPr/>
        </p:nvSpPr>
        <p:spPr>
          <a:xfrm>
            <a:off x="7315200" y="4139625"/>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265088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Social Security in the </a:t>
            </a:r>
            <a:br>
              <a:rPr lang="en-US" dirty="0" smtClean="0"/>
            </a:br>
            <a:r>
              <a:rPr lang="en-US" dirty="0" smtClean="0"/>
              <a:t>Broader Economy</a:t>
            </a:r>
            <a:endParaRPr lang="en-US" dirty="0"/>
          </a:p>
        </p:txBody>
      </p:sp>
      <p:sp>
        <p:nvSpPr>
          <p:cNvPr id="5" name="Text Box 6"/>
          <p:cNvSpPr txBox="1">
            <a:spLocks noChangeArrowheads="1"/>
          </p:cNvSpPr>
          <p:nvPr/>
        </p:nvSpPr>
        <p:spPr bwMode="auto">
          <a:xfrm>
            <a:off x="304800" y="6400800"/>
            <a:ext cx="5943600" cy="276999"/>
          </a:xfrm>
          <a:prstGeom prst="rect">
            <a:avLst/>
          </a:prstGeom>
          <a:noFill/>
          <a:ln w="9525">
            <a:noFill/>
            <a:miter lim="800000"/>
            <a:headEnd/>
            <a:tailEnd/>
          </a:ln>
        </p:spPr>
        <p:txBody>
          <a:bodyPr wrap="square">
            <a:spAutoFit/>
          </a:bodyPr>
          <a:lstStyle/>
          <a:p>
            <a:r>
              <a:rPr lang="en-US" sz="1200" dirty="0" smtClean="0"/>
              <a:t>Board of Trustees, 2016: Table VI.G4.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32</a:t>
            </a:fld>
            <a:endParaRPr lang="en-US" dirty="0"/>
          </a:p>
        </p:txBody>
      </p:sp>
      <p:graphicFrame>
        <p:nvGraphicFramePr>
          <p:cNvPr id="10" name="Chart 9"/>
          <p:cNvGraphicFramePr/>
          <p:nvPr/>
        </p:nvGraphicFramePr>
        <p:xfrm>
          <a:off x="228600" y="1676400"/>
          <a:ext cx="83820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Taxable Payroll and Social Security Outgo </a:t>
            </a:r>
            <a:br>
              <a:rPr lang="en-US" sz="3200" dirty="0" smtClean="0"/>
            </a:br>
            <a:r>
              <a:rPr lang="en-US" sz="3200" dirty="0" smtClean="0"/>
              <a:t>as a Percent of the Economy (GDP)</a:t>
            </a:r>
            <a:endParaRPr lang="en-US" sz="3200" dirty="0"/>
          </a:p>
        </p:txBody>
      </p:sp>
      <p:sp>
        <p:nvSpPr>
          <p:cNvPr id="5" name="Text Box 6"/>
          <p:cNvSpPr txBox="1">
            <a:spLocks noChangeArrowheads="1"/>
          </p:cNvSpPr>
          <p:nvPr/>
        </p:nvSpPr>
        <p:spPr bwMode="auto">
          <a:xfrm>
            <a:off x="304800" y="6400800"/>
            <a:ext cx="3292953" cy="276999"/>
          </a:xfrm>
          <a:prstGeom prst="rect">
            <a:avLst/>
          </a:prstGeom>
          <a:noFill/>
          <a:ln w="9525">
            <a:noFill/>
            <a:miter lim="800000"/>
            <a:headEnd/>
            <a:tailEnd/>
          </a:ln>
        </p:spPr>
        <p:txBody>
          <a:bodyPr wrap="none">
            <a:spAutoFit/>
          </a:bodyPr>
          <a:lstStyle/>
          <a:p>
            <a:r>
              <a:rPr lang="en-US" sz="1200" dirty="0" smtClean="0"/>
              <a:t>Board of Trustees, 2016: Tables VI.G4 and VI.G5.</a:t>
            </a:r>
            <a:endParaRPr lang="en-US" sz="1200" i="1" dirty="0"/>
          </a:p>
        </p:txBody>
      </p:sp>
      <p:sp>
        <p:nvSpPr>
          <p:cNvPr id="6"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33</a:t>
            </a:fld>
            <a:endParaRPr lang="en-US" dirty="0"/>
          </a:p>
        </p:txBody>
      </p:sp>
      <p:graphicFrame>
        <p:nvGraphicFramePr>
          <p:cNvPr id="7" name="Chart 6"/>
          <p:cNvGraphicFramePr/>
          <p:nvPr/>
        </p:nvGraphicFramePr>
        <p:xfrm>
          <a:off x="533400" y="990600"/>
          <a:ext cx="78486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870960"/>
            <a:ext cx="8686800" cy="1463040"/>
          </a:xfrm>
        </p:spPr>
        <p:txBody>
          <a:bodyPr/>
          <a:lstStyle/>
          <a:p>
            <a:pPr eaLnBrk="1" hangingPunct="1"/>
            <a:r>
              <a:rPr lang="en-US" sz="4800" b="1" dirty="0" smtClean="0">
                <a:effectLst>
                  <a:outerShdw blurRad="38100" dist="38100" dir="2700000" algn="tl">
                    <a:srgbClr val="000000">
                      <a:alpha val="43137"/>
                    </a:srgbClr>
                  </a:outerShdw>
                </a:effectLst>
              </a:rPr>
              <a:t>Strengthening </a:t>
            </a:r>
            <a:br>
              <a:rPr lang="en-US" sz="4800" b="1" dirty="0" smtClean="0">
                <a:effectLst>
                  <a:outerShdw blurRad="38100" dist="38100" dir="2700000" algn="tl">
                    <a:srgbClr val="000000">
                      <a:alpha val="43137"/>
                    </a:srgbClr>
                  </a:outerShdw>
                </a:effectLst>
              </a:rPr>
            </a:br>
            <a:r>
              <a:rPr lang="en-US" sz="4800" b="1" dirty="0" smtClean="0">
                <a:effectLst>
                  <a:outerShdw blurRad="38100" dist="38100" dir="2700000" algn="tl">
                    <a:srgbClr val="000000">
                      <a:alpha val="43137"/>
                    </a:srgbClr>
                  </a:outerShdw>
                </a:effectLst>
              </a:rPr>
              <a:t>Social Security</a:t>
            </a:r>
          </a:p>
        </p:txBody>
      </p:sp>
      <p:sp>
        <p:nvSpPr>
          <p:cNvPr id="5" name="TextBox 4"/>
          <p:cNvSpPr txBox="1"/>
          <p:nvPr/>
        </p:nvSpPr>
        <p:spPr>
          <a:xfrm>
            <a:off x="685800" y="43434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239000" y="434340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607878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1143000"/>
          </a:xfrm>
        </p:spPr>
        <p:txBody>
          <a:bodyPr>
            <a:noAutofit/>
          </a:bodyPr>
          <a:lstStyle/>
          <a:p>
            <a:r>
              <a:rPr lang="en-US" sz="3800" dirty="0"/>
              <a:t>Options to Improve Adequacy</a:t>
            </a:r>
          </a:p>
        </p:txBody>
      </p:sp>
      <p:sp>
        <p:nvSpPr>
          <p:cNvPr id="3" name="Content Placeholder 2"/>
          <p:cNvSpPr>
            <a:spLocks noGrp="1"/>
          </p:cNvSpPr>
          <p:nvPr>
            <p:ph idx="1"/>
          </p:nvPr>
        </p:nvSpPr>
        <p:spPr>
          <a:xfrm>
            <a:off x="152400" y="1600200"/>
            <a:ext cx="8534400" cy="4800600"/>
          </a:xfrm>
        </p:spPr>
        <p:txBody>
          <a:bodyPr>
            <a:noAutofit/>
          </a:bodyPr>
          <a:lstStyle/>
          <a:p>
            <a:pPr marL="0" indent="0">
              <a:spcAft>
                <a:spcPts val="0"/>
              </a:spcAft>
              <a:buNone/>
              <a:defRPr/>
            </a:pPr>
            <a:r>
              <a:rPr lang="en-US" kern="1200" dirty="0">
                <a:solidFill>
                  <a:schemeClr val="tx1"/>
                </a:solidFill>
              </a:rPr>
              <a:t>Options that would </a:t>
            </a:r>
            <a:r>
              <a:rPr lang="en-US" kern="1200" dirty="0">
                <a:solidFill>
                  <a:srgbClr val="005B4D"/>
                </a:solidFill>
              </a:rPr>
              <a:t>improve the adequacy of benefits </a:t>
            </a:r>
            <a:r>
              <a:rPr lang="en-US" kern="1200" dirty="0">
                <a:solidFill>
                  <a:schemeClr val="tx1"/>
                </a:solidFill>
              </a:rPr>
              <a:t>include:</a:t>
            </a:r>
            <a:r>
              <a:rPr lang="en-US" sz="2500" kern="1200" dirty="0">
                <a:solidFill>
                  <a:schemeClr val="tx1"/>
                </a:solidFill>
              </a:rPr>
              <a:t> </a:t>
            </a:r>
          </a:p>
          <a:p>
            <a:pPr marL="914400" lvl="1" indent="-514350">
              <a:spcBef>
                <a:spcPts val="0"/>
              </a:spcBef>
              <a:buClr>
                <a:srgbClr val="005B4D"/>
              </a:buClr>
              <a:buSzPct val="100000"/>
              <a:buFont typeface="+mj-lt"/>
              <a:buAutoNum type="arabicParenR"/>
              <a:defRPr/>
            </a:pPr>
            <a:endParaRPr lang="en-US" kern="1200" dirty="0">
              <a:solidFill>
                <a:schemeClr val="tx1"/>
              </a:solidFill>
            </a:endParaRPr>
          </a:p>
          <a:p>
            <a:pPr marL="914400" lvl="1" indent="-514350">
              <a:spcBef>
                <a:spcPts val="0"/>
              </a:spcBef>
              <a:buClr>
                <a:srgbClr val="005B4D"/>
              </a:buClr>
              <a:buSzPct val="100000"/>
              <a:buFont typeface="+mj-lt"/>
              <a:buAutoNum type="arabicParenR"/>
              <a:defRPr/>
            </a:pPr>
            <a:r>
              <a:rPr lang="en-US" sz="2100" dirty="0">
                <a:solidFill>
                  <a:schemeClr val="tx1"/>
                </a:solidFill>
              </a:rPr>
              <a:t>U</a:t>
            </a:r>
            <a:r>
              <a:rPr lang="en-US" sz="2100" kern="1200" dirty="0">
                <a:solidFill>
                  <a:schemeClr val="tx1"/>
                </a:solidFill>
              </a:rPr>
              <a:t>pdating the special minimum benefit to ensure that long-serving, low-paid workers can remain out of poverty when they retire.</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Reinstating student benefits until age 22 for children of  </a:t>
            </a:r>
            <a:br>
              <a:rPr lang="en-US" sz="2100" kern="1200" dirty="0">
                <a:solidFill>
                  <a:schemeClr val="tx1"/>
                </a:solidFill>
              </a:rPr>
            </a:br>
            <a:r>
              <a:rPr lang="en-US" sz="2100" kern="1200" dirty="0">
                <a:solidFill>
                  <a:schemeClr val="tx1"/>
                </a:solidFill>
              </a:rPr>
              <a:t> disabled or deceased workers (currently, benefits for these </a:t>
            </a:r>
            <a:br>
              <a:rPr lang="en-US" sz="2100" kern="1200" dirty="0">
                <a:solidFill>
                  <a:schemeClr val="tx1"/>
                </a:solidFill>
              </a:rPr>
            </a:br>
            <a:r>
              <a:rPr lang="en-US" sz="2100" kern="1200" dirty="0">
                <a:solidFill>
                  <a:schemeClr val="tx1"/>
                </a:solidFill>
              </a:rPr>
              <a:t> children stop at age 18-19).</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Allowing up to 5 childcare years to count toward benefits.</a:t>
            </a:r>
          </a:p>
          <a:p>
            <a:pPr marL="857250" lvl="1" indent="-457200">
              <a:spcBef>
                <a:spcPct val="30000"/>
              </a:spcBef>
              <a:buClr>
                <a:srgbClr val="005B4D"/>
              </a:buClr>
              <a:buSzPct val="100000"/>
              <a:buFont typeface="+mj-lt"/>
              <a:buAutoNum type="arabicParenR"/>
              <a:defRPr/>
            </a:pPr>
            <a:r>
              <a:rPr lang="en-US" sz="2100" kern="1200" dirty="0">
                <a:solidFill>
                  <a:schemeClr val="tx1"/>
                </a:solidFill>
              </a:rPr>
              <a:t>Increasing benefits for widowed spouses </a:t>
            </a:r>
            <a:r>
              <a:rPr lang="en-US" sz="2100" dirty="0">
                <a:solidFill>
                  <a:schemeClr val="tx1"/>
                </a:solidFill>
              </a:rPr>
              <a:t>in</a:t>
            </a:r>
            <a:r>
              <a:rPr lang="en-US" sz="2100" kern="1200" dirty="0">
                <a:solidFill>
                  <a:schemeClr val="tx1"/>
                </a:solidFill>
              </a:rPr>
              <a:t> low-earning couples.</a:t>
            </a:r>
          </a:p>
          <a:p>
            <a:pPr marL="857250" lvl="1" indent="-457200">
              <a:spcBef>
                <a:spcPct val="30000"/>
              </a:spcBef>
              <a:buClr>
                <a:srgbClr val="005B4D"/>
              </a:buClr>
              <a:buSzPct val="100000"/>
              <a:buFont typeface="+mj-lt"/>
              <a:buAutoNum type="arabicParenR"/>
              <a:defRPr/>
            </a:pPr>
            <a:r>
              <a:rPr lang="en-US" sz="2100" dirty="0">
                <a:solidFill>
                  <a:schemeClr val="tx1"/>
                </a:solidFill>
              </a:rPr>
              <a:t>Modestly increasing benefits for all by changing the benefit formula (to increase the first PIA bend point by 15 percent)</a:t>
            </a:r>
            <a:endParaRPr lang="en-US" sz="2100" kern="1200" dirty="0">
              <a:solidFill>
                <a:schemeClr val="tx1"/>
              </a:solidFill>
            </a:endParaRP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35</a:t>
            </a:fld>
            <a:endParaRPr lang="en-US" dirty="0">
              <a:solidFill>
                <a:srgbClr val="55554A"/>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05800" cy="1143000"/>
          </a:xfrm>
        </p:spPr>
        <p:txBody>
          <a:bodyPr>
            <a:normAutofit/>
          </a:bodyPr>
          <a:lstStyle/>
          <a:p>
            <a:pPr>
              <a:defRPr/>
            </a:pPr>
            <a:r>
              <a:rPr lang="en-US" sz="3800" dirty="0">
                <a:solidFill>
                  <a:schemeClr val="bg1"/>
                </a:solidFill>
                <a:ea typeface="+mn-ea"/>
                <a:cs typeface="+mn-cs"/>
              </a:rPr>
              <a:t>Options for Raising Revenues</a:t>
            </a:r>
            <a:endParaRPr lang="en-US" sz="3800" dirty="0">
              <a:solidFill>
                <a:schemeClr val="bg1"/>
              </a:solidFill>
            </a:endParaRPr>
          </a:p>
        </p:txBody>
      </p:sp>
      <p:sp>
        <p:nvSpPr>
          <p:cNvPr id="3" name="Content Placeholder 2"/>
          <p:cNvSpPr>
            <a:spLocks noGrp="1"/>
          </p:cNvSpPr>
          <p:nvPr>
            <p:ph idx="1"/>
          </p:nvPr>
        </p:nvSpPr>
        <p:spPr>
          <a:xfrm>
            <a:off x="0" y="1752600"/>
            <a:ext cx="8991600" cy="4648200"/>
          </a:xfrm>
        </p:spPr>
        <p:txBody>
          <a:bodyPr>
            <a:normAutofit fontScale="92500" lnSpcReduction="10000"/>
          </a:bodyPr>
          <a:lstStyle/>
          <a:p>
            <a:pPr marL="0" indent="0">
              <a:buNone/>
              <a:defRPr/>
            </a:pPr>
            <a:r>
              <a:rPr lang="en-US" sz="2800" dirty="0">
                <a:solidFill>
                  <a:schemeClr val="tx1"/>
                </a:solidFill>
              </a:rPr>
              <a:t>Options that would help </a:t>
            </a:r>
            <a:r>
              <a:rPr lang="en-US" sz="2800" dirty="0">
                <a:solidFill>
                  <a:srgbClr val="005B4D"/>
                </a:solidFill>
              </a:rPr>
              <a:t>raise revenues </a:t>
            </a:r>
            <a:r>
              <a:rPr lang="en-US" sz="2800" dirty="0">
                <a:solidFill>
                  <a:schemeClr val="tx1"/>
                </a:solidFill>
              </a:rPr>
              <a:t>include: </a:t>
            </a:r>
            <a:endParaRPr lang="en-US" dirty="0">
              <a:solidFill>
                <a:schemeClr val="tx1"/>
              </a:solidFill>
            </a:endParaRPr>
          </a:p>
          <a:p>
            <a:pPr marL="857250" lvl="1" indent="-457200">
              <a:lnSpc>
                <a:spcPct val="120000"/>
              </a:lnSpc>
              <a:buClr>
                <a:srgbClr val="005B4D"/>
              </a:buClr>
              <a:buSzPct val="100000"/>
              <a:buFont typeface="+mj-lt"/>
              <a:buAutoNum type="arabicParenR"/>
              <a:defRPr/>
            </a:pPr>
            <a:r>
              <a:rPr lang="en-US" sz="2400" dirty="0">
                <a:solidFill>
                  <a:schemeClr val="tx1"/>
                </a:solidFill>
              </a:rPr>
              <a:t>Lifting or eliminating the cap (now $118,500) on the earnings on which workers and their employers pay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Gradually increasing the Social Security contribution rate from its current level of 6.2%.</a:t>
            </a:r>
          </a:p>
          <a:p>
            <a:pPr marL="857250" lvl="1" indent="-457200">
              <a:lnSpc>
                <a:spcPct val="120000"/>
              </a:lnSpc>
              <a:buClr>
                <a:srgbClr val="005B4D"/>
              </a:buClr>
              <a:buSzPct val="100000"/>
              <a:buFont typeface="+mj-lt"/>
              <a:buAutoNum type="arabicParenR"/>
              <a:defRPr/>
            </a:pPr>
            <a:r>
              <a:rPr lang="en-US" sz="2400" dirty="0">
                <a:solidFill>
                  <a:schemeClr val="tx1"/>
                </a:solidFill>
              </a:rPr>
              <a:t>Subjecting income from investments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Treating all salary reduction plans like 401(k)s (subjecting income paid into them to Social Security contributions).</a:t>
            </a:r>
          </a:p>
          <a:p>
            <a:pPr marL="857250" lvl="1" indent="-457200">
              <a:lnSpc>
                <a:spcPct val="120000"/>
              </a:lnSpc>
              <a:buClr>
                <a:srgbClr val="005B4D"/>
              </a:buClr>
              <a:buSzPct val="100000"/>
              <a:buFont typeface="+mj-lt"/>
              <a:buAutoNum type="arabicParenR"/>
              <a:defRPr/>
            </a:pPr>
            <a:r>
              <a:rPr lang="en-US" sz="2400" dirty="0">
                <a:solidFill>
                  <a:schemeClr val="tx1"/>
                </a:solidFill>
              </a:rPr>
              <a:t>Restoring estate tax to 2000 level and dedicating to Social Security.</a:t>
            </a:r>
            <a:endParaRPr lang="en-US" sz="1050" dirty="0">
              <a:solidFill>
                <a:schemeClr val="tx1"/>
              </a:solidFill>
            </a:endParaRPr>
          </a:p>
          <a:p>
            <a:pPr marL="0" indent="0">
              <a:spcBef>
                <a:spcPts val="0"/>
              </a:spcBef>
              <a:buFontTx/>
              <a:buNone/>
              <a:defRPr/>
            </a:pPr>
            <a:endParaRPr lang="en-US" sz="1600" b="1" dirty="0"/>
          </a:p>
          <a:p>
            <a:pPr marL="0" indent="0">
              <a:spcBef>
                <a:spcPts val="0"/>
              </a:spcBef>
              <a:buFontTx/>
              <a:buNone/>
              <a:defRPr/>
            </a:pPr>
            <a:endParaRPr lang="en-US" sz="1600" b="1" dirty="0"/>
          </a:p>
          <a:p>
            <a:pPr marL="0" indent="0">
              <a:spcBef>
                <a:spcPts val="0"/>
              </a:spcBef>
              <a:buFontTx/>
              <a:buNone/>
              <a:defRPr/>
            </a:pPr>
            <a:endParaRPr lang="en-US" sz="1600" b="1" dirty="0"/>
          </a:p>
        </p:txBody>
      </p:sp>
      <p:sp>
        <p:nvSpPr>
          <p:cNvPr id="33796" name="Slide Number Placeholder 3"/>
          <p:cNvSpPr>
            <a:spLocks noGrp="1"/>
          </p:cNvSpPr>
          <p:nvPr>
            <p:ph type="sldNum" sz="quarter" idx="4294967295"/>
          </p:nvPr>
        </p:nvSpPr>
        <p:spPr>
          <a:xfrm>
            <a:off x="6553200" y="6356350"/>
            <a:ext cx="2133600" cy="365125"/>
          </a:xfrm>
          <a:noFill/>
        </p:spPr>
        <p:txBody>
          <a:bodyPr/>
          <a:lstStyle/>
          <a:p>
            <a:fld id="{0A91AB89-0C1B-42C2-9DFE-6747093C7405}" type="slidenum">
              <a:rPr lang="en-US" smtClean="0">
                <a:solidFill>
                  <a:srgbClr val="55554A"/>
                </a:solidFill>
              </a:rPr>
              <a:pPr/>
              <a:t>36</a:t>
            </a:fld>
            <a:endParaRPr lang="en-US" dirty="0">
              <a:solidFill>
                <a:srgbClr val="55554A"/>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a:t>Other Options for Solvency</a:t>
            </a:r>
          </a:p>
        </p:txBody>
      </p:sp>
      <p:sp>
        <p:nvSpPr>
          <p:cNvPr id="3" name="Content Placeholder 2"/>
          <p:cNvSpPr>
            <a:spLocks noGrp="1"/>
          </p:cNvSpPr>
          <p:nvPr>
            <p:ph idx="1"/>
          </p:nvPr>
        </p:nvSpPr>
        <p:spPr>
          <a:xfrm>
            <a:off x="609600" y="1752600"/>
            <a:ext cx="7924800" cy="4495800"/>
          </a:xfrm>
        </p:spPr>
        <p:txBody>
          <a:bodyPr>
            <a:normAutofit/>
          </a:bodyPr>
          <a:lstStyle/>
          <a:p>
            <a:pPr>
              <a:spcAft>
                <a:spcPts val="0"/>
              </a:spcAft>
              <a:buSzPct val="85000"/>
              <a:buNone/>
            </a:pPr>
            <a:r>
              <a:rPr lang="en-US" sz="2500" dirty="0">
                <a:solidFill>
                  <a:schemeClr val="tx1"/>
                </a:solidFill>
              </a:rPr>
              <a:t>Some proposals would </a:t>
            </a:r>
            <a:r>
              <a:rPr lang="en-US" sz="2500" dirty="0">
                <a:solidFill>
                  <a:srgbClr val="005B4D"/>
                </a:solidFill>
              </a:rPr>
              <a:t>reduce benefits for some or all </a:t>
            </a:r>
          </a:p>
          <a:p>
            <a:pPr>
              <a:spcAft>
                <a:spcPts val="0"/>
              </a:spcAft>
              <a:buSzPct val="85000"/>
              <a:buNone/>
            </a:pPr>
            <a:r>
              <a:rPr lang="en-US" sz="2500" dirty="0">
                <a:solidFill>
                  <a:srgbClr val="005B4D"/>
                </a:solidFill>
              </a:rPr>
              <a:t>beneficiaries</a:t>
            </a:r>
            <a:r>
              <a:rPr lang="en-US" sz="2500" dirty="0"/>
              <a:t> </a:t>
            </a:r>
            <a:r>
              <a:rPr lang="en-US" sz="2500" dirty="0">
                <a:solidFill>
                  <a:schemeClr val="tx1"/>
                </a:solidFill>
              </a:rPr>
              <a:t>in order to extend solvency. </a:t>
            </a:r>
          </a:p>
          <a:p>
            <a:pPr>
              <a:buSzPct val="85000"/>
              <a:buFont typeface="Wingdings" pitchFamily="2" charset="2"/>
              <a:buChar char="Ø"/>
            </a:pPr>
            <a:endParaRPr lang="en-US" sz="2500" dirty="0">
              <a:solidFill>
                <a:schemeClr val="tx1"/>
              </a:solidFill>
            </a:endParaRPr>
          </a:p>
          <a:p>
            <a:pPr>
              <a:buSzPct val="85000"/>
              <a:buFont typeface="Wingdings" pitchFamily="2" charset="2"/>
              <a:buChar char="Ø"/>
            </a:pPr>
            <a:r>
              <a:rPr lang="en-US" sz="2500" dirty="0">
                <a:solidFill>
                  <a:schemeClr val="tx1"/>
                </a:solidFill>
              </a:rPr>
              <a:t>For example, raising the retirement age amounts to an across-the-board cut in benefits, and hence reduces the program’s cost.</a:t>
            </a:r>
          </a:p>
          <a:p>
            <a:pPr>
              <a:buSzPct val="85000"/>
              <a:buFont typeface="Wingdings" pitchFamily="2" charset="2"/>
              <a:buChar char="Ø"/>
            </a:pPr>
            <a:r>
              <a:rPr lang="en-US" sz="2500" dirty="0">
                <a:solidFill>
                  <a:schemeClr val="tx1"/>
                </a:solidFill>
              </a:rPr>
              <a:t>Switching to the chained CPI as the basis for Social Security’s cost-of-living adjustments (COLAs) would reduce benefits and hence program cost as well.</a:t>
            </a:r>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solidFill>
                  <a:srgbClr val="55554A"/>
                </a:solidFill>
              </a:rPr>
              <a:pPr>
                <a:defRPr/>
              </a:pPr>
              <a:t>37</a:t>
            </a:fld>
            <a:endParaRPr lang="en-US" dirty="0">
              <a:solidFill>
                <a:srgbClr val="55554A"/>
              </a:solidFill>
            </a:endParaRPr>
          </a:p>
        </p:txBody>
      </p:sp>
      <p:sp>
        <p:nvSpPr>
          <p:cNvPr id="5" name="Text Box 6"/>
          <p:cNvSpPr txBox="1">
            <a:spLocks noChangeArrowheads="1"/>
          </p:cNvSpPr>
          <p:nvPr/>
        </p:nvSpPr>
        <p:spPr bwMode="auto">
          <a:xfrm>
            <a:off x="304800" y="6400800"/>
            <a:ext cx="19050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Reno and </a:t>
            </a:r>
            <a:r>
              <a:rPr lang="en-US" sz="1200" dirty="0" err="1">
                <a:solidFill>
                  <a:prstClr val="black"/>
                </a:solidFill>
                <a:latin typeface="Times New Roman" charset="0"/>
              </a:rPr>
              <a:t>Lavery</a:t>
            </a:r>
            <a:r>
              <a:rPr lang="en-US" sz="1200" dirty="0">
                <a:solidFill>
                  <a:prstClr val="black"/>
                </a:solidFill>
                <a:latin typeface="Times New Roman" charset="0"/>
              </a:rPr>
              <a:t>, 2009.</a:t>
            </a:r>
            <a:endParaRPr lang="en-US" sz="1200" i="1" dirty="0">
              <a:solidFill>
                <a:prstClr val="black"/>
              </a:solidFill>
              <a:latin typeface="Times New Roman"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599" y="3048000"/>
            <a:ext cx="8610602" cy="2971800"/>
          </a:xfrm>
        </p:spPr>
        <p:txBody>
          <a:bodyPr anchor="ctr" anchorCtr="0"/>
          <a:lstStyle/>
          <a:p>
            <a:r>
              <a:rPr lang="en-US" sz="4800" b="1" dirty="0" smtClean="0"/>
              <a:t>Public Opinion </a:t>
            </a:r>
            <a:br>
              <a:rPr lang="en-US" sz="4800" b="1" dirty="0" smtClean="0"/>
            </a:br>
            <a:r>
              <a:rPr lang="en-US" sz="4800" b="1" dirty="0" smtClean="0"/>
              <a:t>on Social Security</a:t>
            </a:r>
            <a:endParaRPr lang="en-US" sz="4800" b="1" dirty="0" smtClean="0">
              <a:effectLst>
                <a:outerShdw blurRad="38100" dist="38100" dir="2700000" algn="tl">
                  <a:srgbClr val="000000">
                    <a:alpha val="43137"/>
                  </a:srgbClr>
                </a:outerShdw>
              </a:effectLst>
            </a:endParaRPr>
          </a:p>
        </p:txBody>
      </p:sp>
      <p:sp>
        <p:nvSpPr>
          <p:cNvPr id="5" name="TextBox 4"/>
          <p:cNvSpPr txBox="1"/>
          <p:nvPr/>
        </p:nvSpPr>
        <p:spPr>
          <a:xfrm>
            <a:off x="76200" y="4191000"/>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
        <p:nvSpPr>
          <p:cNvPr id="6" name="TextBox 5"/>
          <p:cNvSpPr txBox="1"/>
          <p:nvPr/>
        </p:nvSpPr>
        <p:spPr>
          <a:xfrm>
            <a:off x="7696200" y="4187370"/>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343214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rmAutofit/>
          </a:bodyPr>
          <a:lstStyle/>
          <a:p>
            <a:pPr eaLnBrk="1" hangingPunct="1">
              <a:lnSpc>
                <a:spcPct val="120000"/>
              </a:lnSpc>
              <a:buSzPct val="85000"/>
              <a:buFont typeface="Wingdings" pitchFamily="2" charset="2"/>
              <a:buChar char="Ø"/>
              <a:defRPr/>
            </a:pPr>
            <a:r>
              <a:rPr lang="en-US" sz="2500" dirty="0" smtClean="0">
                <a:solidFill>
                  <a:schemeClr val="tx1"/>
                </a:solidFill>
              </a:rPr>
              <a:t>In </a:t>
            </a:r>
            <a:r>
              <a:rPr lang="en-US" sz="2500" dirty="0">
                <a:solidFill>
                  <a:schemeClr val="tx1"/>
                </a:solidFill>
              </a:rPr>
              <a:t>2014, the Academy conducted a multigenerational study to understand Americans’ perspectives on Social Security.</a:t>
            </a:r>
          </a:p>
          <a:p>
            <a:pPr eaLnBrk="1" hangingPunct="1">
              <a:lnSpc>
                <a:spcPct val="120000"/>
              </a:lnSpc>
              <a:buSzPct val="85000"/>
              <a:buFont typeface="Wingdings" pitchFamily="2" charset="2"/>
              <a:buChar char="Ø"/>
              <a:defRPr/>
            </a:pPr>
            <a:r>
              <a:rPr lang="en-US" sz="2500" dirty="0">
                <a:solidFill>
                  <a:schemeClr val="tx1"/>
                </a:solidFill>
              </a:rPr>
              <a:t>In focus groups, Americans expressed concern about benefits being too low.</a:t>
            </a:r>
          </a:p>
          <a:p>
            <a:pPr eaLnBrk="1" hangingPunct="1">
              <a:lnSpc>
                <a:spcPct val="120000"/>
              </a:lnSpc>
              <a:buSzPct val="85000"/>
              <a:buFont typeface="Wingdings" pitchFamily="2" charset="2"/>
              <a:buChar char="Ø"/>
              <a:defRPr/>
            </a:pPr>
            <a:r>
              <a:rPr lang="en-US" sz="2500" b="1" dirty="0">
                <a:solidFill>
                  <a:srgbClr val="005B4D"/>
                </a:solidFill>
              </a:rPr>
              <a:t>77% </a:t>
            </a:r>
            <a:r>
              <a:rPr lang="en-US" sz="2500" dirty="0">
                <a:solidFill>
                  <a:schemeClr val="tx1"/>
                </a:solidFill>
              </a:rPr>
              <a:t>said it is critical to preserve Social Security benefits, even if it means raising taxes on working Americans</a:t>
            </a:r>
            <a:r>
              <a:rPr lang="en-US" sz="2500" dirty="0" smtClean="0">
                <a:solidFill>
                  <a:schemeClr val="tx1"/>
                </a:solidFill>
              </a:rPr>
              <a:t>.</a:t>
            </a:r>
            <a:endParaRPr lang="en-US" sz="2500" dirty="0">
              <a:solidFill>
                <a:schemeClr val="tx1"/>
              </a:solidFill>
            </a:endParaRP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39</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107536"/>
            <a:ext cx="8382000" cy="1111664"/>
          </a:xfrm>
        </p:spPr>
        <p:txBody>
          <a:bodyPr>
            <a:normAutofit/>
          </a:bodyPr>
          <a:lstStyle/>
          <a:p>
            <a:pPr eaLnBrk="1" hangingPunct="1"/>
            <a:r>
              <a:rPr lang="en-US" sz="3800" dirty="0" smtClean="0"/>
              <a:t>Who Receives Social Security?</a:t>
            </a:r>
          </a:p>
        </p:txBody>
      </p:sp>
      <p:sp>
        <p:nvSpPr>
          <p:cNvPr id="8196" name="Rectangle 3"/>
          <p:cNvSpPr>
            <a:spLocks noGrp="1" noChangeArrowheads="1"/>
          </p:cNvSpPr>
          <p:nvPr>
            <p:ph idx="1"/>
          </p:nvPr>
        </p:nvSpPr>
        <p:spPr>
          <a:xfrm>
            <a:off x="838200" y="2209800"/>
            <a:ext cx="7391400" cy="3581400"/>
          </a:xfrm>
        </p:spPr>
        <p:txBody>
          <a:bodyPr/>
          <a:lstStyle/>
          <a:p>
            <a:pPr eaLnBrk="1" hangingPunct="1">
              <a:buSzPct val="85000"/>
              <a:buFont typeface="Wingdings" pitchFamily="2" charset="2"/>
              <a:buChar char="Ø"/>
            </a:pPr>
            <a:r>
              <a:rPr lang="en-US" sz="2800" dirty="0" smtClean="0">
                <a:solidFill>
                  <a:schemeClr val="tx1"/>
                </a:solidFill>
              </a:rPr>
              <a:t>40.7 million </a:t>
            </a:r>
            <a:r>
              <a:rPr lang="en-US" sz="2800" i="1" dirty="0" smtClean="0">
                <a:solidFill>
                  <a:srgbClr val="005B4D"/>
                </a:solidFill>
              </a:rPr>
              <a:t>retired workers</a:t>
            </a:r>
          </a:p>
          <a:p>
            <a:pPr eaLnBrk="1" hangingPunct="1">
              <a:buSzPct val="85000"/>
              <a:buFont typeface="Wingdings" pitchFamily="2" charset="2"/>
              <a:buChar char="Ø"/>
            </a:pPr>
            <a:r>
              <a:rPr lang="en-US" sz="2800" dirty="0" smtClean="0"/>
              <a:t> </a:t>
            </a:r>
            <a:r>
              <a:rPr lang="en-US" sz="2800" dirty="0" smtClean="0">
                <a:solidFill>
                  <a:schemeClr val="tx1"/>
                </a:solidFill>
              </a:rPr>
              <a:t>8.9 million </a:t>
            </a:r>
            <a:r>
              <a:rPr lang="en-US" sz="2800" i="1" dirty="0" smtClean="0">
                <a:solidFill>
                  <a:srgbClr val="005B4D"/>
                </a:solidFill>
              </a:rPr>
              <a:t>disabled workers </a:t>
            </a:r>
          </a:p>
          <a:p>
            <a:pPr eaLnBrk="1" hangingPunct="1">
              <a:buSzPct val="85000"/>
              <a:buFont typeface="Wingdings" pitchFamily="2" charset="2"/>
              <a:buChar char="Ø"/>
            </a:pPr>
            <a:r>
              <a:rPr lang="en-US" sz="2800" dirty="0" smtClean="0"/>
              <a:t> </a:t>
            </a:r>
            <a:r>
              <a:rPr lang="en-US" sz="2800" dirty="0" smtClean="0">
                <a:solidFill>
                  <a:schemeClr val="tx1"/>
                </a:solidFill>
              </a:rPr>
              <a:t>4.2 million </a:t>
            </a:r>
            <a:r>
              <a:rPr lang="en-US" sz="2800" i="1" dirty="0" smtClean="0">
                <a:solidFill>
                  <a:srgbClr val="005B4D"/>
                </a:solidFill>
              </a:rPr>
              <a:t>widows and widowers</a:t>
            </a:r>
          </a:p>
          <a:p>
            <a:pPr eaLnBrk="1" hangingPunct="1">
              <a:buSzPct val="85000"/>
              <a:buFont typeface="Wingdings" pitchFamily="2" charset="2"/>
              <a:buChar char="Ø"/>
            </a:pPr>
            <a:r>
              <a:rPr lang="en-US" sz="2800" dirty="0" smtClean="0"/>
              <a:t> </a:t>
            </a:r>
            <a:r>
              <a:rPr lang="en-US" sz="2800" dirty="0" smtClean="0">
                <a:solidFill>
                  <a:schemeClr val="tx1"/>
                </a:solidFill>
              </a:rPr>
              <a:t>2.5 million </a:t>
            </a:r>
            <a:r>
              <a:rPr lang="en-US" sz="2800" i="1" dirty="0" smtClean="0">
                <a:solidFill>
                  <a:srgbClr val="005B4D"/>
                </a:solidFill>
              </a:rPr>
              <a:t>spouses </a:t>
            </a:r>
          </a:p>
          <a:p>
            <a:pPr eaLnBrk="1" hangingPunct="1">
              <a:buSzPct val="85000"/>
              <a:buFont typeface="Wingdings" pitchFamily="2" charset="2"/>
              <a:buChar char="Ø"/>
            </a:pPr>
            <a:r>
              <a:rPr lang="en-US" sz="2800" dirty="0" smtClean="0">
                <a:solidFill>
                  <a:schemeClr val="tx1"/>
                </a:solidFill>
              </a:rPr>
              <a:t> 1.1 million </a:t>
            </a:r>
            <a:r>
              <a:rPr lang="en-US" sz="2800" i="1" dirty="0" smtClean="0">
                <a:solidFill>
                  <a:srgbClr val="005B4D"/>
                </a:solidFill>
              </a:rPr>
              <a:t>adults disabled since childhood</a:t>
            </a:r>
          </a:p>
          <a:p>
            <a:pPr eaLnBrk="1" hangingPunct="1">
              <a:buSzPct val="85000"/>
              <a:buFont typeface="Wingdings" pitchFamily="2" charset="2"/>
              <a:buChar char="Ø"/>
            </a:pPr>
            <a:r>
              <a:rPr lang="en-US" sz="2800" dirty="0" smtClean="0">
                <a:solidFill>
                  <a:schemeClr val="tx1"/>
                </a:solidFill>
              </a:rPr>
              <a:t> 3.2 million </a:t>
            </a:r>
            <a:r>
              <a:rPr lang="en-US" sz="2800" i="1" dirty="0" smtClean="0">
                <a:solidFill>
                  <a:srgbClr val="005B4D"/>
                </a:solidFill>
              </a:rPr>
              <a:t>children</a:t>
            </a:r>
          </a:p>
        </p:txBody>
      </p:sp>
      <p:sp>
        <p:nvSpPr>
          <p:cNvPr id="8194" name="Slide Number Placeholder 3"/>
          <p:cNvSpPr>
            <a:spLocks noGrp="1"/>
          </p:cNvSpPr>
          <p:nvPr>
            <p:ph type="sldNum" sz="quarter" idx="4294967295"/>
          </p:nvPr>
        </p:nvSpPr>
        <p:spPr>
          <a:xfrm>
            <a:off x="6553200" y="6356350"/>
            <a:ext cx="2133600" cy="365125"/>
          </a:xfrm>
          <a:noFill/>
        </p:spPr>
        <p:txBody>
          <a:bodyPr/>
          <a:lstStyle/>
          <a:p>
            <a:fld id="{CCD9CFCD-652B-4AD5-9719-54F323FEAA3B}" type="slidenum">
              <a:rPr lang="en-US" smtClean="0"/>
              <a:pPr/>
              <a:t>4</a:t>
            </a:fld>
            <a:endParaRPr lang="en-US" dirty="0" smtClean="0"/>
          </a:p>
        </p:txBody>
      </p:sp>
      <p:sp>
        <p:nvSpPr>
          <p:cNvPr id="8197" name="Text Box 4"/>
          <p:cNvSpPr txBox="1">
            <a:spLocks noChangeArrowheads="1"/>
          </p:cNvSpPr>
          <p:nvPr/>
        </p:nvSpPr>
        <p:spPr bwMode="auto">
          <a:xfrm>
            <a:off x="228600" y="6324600"/>
            <a:ext cx="7391400" cy="276999"/>
          </a:xfrm>
          <a:prstGeom prst="rect">
            <a:avLst/>
          </a:prstGeom>
          <a:noFill/>
          <a:ln w="9525">
            <a:noFill/>
            <a:miter lim="800000"/>
            <a:headEnd/>
            <a:tailEnd/>
          </a:ln>
        </p:spPr>
        <p:txBody>
          <a:bodyPr wrap="square">
            <a:spAutoFit/>
          </a:bodyPr>
          <a:lstStyle/>
          <a:p>
            <a:r>
              <a:rPr lang="en-US" sz="1200" dirty="0" smtClean="0"/>
              <a:t>SSA, 2016a. </a:t>
            </a:r>
            <a:endParaRPr lang="en-US" sz="1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762000" y="76200"/>
            <a:ext cx="7772400" cy="1143000"/>
          </a:xfrm>
        </p:spPr>
        <p:txBody>
          <a:bodyPr>
            <a:noAutofit/>
          </a:bodyPr>
          <a:lstStyle/>
          <a:p>
            <a:pPr eaLnBrk="1" hangingPunct="1"/>
            <a:r>
              <a:rPr lang="en-US" sz="3800" dirty="0"/>
              <a:t>Consistent Findings </a:t>
            </a:r>
            <a:br>
              <a:rPr lang="en-US" sz="3800" dirty="0"/>
            </a:br>
            <a:r>
              <a:rPr lang="en-US" sz="3800" dirty="0"/>
              <a:t>throughout the Study</a:t>
            </a:r>
          </a:p>
        </p:txBody>
      </p:sp>
      <p:sp>
        <p:nvSpPr>
          <p:cNvPr id="24580" name="Rectangle 3"/>
          <p:cNvSpPr>
            <a:spLocks noGrp="1" noChangeArrowheads="1"/>
          </p:cNvSpPr>
          <p:nvPr>
            <p:ph idx="1"/>
          </p:nvPr>
        </p:nvSpPr>
        <p:spPr>
          <a:xfrm>
            <a:off x="304800" y="1600200"/>
            <a:ext cx="8610600" cy="4724400"/>
          </a:xfrm>
        </p:spPr>
        <p:txBody>
          <a:bodyPr>
            <a:noAutofit/>
          </a:bodyPr>
          <a:lstStyle/>
          <a:p>
            <a:pPr eaLnBrk="1" hangingPunct="1">
              <a:lnSpc>
                <a:spcPct val="120000"/>
              </a:lnSpc>
              <a:buSzPct val="85000"/>
              <a:buFont typeface="Wingdings" pitchFamily="2" charset="2"/>
              <a:buChar char="Ø"/>
              <a:defRPr/>
            </a:pPr>
            <a:r>
              <a:rPr lang="en-US" sz="2200" dirty="0" smtClean="0">
                <a:solidFill>
                  <a:schemeClr val="tx1"/>
                </a:solidFill>
              </a:rPr>
              <a:t>In </a:t>
            </a:r>
            <a:r>
              <a:rPr lang="en-US" sz="2200" dirty="0">
                <a:solidFill>
                  <a:schemeClr val="tx1"/>
                </a:solidFill>
              </a:rPr>
              <a:t>the trade-off analysis, the package preferred by </a:t>
            </a:r>
            <a:r>
              <a:rPr lang="en-US" sz="2200" b="1" dirty="0">
                <a:solidFill>
                  <a:srgbClr val="005B4D"/>
                </a:solidFill>
              </a:rPr>
              <a:t>71% of respondents </a:t>
            </a:r>
            <a:r>
              <a:rPr lang="en-US" sz="2200" dirty="0">
                <a:solidFill>
                  <a:schemeClr val="tx1"/>
                </a:solidFill>
              </a:rPr>
              <a:t>would:</a:t>
            </a:r>
          </a:p>
          <a:p>
            <a:pPr marL="742950" lvl="2" indent="-342900">
              <a:lnSpc>
                <a:spcPct val="120000"/>
              </a:lnSpc>
              <a:spcBef>
                <a:spcPts val="0"/>
              </a:spcBef>
              <a:buClr>
                <a:srgbClr val="005B4D"/>
              </a:buClr>
              <a:buFont typeface="Wingdings" pitchFamily="2" charset="2"/>
              <a:buChar char="§"/>
              <a:defRPr/>
            </a:pPr>
            <a:r>
              <a:rPr lang="en-US" sz="2200" dirty="0">
                <a:solidFill>
                  <a:schemeClr val="tx1"/>
                </a:solidFill>
              </a:rPr>
              <a:t>Gradually </a:t>
            </a:r>
            <a:r>
              <a:rPr lang="en-US" sz="2200" b="1" dirty="0">
                <a:solidFill>
                  <a:srgbClr val="005B4D"/>
                </a:solidFill>
              </a:rPr>
              <a:t>increase taxes </a:t>
            </a:r>
            <a:r>
              <a:rPr lang="en-US" sz="2200" dirty="0">
                <a:solidFill>
                  <a:schemeClr val="tx1"/>
                </a:solidFill>
              </a:rPr>
              <a:t>in two ways:</a:t>
            </a: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high earners by eliminating the taxable earnings </a:t>
            </a:r>
            <a:r>
              <a:rPr lang="en-US" sz="2200" dirty="0" smtClean="0">
                <a:solidFill>
                  <a:schemeClr val="tx1"/>
                </a:solidFill>
              </a:rPr>
              <a:t>cap;</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workers by raising the tax rate by 1/20 of 1% per year.</a:t>
            </a:r>
          </a:p>
          <a:p>
            <a:pPr marL="742950" lvl="2" indent="-342900">
              <a:lnSpc>
                <a:spcPct val="120000"/>
              </a:lnSpc>
              <a:spcBef>
                <a:spcPts val="0"/>
              </a:spcBef>
              <a:buClr>
                <a:srgbClr val="005B4D"/>
              </a:buClr>
              <a:buFont typeface="Wingdings" pitchFamily="2" charset="2"/>
              <a:buChar char="§"/>
              <a:defRPr/>
            </a:pPr>
            <a:r>
              <a:rPr lang="en-US" sz="2200" b="1" dirty="0">
                <a:solidFill>
                  <a:srgbClr val="005B4D"/>
                </a:solidFill>
              </a:rPr>
              <a:t>Increase benefits </a:t>
            </a:r>
            <a:r>
              <a:rPr lang="en-US" sz="2200" dirty="0">
                <a:solidFill>
                  <a:schemeClr val="tx1"/>
                </a:solidFill>
              </a:rPr>
              <a:t>in two </a:t>
            </a:r>
            <a:r>
              <a:rPr lang="en-US" sz="2200" dirty="0" smtClean="0">
                <a:solidFill>
                  <a:schemeClr val="tx1"/>
                </a:solidFill>
              </a:rPr>
              <a:t>ways:</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low earners by increasing the special minimum </a:t>
            </a:r>
            <a:r>
              <a:rPr lang="en-US" sz="2200" dirty="0" smtClean="0">
                <a:solidFill>
                  <a:schemeClr val="tx1"/>
                </a:solidFill>
              </a:rPr>
              <a:t>benefit; </a:t>
            </a:r>
            <a:endParaRPr lang="en-US" sz="2200" dirty="0">
              <a:solidFill>
                <a:schemeClr val="tx1"/>
              </a:solidFill>
            </a:endParaRPr>
          </a:p>
          <a:p>
            <a:pPr marL="1097280" lvl="3" indent="-342900">
              <a:lnSpc>
                <a:spcPct val="120000"/>
              </a:lnSpc>
              <a:spcBef>
                <a:spcPts val="0"/>
              </a:spcBef>
              <a:buClr>
                <a:srgbClr val="005B4D"/>
              </a:buClr>
              <a:buFont typeface="Wingdings" pitchFamily="2" charset="2"/>
              <a:buChar char="§"/>
              <a:defRPr/>
            </a:pPr>
            <a:r>
              <a:rPr lang="en-US" sz="2200" dirty="0">
                <a:solidFill>
                  <a:schemeClr val="tx1"/>
                </a:solidFill>
              </a:rPr>
              <a:t>For all beneficiaries by basing COLAs on the inflation experienced by the elderly.</a:t>
            </a: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solidFill>
                  <a:srgbClr val="55554A"/>
                </a:solidFill>
              </a:rPr>
              <a:pPr>
                <a:defRPr/>
              </a:pPr>
              <a:t>40</a:t>
            </a:fld>
            <a:endParaRPr lang="en-US" dirty="0">
              <a:solidFill>
                <a:srgbClr val="55554A"/>
              </a:solidFill>
            </a:endParaRPr>
          </a:p>
        </p:txBody>
      </p:sp>
      <p:sp>
        <p:nvSpPr>
          <p:cNvPr id="6" name="Text Box 6"/>
          <p:cNvSpPr txBox="1">
            <a:spLocks noChangeArrowheads="1"/>
          </p:cNvSpPr>
          <p:nvPr/>
        </p:nvSpPr>
        <p:spPr bwMode="auto">
          <a:xfrm>
            <a:off x="304800" y="6400800"/>
            <a:ext cx="2590800" cy="276999"/>
          </a:xfrm>
          <a:prstGeom prst="rect">
            <a:avLst/>
          </a:prstGeom>
          <a:noFill/>
          <a:ln w="9525">
            <a:noFill/>
            <a:miter lim="800000"/>
            <a:headEnd/>
            <a:tailEnd/>
          </a:ln>
        </p:spPr>
        <p:txBody>
          <a:bodyPr wrap="square">
            <a:spAutoFit/>
          </a:bodyPr>
          <a:lstStyle/>
          <a:p>
            <a:pPr fontAlgn="base">
              <a:spcBef>
                <a:spcPct val="0"/>
              </a:spcBef>
              <a:spcAft>
                <a:spcPct val="0"/>
              </a:spcAft>
            </a:pPr>
            <a:r>
              <a:rPr lang="en-US" sz="1200" dirty="0">
                <a:solidFill>
                  <a:prstClr val="black"/>
                </a:solidFill>
                <a:latin typeface="Times New Roman" charset="0"/>
              </a:rPr>
              <a:t>Walker, Reno, and Bethell, 2014.</a:t>
            </a:r>
            <a:endParaRPr lang="en-US" sz="1200" i="1" dirty="0">
              <a:solidFill>
                <a:prstClr val="black"/>
              </a:solidFill>
              <a:latin typeface="Times New Roman"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p:txBody>
          <a:bodyPr>
            <a:normAutofit/>
          </a:bodyPr>
          <a:lstStyle/>
          <a:p>
            <a:r>
              <a:rPr lang="en-US" sz="3200" dirty="0" smtClean="0"/>
              <a:t>Majorities of Republicans, Democrats, </a:t>
            </a:r>
            <a:br>
              <a:rPr lang="en-US" sz="3200" dirty="0" smtClean="0"/>
            </a:br>
            <a:r>
              <a:rPr lang="en-US" sz="3200" dirty="0" smtClean="0"/>
              <a:t>and Independents Agree</a:t>
            </a:r>
            <a:endParaRPr lang="en-US" sz="3200" dirty="0"/>
          </a:p>
        </p:txBody>
      </p:sp>
      <p:graphicFrame>
        <p:nvGraphicFramePr>
          <p:cNvPr id="5" name="Chart 4"/>
          <p:cNvGraphicFramePr/>
          <p:nvPr>
            <p:extLst>
              <p:ext uri="{D42A27DB-BD31-4B8C-83A1-F6EECF244321}">
                <p14:modId xmlns:p14="http://schemas.microsoft.com/office/powerpoint/2010/main" val="1388839235"/>
              </p:ext>
            </p:extLst>
          </p:nvPr>
        </p:nvGraphicFramePr>
        <p:xfrm>
          <a:off x="381000" y="1447800"/>
          <a:ext cx="8000999" cy="51625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6"/>
          <p:cNvSpPr txBox="1">
            <a:spLocks noChangeArrowheads="1"/>
          </p:cNvSpPr>
          <p:nvPr/>
        </p:nvSpPr>
        <p:spPr bwMode="auto">
          <a:xfrm>
            <a:off x="304800" y="6581001"/>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tretch>
            <a:fillRect/>
          </a:stretch>
        </p:blipFill>
        <p:spPr bwMode="auto">
          <a:xfrm>
            <a:off x="990600" y="1597970"/>
            <a:ext cx="6629400" cy="4653751"/>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sz="3200" dirty="0" smtClean="0"/>
              <a:t>Demographic Support for Package of Policy Options Preferred by 71% of Americans</a:t>
            </a:r>
            <a:endParaRPr lang="en-US" sz="3200" dirty="0"/>
          </a:p>
        </p:txBody>
      </p:sp>
      <p:sp>
        <p:nvSpPr>
          <p:cNvPr id="5" name="Text Box 6"/>
          <p:cNvSpPr txBox="1">
            <a:spLocks noChangeArrowheads="1"/>
          </p:cNvSpPr>
          <p:nvPr/>
        </p:nvSpPr>
        <p:spPr bwMode="auto">
          <a:xfrm>
            <a:off x="304800" y="6400800"/>
            <a:ext cx="2514600" cy="276999"/>
          </a:xfrm>
          <a:prstGeom prst="rect">
            <a:avLst/>
          </a:prstGeom>
          <a:noFill/>
          <a:ln w="9525">
            <a:noFill/>
            <a:miter lim="800000"/>
            <a:headEnd/>
            <a:tailEnd/>
          </a:ln>
        </p:spPr>
        <p:txBody>
          <a:bodyPr wrap="square">
            <a:spAutoFit/>
          </a:bodyPr>
          <a:lstStyle/>
          <a:p>
            <a:r>
              <a:rPr lang="en-US" sz="1200" dirty="0" smtClean="0"/>
              <a:t>Walker, Reno, and Bethell, 2014.</a:t>
            </a:r>
            <a:endParaRPr lang="en-US" sz="1200" i="1" dirty="0"/>
          </a:p>
        </p:txBody>
      </p:sp>
      <p:sp>
        <p:nvSpPr>
          <p:cNvPr id="6"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2"/>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a:lstStyle>
          <a:p>
            <a:pPr>
              <a:defRPr/>
            </a:pPr>
            <a:fld id="{6715186D-4041-48FE-8004-EE61E2D2D0C0}"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571500" y="228600"/>
            <a:ext cx="7772400" cy="838200"/>
          </a:xfrm>
        </p:spPr>
        <p:txBody>
          <a:bodyPr>
            <a:normAutofit/>
          </a:bodyPr>
          <a:lstStyle/>
          <a:p>
            <a:pPr eaLnBrk="1" hangingPunct="1"/>
            <a:r>
              <a:rPr lang="en-US" sz="3800" dirty="0" smtClean="0"/>
              <a:t>Recap</a:t>
            </a:r>
          </a:p>
        </p:txBody>
      </p:sp>
      <p:sp>
        <p:nvSpPr>
          <p:cNvPr id="36868" name="Text Box 3"/>
          <p:cNvSpPr txBox="1">
            <a:spLocks noChangeArrowheads="1"/>
          </p:cNvSpPr>
          <p:nvPr/>
        </p:nvSpPr>
        <p:spPr bwMode="auto">
          <a:xfrm>
            <a:off x="457200" y="1600200"/>
            <a:ext cx="8686800" cy="5001369"/>
          </a:xfrm>
          <a:prstGeom prst="rect">
            <a:avLst/>
          </a:prstGeom>
          <a:noFill/>
          <a:ln w="9525">
            <a:noFill/>
            <a:miter lim="800000"/>
            <a:headEnd/>
            <a:tailEnd/>
          </a:ln>
        </p:spPr>
        <p:txBody>
          <a:bodyPr wrap="square">
            <a:spAutoFit/>
          </a:bodyPr>
          <a:lstStyle/>
          <a:p>
            <a:pPr>
              <a:spcBef>
                <a:spcPct val="50000"/>
              </a:spcBef>
              <a:buClr>
                <a:srgbClr val="005B4D"/>
              </a:buClr>
              <a:buSzPct val="85000"/>
              <a:buFont typeface="Wingdings" pitchFamily="2" charset="2"/>
              <a:buChar char="Ø"/>
            </a:pPr>
            <a:r>
              <a:rPr lang="en-US" sz="2200" dirty="0" smtClean="0">
                <a:latin typeface="+mn-lt"/>
              </a:rPr>
              <a:t>  Benefits </a:t>
            </a:r>
            <a:r>
              <a:rPr lang="en-US" sz="2200" dirty="0">
                <a:latin typeface="+mn-lt"/>
              </a:rPr>
              <a:t>are modest (dollars and replacement rates</a:t>
            </a:r>
            <a:r>
              <a:rPr lang="en-US" sz="2200" dirty="0" smtClean="0">
                <a:latin typeface="+mn-lt"/>
              </a:rPr>
              <a:t>). Yet </a:t>
            </a:r>
            <a:r>
              <a:rPr lang="en-US" sz="2200" dirty="0">
                <a:latin typeface="+mn-lt"/>
              </a:rPr>
              <a:t>they </a:t>
            </a:r>
            <a:r>
              <a:rPr lang="en-US" sz="2200" dirty="0" smtClean="0">
                <a:latin typeface="+mn-lt"/>
              </a:rPr>
              <a:t> </a:t>
            </a:r>
            <a:br>
              <a:rPr lang="en-US" sz="2200" dirty="0" smtClean="0">
                <a:latin typeface="+mn-lt"/>
              </a:rPr>
            </a:br>
            <a:r>
              <a:rPr lang="en-US" sz="2200" dirty="0" smtClean="0">
                <a:latin typeface="+mn-lt"/>
              </a:rPr>
              <a:t>     are </a:t>
            </a:r>
            <a:r>
              <a:rPr lang="en-US" sz="2200" b="1" dirty="0">
                <a:solidFill>
                  <a:srgbClr val="005B4D"/>
                </a:solidFill>
                <a:latin typeface="+mn-lt"/>
              </a:rPr>
              <a:t>most beneficiaries’ main source of income. </a:t>
            </a:r>
          </a:p>
          <a:p>
            <a:pPr>
              <a:spcBef>
                <a:spcPct val="50000"/>
              </a:spcBef>
              <a:buClr>
                <a:srgbClr val="005B4D"/>
              </a:buClr>
              <a:buSzPct val="85000"/>
              <a:buFont typeface="Wingdings" pitchFamily="2" charset="2"/>
              <a:buChar char="Ø"/>
            </a:pPr>
            <a:r>
              <a:rPr lang="en-US" sz="2200" dirty="0" smtClean="0">
                <a:latin typeface="+mn-lt"/>
              </a:rPr>
              <a:t>  Social Security benefits </a:t>
            </a:r>
            <a:r>
              <a:rPr lang="en-US" sz="2200" dirty="0">
                <a:latin typeface="+mn-lt"/>
              </a:rPr>
              <a:t>will replace a smaller share of earnings </a:t>
            </a:r>
            <a:r>
              <a:rPr lang="en-US" sz="2200" dirty="0" smtClean="0">
                <a:latin typeface="+mn-lt"/>
              </a:rPr>
              <a:t>in </a:t>
            </a:r>
            <a:br>
              <a:rPr lang="en-US" sz="2200" dirty="0" smtClean="0">
                <a:latin typeface="+mn-lt"/>
              </a:rPr>
            </a:br>
            <a:r>
              <a:rPr lang="en-US" sz="2200" dirty="0" smtClean="0">
                <a:latin typeface="+mn-lt"/>
              </a:rPr>
              <a:t>     the future than they do today </a:t>
            </a:r>
            <a:r>
              <a:rPr lang="en-US" sz="2200" b="1" dirty="0" smtClean="0">
                <a:solidFill>
                  <a:srgbClr val="005B4D"/>
                </a:solidFill>
                <a:latin typeface="+mn-lt"/>
              </a:rPr>
              <a:t>(replacement rates are declining</a:t>
            </a:r>
            <a:br>
              <a:rPr lang="en-US" sz="2200" b="1" dirty="0" smtClean="0">
                <a:solidFill>
                  <a:srgbClr val="005B4D"/>
                </a:solidFill>
                <a:latin typeface="+mn-lt"/>
              </a:rPr>
            </a:br>
            <a:r>
              <a:rPr lang="en-US" sz="2200" b="1" dirty="0" smtClean="0">
                <a:solidFill>
                  <a:srgbClr val="005B4D"/>
                </a:solidFill>
                <a:latin typeface="+mn-lt"/>
              </a:rPr>
              <a:t>     because of the increase in the retirement age)</a:t>
            </a:r>
            <a:r>
              <a:rPr lang="en-US" sz="2200" dirty="0" smtClean="0">
                <a:latin typeface="+mn-lt"/>
              </a:rPr>
              <a: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Revenue </a:t>
            </a:r>
            <a:r>
              <a:rPr lang="en-US" sz="2200" b="1" dirty="0">
                <a:solidFill>
                  <a:srgbClr val="005B4D"/>
                </a:solidFill>
                <a:latin typeface="+mn-lt"/>
              </a:rPr>
              <a:t>increases </a:t>
            </a:r>
            <a:r>
              <a:rPr lang="en-US" sz="2200" b="1" dirty="0" smtClean="0">
                <a:solidFill>
                  <a:srgbClr val="005B4D"/>
                </a:solidFill>
                <a:latin typeface="+mn-lt"/>
              </a:rPr>
              <a:t>or benefit cuts will </a:t>
            </a:r>
            <a:r>
              <a:rPr lang="en-US" sz="2200" b="1" dirty="0">
                <a:solidFill>
                  <a:srgbClr val="005B4D"/>
                </a:solidFill>
                <a:latin typeface="+mn-lt"/>
              </a:rPr>
              <a:t>be needed </a:t>
            </a:r>
            <a:r>
              <a:rPr lang="en-US" sz="2200" dirty="0">
                <a:latin typeface="+mn-lt"/>
              </a:rPr>
              <a:t>to balance </a:t>
            </a:r>
            <a:br>
              <a:rPr lang="en-US" sz="2200" dirty="0">
                <a:latin typeface="+mn-lt"/>
              </a:rPr>
            </a:br>
            <a:r>
              <a:rPr lang="en-US" sz="2200" dirty="0" smtClean="0">
                <a:latin typeface="+mn-lt"/>
              </a:rPr>
              <a:t>     Social Security’s future finances. </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Lawmakers </a:t>
            </a:r>
            <a:r>
              <a:rPr lang="en-US" sz="2200" b="1" dirty="0">
                <a:solidFill>
                  <a:srgbClr val="005B4D"/>
                </a:solidFill>
                <a:latin typeface="+mn-lt"/>
              </a:rPr>
              <a:t>have many options </a:t>
            </a:r>
            <a:r>
              <a:rPr lang="en-US" sz="2200" dirty="0">
                <a:latin typeface="+mn-lt"/>
              </a:rPr>
              <a:t>to raise </a:t>
            </a:r>
            <a:r>
              <a:rPr lang="en-US" sz="2200" dirty="0" smtClean="0">
                <a:latin typeface="+mn-lt"/>
              </a:rPr>
              <a:t>revenues, lower future </a:t>
            </a:r>
            <a:br>
              <a:rPr lang="en-US" sz="2200" dirty="0" smtClean="0">
                <a:latin typeface="+mn-lt"/>
              </a:rPr>
            </a:br>
            <a:r>
              <a:rPr lang="en-US" sz="2200" dirty="0" smtClean="0">
                <a:latin typeface="+mn-lt"/>
              </a:rPr>
              <a:t>     benefits, or increase benefits to improve adequacy.</a:t>
            </a:r>
            <a:endParaRPr lang="en-US" sz="2200" dirty="0">
              <a:latin typeface="+mn-lt"/>
            </a:endParaRP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a:t>
            </a:r>
            <a:r>
              <a:rPr lang="en-US" sz="2200" b="1" dirty="0">
                <a:solidFill>
                  <a:srgbClr val="005B4D"/>
                </a:solidFill>
                <a:latin typeface="+mn-lt"/>
              </a:rPr>
              <a:t>value Social Security </a:t>
            </a:r>
            <a:r>
              <a:rPr lang="en-US" sz="2200" dirty="0">
                <a:latin typeface="+mn-lt"/>
              </a:rPr>
              <a:t>and are willing to pay for </a:t>
            </a:r>
            <a:r>
              <a:rPr lang="en-US" sz="2200" dirty="0" smtClean="0">
                <a:latin typeface="+mn-lt"/>
              </a:rPr>
              <a:t>it.</a:t>
            </a:r>
          </a:p>
          <a:p>
            <a:pPr>
              <a:spcBef>
                <a:spcPct val="50000"/>
              </a:spcBef>
              <a:buClr>
                <a:srgbClr val="005B4D"/>
              </a:buClr>
              <a:buSzPct val="85000"/>
              <a:buFont typeface="Wingdings" pitchFamily="2" charset="2"/>
              <a:buChar char="Ø"/>
            </a:pPr>
            <a:r>
              <a:rPr lang="en-US" sz="2200" dirty="0" smtClean="0">
                <a:latin typeface="+mn-lt"/>
              </a:rPr>
              <a:t>  </a:t>
            </a:r>
            <a:r>
              <a:rPr lang="en-US" sz="2200" b="1" dirty="0" smtClean="0">
                <a:solidFill>
                  <a:srgbClr val="005B4D"/>
                </a:solidFill>
                <a:latin typeface="+mn-lt"/>
              </a:rPr>
              <a:t>Americans report they would rather pay more </a:t>
            </a:r>
            <a:r>
              <a:rPr lang="en-US" sz="2200" dirty="0" smtClean="0">
                <a:latin typeface="+mn-lt"/>
              </a:rPr>
              <a:t>than </a:t>
            </a:r>
            <a:br>
              <a:rPr lang="en-US" sz="2200" dirty="0" smtClean="0">
                <a:latin typeface="+mn-lt"/>
              </a:rPr>
            </a:br>
            <a:r>
              <a:rPr lang="en-US" sz="2200" dirty="0" smtClean="0">
                <a:latin typeface="+mn-lt"/>
              </a:rPr>
              <a:t>     </a:t>
            </a:r>
            <a:r>
              <a:rPr lang="en-US" sz="2200" dirty="0" smtClean="0">
                <a:solidFill>
                  <a:prstClr val="black"/>
                </a:solidFill>
                <a:latin typeface="Franklin Gothic Book"/>
              </a:rPr>
              <a:t>see </a:t>
            </a:r>
            <a:r>
              <a:rPr lang="en-US" sz="2200" dirty="0" smtClean="0">
                <a:latin typeface="+mn-lt"/>
              </a:rPr>
              <a:t>future benefits reduced.</a:t>
            </a:r>
            <a:endParaRPr lang="en-US" sz="2200" dirty="0">
              <a:latin typeface="+mn-lt"/>
            </a:endParaRPr>
          </a:p>
        </p:txBody>
      </p:sp>
      <p:sp>
        <p:nvSpPr>
          <p:cNvPr id="5" name="Slide Number Placeholder 3"/>
          <p:cNvSpPr>
            <a:spLocks noGrp="1"/>
          </p:cNvSpPr>
          <p:nvPr>
            <p:ph type="sldNum" sz="quarter" idx="4294967295"/>
          </p:nvPr>
        </p:nvSpPr>
        <p:spPr>
          <a:xfrm>
            <a:off x="6553200" y="6356350"/>
            <a:ext cx="2133600" cy="365125"/>
          </a:xfrm>
        </p:spPr>
        <p:txBody>
          <a:bodyPr/>
          <a:lstStyle/>
          <a:p>
            <a:pPr>
              <a:defRPr/>
            </a:pPr>
            <a:fld id="{6715186D-4041-48FE-8004-EE61E2D2D0C0}" type="slidenum">
              <a:rPr lang="en-US" smtClean="0"/>
              <a:pPr>
                <a:defRPr/>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Content Placeholder 3"/>
          <p:cNvSpPr>
            <a:spLocks noGrp="1"/>
          </p:cNvSpPr>
          <p:nvPr>
            <p:ph idx="1"/>
          </p:nvPr>
        </p:nvSpPr>
        <p:spPr>
          <a:xfrm>
            <a:off x="457200" y="1600200"/>
            <a:ext cx="8229600" cy="5029200"/>
          </a:xfrm>
        </p:spPr>
        <p:txBody>
          <a:bodyPr>
            <a:noAutofit/>
          </a:bodyPr>
          <a:lstStyle/>
          <a:p>
            <a:pPr lvl="0"/>
            <a:r>
              <a:rPr lang="en-US" sz="1400" dirty="0" smtClean="0">
                <a:solidFill>
                  <a:schemeClr val="tx1"/>
                </a:solidFill>
              </a:rPr>
              <a:t>Board of Trustees. 2016. </a:t>
            </a:r>
            <a:r>
              <a:rPr lang="en-US" sz="1400" i="1" dirty="0" smtClean="0">
                <a:solidFill>
                  <a:schemeClr val="tx1"/>
                </a:solidFill>
              </a:rPr>
              <a:t>Annual Report of the Board of Trustees of the Federal Old-Age and Survivors Insurance and Federal Disability Insurance Trust Funds</a:t>
            </a:r>
            <a:r>
              <a:rPr lang="en-US" sz="1400" dirty="0" smtClean="0">
                <a:solidFill>
                  <a:schemeClr val="tx1"/>
                </a:solidFill>
              </a:rPr>
              <a:t>. Washington, DC: Social Security Administration.</a:t>
            </a:r>
          </a:p>
          <a:p>
            <a:pPr lvl="0"/>
            <a:r>
              <a:rPr lang="en-US" sz="1400" dirty="0" smtClean="0">
                <a:solidFill>
                  <a:schemeClr val="tx1"/>
                </a:solidFill>
              </a:rPr>
              <a:t>Bailey, Michelle </a:t>
            </a:r>
            <a:r>
              <a:rPr lang="en-US" sz="1400" dirty="0" err="1" smtClean="0">
                <a:solidFill>
                  <a:schemeClr val="tx1"/>
                </a:solidFill>
              </a:rPr>
              <a:t>Stegman</a:t>
            </a:r>
            <a:r>
              <a:rPr lang="en-US" sz="1400" dirty="0" smtClean="0">
                <a:solidFill>
                  <a:schemeClr val="tx1"/>
                </a:solidFill>
              </a:rPr>
              <a:t> and Jeffrey </a:t>
            </a:r>
            <a:r>
              <a:rPr lang="en-US" sz="1400" dirty="0" err="1" smtClean="0">
                <a:solidFill>
                  <a:schemeClr val="tx1"/>
                </a:solidFill>
              </a:rPr>
              <a:t>Hemmeter</a:t>
            </a:r>
            <a:r>
              <a:rPr lang="en-US" sz="1400" dirty="0" smtClean="0">
                <a:solidFill>
                  <a:schemeClr val="tx1"/>
                </a:solidFill>
              </a:rPr>
              <a:t>. 2015. “Characteristics of </a:t>
            </a:r>
            <a:r>
              <a:rPr lang="en-US" sz="1400" dirty="0" err="1" smtClean="0">
                <a:solidFill>
                  <a:schemeClr val="tx1"/>
                </a:solidFill>
              </a:rPr>
              <a:t>Noninstitutionalized</a:t>
            </a:r>
            <a:r>
              <a:rPr lang="en-US" sz="1400" dirty="0" smtClean="0">
                <a:solidFill>
                  <a:schemeClr val="tx1"/>
                </a:solidFill>
              </a:rPr>
              <a:t> DI and SSI Program Participants, 2013 Update.” Research and Statistics Note No. 2015-02. Washington, DC: Social Security Administration. </a:t>
            </a:r>
            <a:r>
              <a:rPr lang="en-US" sz="1400" u="sng" dirty="0" smtClean="0">
                <a:solidFill>
                  <a:schemeClr val="tx1"/>
                </a:solidFill>
                <a:hlinkClick r:id="rId3"/>
              </a:rPr>
              <a:t>http://www.ssa.gov/policy/docs/rsnotes/rsn2015-02.html</a:t>
            </a:r>
            <a:r>
              <a:rPr lang="en-US" sz="1400" dirty="0" smtClean="0">
                <a:solidFill>
                  <a:schemeClr val="tx1"/>
                </a:solidFill>
              </a:rPr>
              <a:t> </a:t>
            </a:r>
          </a:p>
          <a:p>
            <a:pPr lvl="0"/>
            <a:r>
              <a:rPr lang="en-US" sz="1400" dirty="0" smtClean="0">
                <a:solidFill>
                  <a:schemeClr val="tx1"/>
                </a:solidFill>
              </a:rPr>
              <a:t>Gregory, Janice M., Thomas N. </a:t>
            </a:r>
            <a:r>
              <a:rPr lang="en-US" sz="1400" dirty="0" err="1" smtClean="0">
                <a:solidFill>
                  <a:schemeClr val="tx1"/>
                </a:solidFill>
              </a:rPr>
              <a:t>Bethell</a:t>
            </a:r>
            <a:r>
              <a:rPr lang="en-US" sz="1400" dirty="0" smtClean="0">
                <a:solidFill>
                  <a:schemeClr val="tx1"/>
                </a:solidFill>
              </a:rPr>
              <a:t>, Virginia P. Reno, and Benjamin W. Veghte. 2010. “Strengthening Social Security for the Long Run.” Social Security Brief No. 35. Washington, DC: National Academy of Social Insurance.</a:t>
            </a:r>
          </a:p>
          <a:p>
            <a:pPr lvl="0"/>
            <a:r>
              <a:rPr lang="en-US" sz="1400" dirty="0" err="1" smtClean="0">
                <a:solidFill>
                  <a:schemeClr val="tx1"/>
                </a:solidFill>
              </a:rPr>
              <a:t>Munnell</a:t>
            </a:r>
            <a:r>
              <a:rPr lang="en-US" sz="1400" dirty="0" smtClean="0">
                <a:solidFill>
                  <a:schemeClr val="tx1"/>
                </a:solidFill>
              </a:rPr>
              <a:t>, Alicia H. 2013. “Social Security’s </a:t>
            </a:r>
            <a:r>
              <a:rPr lang="en-US" sz="1400" i="1" dirty="0" smtClean="0">
                <a:solidFill>
                  <a:schemeClr val="tx1"/>
                </a:solidFill>
              </a:rPr>
              <a:t>Real</a:t>
            </a:r>
            <a:r>
              <a:rPr lang="en-US" sz="1400" dirty="0" smtClean="0">
                <a:solidFill>
                  <a:schemeClr val="tx1"/>
                </a:solidFill>
              </a:rPr>
              <a:t> Retirement Age is 70.” Brief No. 13-15. </a:t>
            </a:r>
            <a:r>
              <a:rPr lang="en-US" sz="1400" dirty="0" err="1" smtClean="0">
                <a:solidFill>
                  <a:schemeClr val="tx1"/>
                </a:solidFill>
              </a:rPr>
              <a:t>Chesnut</a:t>
            </a:r>
            <a:r>
              <a:rPr lang="en-US" sz="1400" dirty="0" smtClean="0">
                <a:solidFill>
                  <a:schemeClr val="tx1"/>
                </a:solidFill>
              </a:rPr>
              <a:t> Hill, MA: Center for Retirement Research at Boston College.</a:t>
            </a:r>
          </a:p>
          <a:p>
            <a:pPr lvl="0"/>
            <a:r>
              <a:rPr lang="en-US" sz="1400" dirty="0" smtClean="0">
                <a:solidFill>
                  <a:schemeClr val="tx1"/>
                </a:solidFill>
              </a:rPr>
              <a:t>National Academy of Social Insurance. 2016. “Social Security Finances: Findings of the 2016 Trustees Report.” Social Security Brief No. 46. Washington, DC: National Academy of Social Insurance.</a:t>
            </a:r>
          </a:p>
          <a:p>
            <a:pPr lvl="0"/>
            <a:r>
              <a:rPr lang="en-US" sz="1400" dirty="0" smtClean="0">
                <a:solidFill>
                  <a:schemeClr val="tx1"/>
                </a:solidFill>
              </a:rPr>
              <a:t>Reno, Virginia P. and Joni Lavery. 2009. </a:t>
            </a:r>
            <a:r>
              <a:rPr lang="en-US" sz="1400" i="1" dirty="0" smtClean="0">
                <a:solidFill>
                  <a:schemeClr val="tx1"/>
                </a:solidFill>
              </a:rPr>
              <a:t>Fixing Social Security: Adequate Benefits, Adequate Financing.</a:t>
            </a:r>
            <a:r>
              <a:rPr lang="en-US" sz="1400" dirty="0" smtClean="0">
                <a:solidFill>
                  <a:schemeClr val="tx1"/>
                </a:solidFill>
              </a:rPr>
              <a:t> Washington, DC: National Academy of Social Insurance.</a:t>
            </a:r>
          </a:p>
          <a:p>
            <a:pPr lvl="0"/>
            <a:r>
              <a:rPr lang="en-US" sz="1400" dirty="0" smtClean="0">
                <a:solidFill>
                  <a:schemeClr val="tx1"/>
                </a:solidFill>
              </a:rPr>
              <a:t>Reno, Virginia P., Elisa A. Walker, and Thomas N. </a:t>
            </a:r>
            <a:r>
              <a:rPr lang="en-US" sz="1400" dirty="0" err="1" smtClean="0">
                <a:solidFill>
                  <a:schemeClr val="tx1"/>
                </a:solidFill>
              </a:rPr>
              <a:t>Bethell</a:t>
            </a:r>
            <a:r>
              <a:rPr lang="en-US" sz="1400" dirty="0" smtClean="0">
                <a:solidFill>
                  <a:schemeClr val="tx1"/>
                </a:solidFill>
              </a:rPr>
              <a:t>. 2013. “Social Security Disability Insurance: Action Needed to Address Finances.” Social Security Brief No. 41. Washington, DC: National Academy of Social Insurance.</a:t>
            </a:r>
          </a:p>
          <a:p>
            <a:pPr lvl="0"/>
            <a:r>
              <a:rPr lang="en-US" sz="1400" dirty="0" smtClean="0">
                <a:solidFill>
                  <a:schemeClr val="tx1"/>
                </a:solidFill>
              </a:rPr>
              <a:t>Social Security Administration. 2016a. “Beneficiary Data: Number of Social Security Recipients at the end of June 2016.” Baltimore, MD: Social Security Administration, Office of the Chief Actuary. </a:t>
            </a:r>
            <a:r>
              <a:rPr lang="en-US" sz="1400" u="sng" dirty="0" smtClean="0">
                <a:solidFill>
                  <a:schemeClr val="tx1"/>
                </a:solidFill>
                <a:hlinkClick r:id="rId4"/>
              </a:rPr>
              <a:t>www.ssa.gov/cgi-bin/currentpay.cgi</a:t>
            </a:r>
            <a:r>
              <a:rPr lang="en-US" sz="1400" dirty="0" smtClean="0">
                <a:solidFill>
                  <a:schemeClr val="tx1"/>
                </a:solidFill>
              </a:rPr>
              <a:t> </a:t>
            </a:r>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91400" y="5715000"/>
            <a:ext cx="1752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Content Placeholder 1"/>
          <p:cNvSpPr>
            <a:spLocks noGrp="1"/>
          </p:cNvSpPr>
          <p:nvPr>
            <p:ph idx="1"/>
          </p:nvPr>
        </p:nvSpPr>
        <p:spPr>
          <a:xfrm>
            <a:off x="457200" y="1600200"/>
            <a:ext cx="8229600" cy="5029200"/>
          </a:xfrm>
        </p:spPr>
        <p:txBody>
          <a:bodyPr>
            <a:noAutofit/>
          </a:bodyPr>
          <a:lstStyle/>
          <a:p>
            <a:pPr lvl="0"/>
            <a:r>
              <a:rPr lang="en-US" sz="1350" dirty="0" smtClean="0">
                <a:solidFill>
                  <a:schemeClr val="tx1"/>
                </a:solidFill>
              </a:rPr>
              <a:t>Social Security Administration. 2016b. “Beneficiary Data: Benefits Paid by Type of Family.” Baltimore, MD: Social Security Administration, Office of the Chief Actuary. </a:t>
            </a:r>
            <a:r>
              <a:rPr lang="en-US" sz="1350" u="sng" dirty="0" smtClean="0">
                <a:solidFill>
                  <a:schemeClr val="tx1"/>
                </a:solidFill>
                <a:hlinkClick r:id="rId3"/>
              </a:rPr>
              <a:t>www.ssa.gov/OACT/ProgData/famben.html</a:t>
            </a:r>
            <a:r>
              <a:rPr lang="en-US" sz="1350" dirty="0" smtClean="0">
                <a:solidFill>
                  <a:schemeClr val="tx1"/>
                </a:solidFill>
              </a:rPr>
              <a:t> </a:t>
            </a:r>
          </a:p>
          <a:p>
            <a:pPr lvl="0"/>
            <a:r>
              <a:rPr lang="en-US" sz="1350" dirty="0" smtClean="0">
                <a:solidFill>
                  <a:schemeClr val="tx1"/>
                </a:solidFill>
              </a:rPr>
              <a:t>Social Security Administration. 2016c. “Replacement Rates For Hypothetical Retired Workers.” Actuarial Note #2016.9. Baltimore, MD: Social Security Administration, Office of the Chief Actuary. </a:t>
            </a:r>
            <a:r>
              <a:rPr lang="en-US" sz="1350" u="sng" dirty="0" smtClean="0">
                <a:solidFill>
                  <a:schemeClr val="tx1"/>
                </a:solidFill>
                <a:hlinkClick r:id="rId4"/>
              </a:rPr>
              <a:t>https://www.ssa.gov/oact/NOTES/ran9/an2016-9.pdf</a:t>
            </a:r>
            <a:r>
              <a:rPr lang="en-US" sz="1350" dirty="0" smtClean="0">
                <a:solidFill>
                  <a:schemeClr val="tx1"/>
                </a:solidFill>
              </a:rPr>
              <a:t> </a:t>
            </a:r>
          </a:p>
          <a:p>
            <a:pPr lvl="0"/>
            <a:r>
              <a:rPr lang="en-US" sz="1350" dirty="0" smtClean="0">
                <a:solidFill>
                  <a:schemeClr val="tx1"/>
                </a:solidFill>
              </a:rPr>
              <a:t>Social Security Administration. 2016d. “Trust Fund Data.” Baltimore, MD: Social Security Administration, Office of the Chief Actuary. </a:t>
            </a:r>
            <a:r>
              <a:rPr lang="en-US" sz="1350" u="sng" dirty="0" smtClean="0">
                <a:solidFill>
                  <a:schemeClr val="tx1"/>
                </a:solidFill>
                <a:hlinkClick r:id="rId5"/>
              </a:rPr>
              <a:t>http://www.socialsecurity.gov/OACT/ProgData/allOps.html</a:t>
            </a:r>
            <a:r>
              <a:rPr lang="en-US" sz="1350" dirty="0" smtClean="0">
                <a:solidFill>
                  <a:schemeClr val="tx1"/>
                </a:solidFill>
              </a:rPr>
              <a:t> </a:t>
            </a:r>
          </a:p>
          <a:p>
            <a:pPr lvl="0"/>
            <a:r>
              <a:rPr lang="en-US" sz="1350" dirty="0" smtClean="0">
                <a:solidFill>
                  <a:schemeClr val="tx1"/>
                </a:solidFill>
              </a:rPr>
              <a:t>Social Security Administration. 2016e. </a:t>
            </a:r>
            <a:r>
              <a:rPr lang="en-US" sz="1350" i="1" dirty="0" smtClean="0">
                <a:solidFill>
                  <a:schemeClr val="tx1"/>
                </a:solidFill>
              </a:rPr>
              <a:t>Income of the Population 55 or Older, 2014</a:t>
            </a:r>
            <a:r>
              <a:rPr lang="en-US" sz="1350" dirty="0" smtClean="0">
                <a:solidFill>
                  <a:schemeClr val="tx1"/>
                </a:solidFill>
              </a:rPr>
              <a:t>. Washington, DC: Social Security Administration, Office of Research, Evaluation, and Statistics. </a:t>
            </a:r>
          </a:p>
          <a:p>
            <a:pPr lvl="0"/>
            <a:r>
              <a:rPr lang="en-US" sz="1350" dirty="0" smtClean="0">
                <a:solidFill>
                  <a:schemeClr val="tx1"/>
                </a:solidFill>
              </a:rPr>
              <a:t>Social Security Administration. 2016f. </a:t>
            </a:r>
            <a:r>
              <a:rPr lang="en-US" sz="1350" i="1" dirty="0" smtClean="0">
                <a:solidFill>
                  <a:schemeClr val="tx1"/>
                </a:solidFill>
              </a:rPr>
              <a:t>Annual Statistical Supplement to the Social Security Bulletin, 2015</a:t>
            </a:r>
            <a:r>
              <a:rPr lang="en-US" sz="1350" dirty="0" smtClean="0">
                <a:solidFill>
                  <a:schemeClr val="tx1"/>
                </a:solidFill>
              </a:rPr>
              <a:t>. Washington, DC: Social Security Administration, Office of Research, Evaluation, and Statistics. </a:t>
            </a:r>
          </a:p>
          <a:p>
            <a:pPr lvl="0"/>
            <a:r>
              <a:rPr lang="en-US" sz="1350" dirty="0" smtClean="0">
                <a:solidFill>
                  <a:schemeClr val="tx1"/>
                </a:solidFill>
              </a:rPr>
              <a:t>Social Security Administration. 2015. </a:t>
            </a:r>
            <a:r>
              <a:rPr lang="en-US" sz="1350" i="1" dirty="0" smtClean="0">
                <a:solidFill>
                  <a:schemeClr val="tx1"/>
                </a:solidFill>
              </a:rPr>
              <a:t>Annual Statistical Report on the Social Security Disability Insurance Program, 2014</a:t>
            </a:r>
            <a:r>
              <a:rPr lang="en-US" sz="1350" dirty="0" smtClean="0">
                <a:solidFill>
                  <a:schemeClr val="tx1"/>
                </a:solidFill>
              </a:rPr>
              <a:t>. Washington, DC: Social Security Administration, Office of Research, Evaluation, and Statistics.</a:t>
            </a:r>
          </a:p>
          <a:p>
            <a:pPr lvl="0"/>
            <a:r>
              <a:rPr lang="en-US" sz="1350" dirty="0" smtClean="0">
                <a:solidFill>
                  <a:schemeClr val="tx1"/>
                </a:solidFill>
              </a:rPr>
              <a:t>Social Security Administration. 2013. “Further breakdown of table 9.A1.” Unpublished data, received March 12, 2013. Washington, DC: Social Security Administration, Office of Research, Evaluation, and Statistics.</a:t>
            </a:r>
          </a:p>
          <a:p>
            <a:pPr lvl="0"/>
            <a:r>
              <a:rPr lang="en-US" sz="1350" dirty="0" smtClean="0">
                <a:solidFill>
                  <a:schemeClr val="tx1"/>
                </a:solidFill>
              </a:rPr>
              <a:t>Walker, Elisa A., Virginia P. Reno, and Thomas N. </a:t>
            </a:r>
            <a:r>
              <a:rPr lang="en-US" sz="1350" dirty="0" err="1" smtClean="0">
                <a:solidFill>
                  <a:schemeClr val="tx1"/>
                </a:solidFill>
              </a:rPr>
              <a:t>Bethell</a:t>
            </a:r>
            <a:r>
              <a:rPr lang="en-US" sz="1350" dirty="0" smtClean="0">
                <a:solidFill>
                  <a:schemeClr val="tx1"/>
                </a:solidFill>
              </a:rPr>
              <a:t>. 2014. </a:t>
            </a:r>
            <a:r>
              <a:rPr lang="en-US" sz="1350" i="1" dirty="0" smtClean="0">
                <a:solidFill>
                  <a:schemeClr val="tx1"/>
                </a:solidFill>
              </a:rPr>
              <a:t>Americans Make Hard Choices on Social Security: A Survey with Trade-Off Analysis</a:t>
            </a:r>
            <a:r>
              <a:rPr lang="en-US" sz="1350" dirty="0" smtClean="0">
                <a:solidFill>
                  <a:schemeClr val="tx1"/>
                </a:solidFill>
              </a:rPr>
              <a:t>. Washington, DC: National Academy of Social Insurance.</a:t>
            </a:r>
          </a:p>
          <a:p>
            <a:pPr lvl="0"/>
            <a:r>
              <a:rPr lang="en-US" sz="1350" dirty="0" smtClean="0">
                <a:solidFill>
                  <a:schemeClr val="tx1"/>
                </a:solidFill>
              </a:rPr>
              <a:t>U.S. Department of Health and Human Services. 2016. “2016 Poverty Guidelines.” Washington, DC: Department of Health and Human Services. </a:t>
            </a:r>
            <a:r>
              <a:rPr lang="en-US" sz="1350" u="sng" dirty="0" smtClean="0">
                <a:solidFill>
                  <a:schemeClr val="tx1"/>
                </a:solidFill>
                <a:hlinkClick r:id="rId6"/>
              </a:rPr>
              <a:t>https://aspe.hhs.gov/poverty-guidelines</a:t>
            </a:r>
            <a:r>
              <a:rPr lang="en-US" sz="1350" dirty="0" smtClean="0">
                <a:solidFill>
                  <a:schemeClr val="tx1"/>
                </a:solidFill>
              </a:rPr>
              <a:t> </a:t>
            </a:r>
          </a:p>
          <a:p>
            <a:pPr>
              <a:buNone/>
            </a:pPr>
            <a:endParaRPr lang="en-US" sz="1350" dirty="0">
              <a:solidFill>
                <a:schemeClr val="tx1"/>
              </a:solidFill>
            </a:endParaRPr>
          </a:p>
        </p:txBody>
      </p:sp>
      <p:sp>
        <p:nvSpPr>
          <p:cNvPr id="3" name="Title 2"/>
          <p:cNvSpPr>
            <a:spLocks noGrp="1"/>
          </p:cNvSpPr>
          <p:nvPr>
            <p:ph type="title"/>
          </p:nvPr>
        </p:nvSpPr>
        <p:spPr/>
        <p:txBody>
          <a:bodyPr/>
          <a:lstStyle/>
          <a:p>
            <a:r>
              <a:rPr lang="en-US" dirty="0" smtClean="0"/>
              <a:t>References (cont.)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9" name="Rectangle 2"/>
          <p:cNvSpPr>
            <a:spLocks noGrp="1" noChangeArrowheads="1"/>
          </p:cNvSpPr>
          <p:nvPr>
            <p:ph type="title"/>
          </p:nvPr>
        </p:nvSpPr>
        <p:spPr>
          <a:xfrm>
            <a:off x="0" y="228600"/>
            <a:ext cx="9144000" cy="990600"/>
          </a:xfrm>
        </p:spPr>
        <p:txBody>
          <a:bodyPr>
            <a:noAutofit/>
          </a:bodyPr>
          <a:lstStyle/>
          <a:p>
            <a:pPr eaLnBrk="1" hangingPunct="1"/>
            <a:r>
              <a:rPr lang="en-US" sz="3800" dirty="0" smtClean="0"/>
              <a:t>How Much Does Social Security Pay?</a:t>
            </a:r>
            <a:br>
              <a:rPr lang="en-US" sz="3800" dirty="0" smtClean="0"/>
            </a:br>
            <a:r>
              <a:rPr lang="en-US" sz="2000" dirty="0" smtClean="0"/>
              <a:t>(June 2016)</a:t>
            </a:r>
            <a:endParaRPr lang="en-US" sz="3800" dirty="0" smtClean="0"/>
          </a:p>
        </p:txBody>
      </p:sp>
      <p:sp>
        <p:nvSpPr>
          <p:cNvPr id="9218" name="Slide Number Placeholder 3"/>
          <p:cNvSpPr>
            <a:spLocks noGrp="1"/>
          </p:cNvSpPr>
          <p:nvPr>
            <p:ph type="sldNum" sz="quarter" idx="10"/>
          </p:nvPr>
        </p:nvSpPr>
        <p:spPr>
          <a:xfrm>
            <a:off x="6553200" y="6400800"/>
            <a:ext cx="1752600" cy="331239"/>
          </a:xfrm>
          <a:noFill/>
        </p:spPr>
        <p:txBody>
          <a:bodyPr/>
          <a:lstStyle/>
          <a:p>
            <a:fld id="{DB5CFB42-CEC6-4EAD-9883-4DC7A4501D20}" type="slidenum">
              <a:rPr lang="en-US" smtClean="0"/>
              <a:pPr/>
              <a:t>5</a:t>
            </a:fld>
            <a:endParaRPr lang="en-US" dirty="0" smtClean="0"/>
          </a:p>
        </p:txBody>
      </p:sp>
      <p:sp>
        <p:nvSpPr>
          <p:cNvPr id="9220" name="Rectangle 60"/>
          <p:cNvSpPr>
            <a:spLocks noChangeArrowheads="1"/>
          </p:cNvSpPr>
          <p:nvPr/>
        </p:nvSpPr>
        <p:spPr bwMode="auto">
          <a:xfrm>
            <a:off x="304800" y="6400800"/>
            <a:ext cx="5257800" cy="276999"/>
          </a:xfrm>
          <a:prstGeom prst="rect">
            <a:avLst/>
          </a:prstGeom>
          <a:noFill/>
          <a:ln w="9525">
            <a:noFill/>
            <a:miter lim="800000"/>
            <a:headEnd/>
            <a:tailEnd/>
          </a:ln>
        </p:spPr>
        <p:txBody>
          <a:bodyPr wrap="square">
            <a:spAutoFit/>
          </a:bodyPr>
          <a:lstStyle/>
          <a:p>
            <a:r>
              <a:rPr lang="en-US" sz="1200" dirty="0" smtClean="0">
                <a:cs typeface="Times New Roman" charset="0"/>
              </a:rPr>
              <a:t>SSA, 2016a; SSA, 2016b; </a:t>
            </a:r>
            <a:r>
              <a:rPr lang="en-US" sz="1200" dirty="0" smtClean="0"/>
              <a:t>U.S. Department of Health and Human Services, 2016.</a:t>
            </a:r>
            <a:endParaRPr lang="en-US" sz="1200" dirty="0"/>
          </a:p>
        </p:txBody>
      </p:sp>
      <p:graphicFrame>
        <p:nvGraphicFramePr>
          <p:cNvPr id="5262" name="Group 142"/>
          <p:cNvGraphicFramePr>
            <a:graphicFrameLocks noGrp="1"/>
          </p:cNvGraphicFramePr>
          <p:nvPr>
            <p:extLst>
              <p:ext uri="{D42A27DB-BD31-4B8C-83A1-F6EECF244321}">
                <p14:modId xmlns:p14="http://schemas.microsoft.com/office/powerpoint/2010/main" val="1630635780"/>
              </p:ext>
            </p:extLst>
          </p:nvPr>
        </p:nvGraphicFramePr>
        <p:xfrm>
          <a:off x="228600" y="1447799"/>
          <a:ext cx="8686799" cy="4978339"/>
        </p:xfrm>
        <a:graphic>
          <a:graphicData uri="http://schemas.openxmlformats.org/drawingml/2006/table">
            <a:tbl>
              <a:tblPr>
                <a:tableStyleId>{2D5ABB26-0587-4C30-8999-92F81FD0307C}</a:tableStyleId>
              </a:tblPr>
              <a:tblGrid>
                <a:gridCol w="4419600"/>
                <a:gridCol w="2133600"/>
                <a:gridCol w="2133599"/>
              </a:tblGrid>
              <a:tr h="6858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Beneficiary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Average Monthly Benefit  </a:t>
                      </a:r>
                      <a:endParaRPr kumimoji="0" lang="en-US" sz="18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u="none" strike="noStrike" cap="none" normalizeH="0" baseline="0" dirty="0" smtClean="0">
                          <a:ln>
                            <a:noFill/>
                          </a:ln>
                          <a:effectLst/>
                        </a:rPr>
                        <a:t>Average Yearly Benefit</a:t>
                      </a:r>
                      <a:endParaRPr kumimoji="0" lang="en-US" sz="1800" b="1" i="0" u="none" strike="noStrike" cap="none" normalizeH="0" baseline="0" dirty="0" smtClean="0">
                        <a:ln>
                          <a:noFill/>
                        </a:ln>
                        <a:solidFill>
                          <a:schemeClr val="tx1"/>
                        </a:solidFill>
                        <a:effectLst/>
                        <a:latin typeface="Times New Roman" charset="0"/>
                      </a:endParaRPr>
                    </a:p>
                  </a:txBody>
                  <a:tcPr marL="89725" marR="89725" marT="44863" marB="44863" anchor="ctr" horzOverflow="overflow"/>
                </a:tc>
              </a:tr>
              <a:tr h="508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$1,348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$16,176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447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workers</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$1,166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$13,992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tc>
              </a:tr>
              <a:tr h="51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Widows or widowers </a:t>
                      </a:r>
                      <a:r>
                        <a:rPr kumimoji="0" lang="en-US" sz="1600" u="none" strike="noStrike" cap="none" normalizeH="0" baseline="0" dirty="0" smtClean="0">
                          <a:ln>
                            <a:noFill/>
                          </a:ln>
                          <a:effectLst/>
                        </a:rPr>
                        <a:t>(60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$1,292</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$15,504</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657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smtClean="0">
                          <a:ln>
                            <a:noFill/>
                          </a:ln>
                          <a:effectLst/>
                        </a:rPr>
                        <a:t>By Family Type:</a:t>
                      </a:r>
                      <a:endParaRPr kumimoji="0" lang="en-US" sz="2100" b="1"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Average Monthly Benefit for Family</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Average Yearly Benefit for Family</a:t>
                      </a:r>
                      <a:endParaRPr kumimoji="0" lang="en-US" sz="1800" b="1" i="0" u="none" strike="noStrike" kern="1200" cap="none" spc="0" normalizeH="0" baseline="0" noProof="0" dirty="0" smtClean="0">
                        <a:ln>
                          <a:noFill/>
                        </a:ln>
                        <a:solidFill>
                          <a:prstClr val="black"/>
                        </a:solidFill>
                        <a:effectLst/>
                        <a:uLnTx/>
                        <a:uFillTx/>
                        <a:latin typeface="Times New Roman" charset="0"/>
                        <a:ea typeface="+mn-ea"/>
                        <a:cs typeface="+mn-cs"/>
                      </a:endParaRPr>
                    </a:p>
                  </a:txBody>
                  <a:tcPr marL="89725" marR="89725" marT="44863" marB="44863" horzOverflow="overflow"/>
                </a:tc>
              </a:tr>
              <a:tr h="449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Retired worker and spouse </a:t>
                      </a:r>
                      <a:r>
                        <a:rPr kumimoji="0" lang="en-US" sz="1600" u="none" strike="noStrike" cap="none" normalizeH="0" baseline="0" dirty="0" smtClean="0">
                          <a:ln>
                            <a:noFill/>
                          </a:ln>
                          <a:effectLst/>
                        </a:rPr>
                        <a:t>(62 or older)</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$2,233</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$26,796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r h="521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Widowed mother or father </a:t>
                      </a:r>
                      <a:r>
                        <a:rPr kumimoji="0" lang="en-US" sz="1600" u="none" strike="noStrike" cap="none" normalizeH="0" baseline="0" dirty="0" smtClean="0">
                          <a:ln>
                            <a:noFill/>
                          </a:ln>
                          <a:effectLst/>
                        </a:rPr>
                        <a:t>(under 60)</a:t>
                      </a:r>
                      <a:r>
                        <a:rPr kumimoji="0" lang="en-US" sz="2400" u="none" strike="noStrike" cap="none" normalizeH="0" baseline="0" dirty="0" smtClean="0">
                          <a:ln>
                            <a:noFill/>
                          </a:ln>
                          <a:effectLst/>
                        </a:rPr>
                        <a:t> </a:t>
                      </a:r>
                      <a:r>
                        <a:rPr kumimoji="0" lang="en-US" sz="2100" u="none" strike="noStrike" cap="none" normalizeH="0" baseline="0" dirty="0" smtClean="0">
                          <a:ln>
                            <a:noFill/>
                          </a:ln>
                          <a:effectLst/>
                        </a:rPr>
                        <a:t>and two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$2,639</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$31,668</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noFill/>
                  </a:tcPr>
                </a:tc>
              </a:tr>
              <a:tr h="725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Disabled worker and one or more children</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$1,793</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smtClean="0">
                          <a:ln>
                            <a:noFill/>
                          </a:ln>
                          <a:effectLst/>
                        </a:rPr>
                        <a:t>$21,516</a:t>
                      </a:r>
                      <a:endParaRPr kumimoji="0" lang="en-US" sz="2100" b="0" i="0" u="none" strike="noStrike" cap="none" normalizeH="0" baseline="0" dirty="0" smtClean="0">
                        <a:ln>
                          <a:noFill/>
                        </a:ln>
                        <a:solidFill>
                          <a:schemeClr val="tx1"/>
                        </a:solidFill>
                        <a:effectLst/>
                        <a:latin typeface="Times New Roman" charset="0"/>
                        <a:cs typeface="Times New Roman" charset="0"/>
                      </a:endParaRPr>
                    </a:p>
                  </a:txBody>
                  <a:tcPr marL="89725" marR="89725" marT="44863" marB="44863" horzOverflow="overflow">
                    <a:solidFill>
                      <a:srgbClr val="ABB19F"/>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0" y="366486"/>
            <a:ext cx="9144000" cy="1143000"/>
          </a:xfrm>
        </p:spPr>
        <p:txBody>
          <a:bodyPr>
            <a:noAutofit/>
          </a:bodyPr>
          <a:lstStyle/>
          <a:p>
            <a:pPr eaLnBrk="1" hangingPunct="1"/>
            <a:r>
              <a:rPr lang="en-US" sz="3400" smtClean="0">
                <a:solidFill>
                  <a:schemeClr val="bg1"/>
                </a:solidFill>
              </a:rPr>
              <a:t>How Do Benefits </a:t>
            </a:r>
            <a:br>
              <a:rPr lang="en-US" sz="3400" smtClean="0">
                <a:solidFill>
                  <a:schemeClr val="bg1"/>
                </a:solidFill>
              </a:rPr>
            </a:br>
            <a:r>
              <a:rPr lang="en-US" sz="3400" smtClean="0">
                <a:solidFill>
                  <a:schemeClr val="bg1"/>
                </a:solidFill>
              </a:rPr>
              <a:t>Compare to Earnings?</a:t>
            </a:r>
            <a:br>
              <a:rPr lang="en-US" sz="3400" smtClean="0">
                <a:solidFill>
                  <a:schemeClr val="bg1"/>
                </a:solidFill>
              </a:rPr>
            </a:br>
            <a:endParaRPr lang="en-US" sz="3400" dirty="0" smtClean="0">
              <a:solidFill>
                <a:schemeClr val="bg1"/>
              </a:solidFill>
            </a:endParaRPr>
          </a:p>
        </p:txBody>
      </p:sp>
      <p:sp>
        <p:nvSpPr>
          <p:cNvPr id="1030" name="Rectangle 8"/>
          <p:cNvSpPr>
            <a:spLocks noChangeArrowheads="1"/>
          </p:cNvSpPr>
          <p:nvPr/>
        </p:nvSpPr>
        <p:spPr bwMode="auto">
          <a:xfrm>
            <a:off x="671513" y="1304925"/>
            <a:ext cx="9144000" cy="0"/>
          </a:xfrm>
          <a:prstGeom prst="rect">
            <a:avLst/>
          </a:prstGeom>
          <a:noFill/>
          <a:ln w="9525">
            <a:noFill/>
            <a:miter lim="800000"/>
            <a:headEnd/>
            <a:tailEnd/>
          </a:ln>
        </p:spPr>
        <p:txBody>
          <a:bodyPr>
            <a:spAutoFit/>
          </a:bodyPr>
          <a:lstStyle/>
          <a:p>
            <a:endParaRPr lang="en-US" dirty="0"/>
          </a:p>
        </p:txBody>
      </p:sp>
      <p:sp>
        <p:nvSpPr>
          <p:cNvPr id="3" name="Rectangle 2"/>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6</a:t>
            </a:fld>
            <a:endParaRPr lang="en-US" dirty="0" smtClean="0"/>
          </a:p>
        </p:txBody>
      </p:sp>
      <p:graphicFrame>
        <p:nvGraphicFramePr>
          <p:cNvPr id="21" name="Chart 20"/>
          <p:cNvGraphicFramePr/>
          <p:nvPr/>
        </p:nvGraphicFramePr>
        <p:xfrm>
          <a:off x="762000" y="1261630"/>
          <a:ext cx="7520828" cy="55963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33400" y="108858"/>
            <a:ext cx="8077200" cy="1143000"/>
          </a:xfrm>
        </p:spPr>
        <p:txBody>
          <a:bodyPr>
            <a:noAutofit/>
          </a:bodyPr>
          <a:lstStyle/>
          <a:p>
            <a:pPr eaLnBrk="1" hangingPunct="1"/>
            <a:r>
              <a:rPr lang="en-US" sz="3400" dirty="0" smtClean="0"/>
              <a:t>How Many Seniors Rely on</a:t>
            </a:r>
            <a:r>
              <a:rPr lang="en-US" sz="3400" dirty="0"/>
              <a:t> </a:t>
            </a:r>
            <a:r>
              <a:rPr lang="en-US" sz="3400" dirty="0" smtClean="0"/>
              <a:t>Social Security for Most of Their Income?</a:t>
            </a:r>
          </a:p>
        </p:txBody>
      </p:sp>
      <p:sp>
        <p:nvSpPr>
          <p:cNvPr id="10244" name="Rectangle 3"/>
          <p:cNvSpPr>
            <a:spLocks noGrp="1" noChangeArrowheads="1"/>
          </p:cNvSpPr>
          <p:nvPr>
            <p:ph idx="1"/>
          </p:nvPr>
        </p:nvSpPr>
        <p:spPr>
          <a:xfrm>
            <a:off x="762000" y="2209800"/>
            <a:ext cx="7772400" cy="4191000"/>
          </a:xfrm>
        </p:spPr>
        <p:txBody>
          <a:bodyPr/>
          <a:lstStyle/>
          <a:p>
            <a:pPr eaLnBrk="1" hangingPunct="1">
              <a:buSzPct val="85000"/>
              <a:buFont typeface="Wingdings" pitchFamily="2" charset="2"/>
              <a:buChar char="Ø"/>
            </a:pPr>
            <a:r>
              <a:rPr lang="en-US" sz="2800" dirty="0" smtClean="0">
                <a:solidFill>
                  <a:srgbClr val="005B4D"/>
                </a:solidFill>
              </a:rPr>
              <a:t>84% </a:t>
            </a:r>
            <a:r>
              <a:rPr lang="en-US" sz="2800" dirty="0" smtClean="0">
                <a:solidFill>
                  <a:schemeClr val="tx1"/>
                </a:solidFill>
              </a:rPr>
              <a:t>of all people 65 and older get Social Security.</a:t>
            </a:r>
          </a:p>
          <a:p>
            <a:pPr eaLnBrk="1" hangingPunct="1"/>
            <a:endParaRPr lang="en-US" sz="1600" dirty="0" smtClean="0">
              <a:solidFill>
                <a:schemeClr val="tx1"/>
              </a:solidFill>
            </a:endParaRPr>
          </a:p>
          <a:p>
            <a:pPr eaLnBrk="1" hangingPunct="1">
              <a:buSzPct val="85000"/>
              <a:buFont typeface="Wingdings" pitchFamily="2" charset="2"/>
              <a:buChar char="Ø"/>
            </a:pPr>
            <a:r>
              <a:rPr lang="en-US" sz="2800" dirty="0" smtClean="0">
                <a:solidFill>
                  <a:srgbClr val="005B4D"/>
                </a:solidFill>
              </a:rPr>
              <a:t>Over 3 in 5 (61%) </a:t>
            </a:r>
            <a:r>
              <a:rPr lang="en-US" sz="2800" dirty="0" smtClean="0">
                <a:solidFill>
                  <a:schemeClr val="tx1"/>
                </a:solidFill>
              </a:rPr>
              <a:t>beneficiaries of Social Security get </a:t>
            </a:r>
            <a:r>
              <a:rPr lang="en-US" sz="2800" i="1" dirty="0" smtClean="0">
                <a:solidFill>
                  <a:schemeClr val="tx1"/>
                </a:solidFill>
              </a:rPr>
              <a:t>half or more </a:t>
            </a:r>
            <a:r>
              <a:rPr lang="en-US" sz="2800" dirty="0" smtClean="0">
                <a:solidFill>
                  <a:schemeClr val="tx1"/>
                </a:solidFill>
              </a:rPr>
              <a:t>of their income from Social Security.</a:t>
            </a:r>
          </a:p>
          <a:p>
            <a:pPr eaLnBrk="1" hangingPunct="1"/>
            <a:endParaRPr lang="en-US" sz="1400" dirty="0" smtClean="0">
              <a:solidFill>
                <a:schemeClr val="tx1"/>
              </a:solidFill>
            </a:endParaRPr>
          </a:p>
          <a:p>
            <a:pPr>
              <a:buSzPct val="85000"/>
              <a:buFont typeface="Wingdings" pitchFamily="2" charset="2"/>
              <a:buChar char="Ø"/>
            </a:pPr>
            <a:r>
              <a:rPr lang="en-US" sz="2800" dirty="0" smtClean="0">
                <a:solidFill>
                  <a:srgbClr val="005B4D"/>
                </a:solidFill>
              </a:rPr>
              <a:t>About 1 in 3 (33%) </a:t>
            </a:r>
            <a:r>
              <a:rPr lang="en-US" sz="2800" dirty="0" smtClean="0">
                <a:solidFill>
                  <a:schemeClr val="tx1"/>
                </a:solidFill>
              </a:rPr>
              <a:t>beneficiaries of Social Security get </a:t>
            </a:r>
            <a:r>
              <a:rPr lang="en-US" sz="2800" i="1" dirty="0" smtClean="0">
                <a:solidFill>
                  <a:schemeClr val="tx1"/>
                </a:solidFill>
              </a:rPr>
              <a:t>almost all (90% or more) </a:t>
            </a:r>
            <a:r>
              <a:rPr lang="en-US" sz="2800" dirty="0" smtClean="0">
                <a:solidFill>
                  <a:schemeClr val="tx1"/>
                </a:solidFill>
              </a:rPr>
              <a:t>of their income from Social Security.</a:t>
            </a:r>
          </a:p>
        </p:txBody>
      </p:sp>
      <p:sp>
        <p:nvSpPr>
          <p:cNvPr id="10242" name="Slide Number Placeholder 3"/>
          <p:cNvSpPr>
            <a:spLocks noGrp="1"/>
          </p:cNvSpPr>
          <p:nvPr>
            <p:ph type="sldNum" sz="quarter" idx="4294967295"/>
          </p:nvPr>
        </p:nvSpPr>
        <p:spPr>
          <a:xfrm>
            <a:off x="6553200" y="6356350"/>
            <a:ext cx="2133600" cy="365125"/>
          </a:xfrm>
          <a:noFill/>
        </p:spPr>
        <p:txBody>
          <a:bodyPr/>
          <a:lstStyle/>
          <a:p>
            <a:fld id="{C16BE70D-EA59-40F4-90E5-ED56E20B0A81}" type="slidenum">
              <a:rPr lang="en-US" smtClean="0"/>
              <a:pPr/>
              <a:t>7</a:t>
            </a:fld>
            <a:endParaRPr lang="en-US" dirty="0" smtClean="0"/>
          </a:p>
        </p:txBody>
      </p:sp>
      <p:sp>
        <p:nvSpPr>
          <p:cNvPr id="10245" name="Text Box 4"/>
          <p:cNvSpPr txBox="1">
            <a:spLocks noChangeArrowheads="1"/>
          </p:cNvSpPr>
          <p:nvPr/>
        </p:nvSpPr>
        <p:spPr bwMode="auto">
          <a:xfrm>
            <a:off x="4572000" y="6096000"/>
            <a:ext cx="184150" cy="457200"/>
          </a:xfrm>
          <a:prstGeom prst="rect">
            <a:avLst/>
          </a:prstGeom>
          <a:noFill/>
          <a:ln w="9525">
            <a:noFill/>
            <a:miter lim="800000"/>
            <a:headEnd/>
            <a:tailEnd/>
          </a:ln>
        </p:spPr>
        <p:txBody>
          <a:bodyPr wrap="none">
            <a:spAutoFit/>
          </a:bodyPr>
          <a:lstStyle/>
          <a:p>
            <a:endParaRPr lang="en-US" dirty="0"/>
          </a:p>
        </p:txBody>
      </p:sp>
      <p:sp>
        <p:nvSpPr>
          <p:cNvPr id="10246" name="Text Box 5"/>
          <p:cNvSpPr txBox="1">
            <a:spLocks noChangeArrowheads="1"/>
          </p:cNvSpPr>
          <p:nvPr/>
        </p:nvSpPr>
        <p:spPr bwMode="auto">
          <a:xfrm>
            <a:off x="304800" y="6400800"/>
            <a:ext cx="2381678" cy="276999"/>
          </a:xfrm>
          <a:prstGeom prst="rect">
            <a:avLst/>
          </a:prstGeom>
          <a:noFill/>
          <a:ln w="9525">
            <a:noFill/>
            <a:miter lim="800000"/>
            <a:headEnd/>
            <a:tailEnd/>
          </a:ln>
        </p:spPr>
        <p:txBody>
          <a:bodyPr wrap="none">
            <a:spAutoFit/>
          </a:bodyPr>
          <a:lstStyle/>
          <a:p>
            <a:r>
              <a:rPr lang="en-US" sz="1200" dirty="0" smtClean="0"/>
              <a:t>SSA, 2016e: Tables 2.A1 and 9.A1.</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Race</a:t>
            </a:r>
          </a:p>
        </p:txBody>
      </p:sp>
      <p:graphicFrame>
        <p:nvGraphicFramePr>
          <p:cNvPr id="4" name="Group 142"/>
          <p:cNvGraphicFramePr>
            <a:graphicFrameLocks noGrp="1"/>
          </p:cNvGraphicFramePr>
          <p:nvPr>
            <p:extLst/>
          </p:nvPr>
        </p:nvGraphicFramePr>
        <p:xfrm>
          <a:off x="838200" y="1719642"/>
          <a:ext cx="7467599" cy="2961516"/>
        </p:xfrm>
        <a:graphic>
          <a:graphicData uri="http://schemas.openxmlformats.org/drawingml/2006/table">
            <a:tbl>
              <a:tblPr>
                <a:tableStyleId>{2D5ABB26-0587-4C30-8999-92F81FD0307C}</a:tableStyleId>
              </a:tblPr>
              <a:tblGrid>
                <a:gridCol w="2465033">
                  <a:extLst>
                    <a:ext uri="{9D8B030D-6E8A-4147-A177-3AD203B41FA5}">
                      <a16:colId xmlns:a16="http://schemas.microsoft.com/office/drawing/2014/main" xmlns="" val="20000"/>
                    </a:ext>
                  </a:extLst>
                </a:gridCol>
                <a:gridCol w="2537534">
                  <a:extLst>
                    <a:ext uri="{9D8B030D-6E8A-4147-A177-3AD203B41FA5}">
                      <a16:colId xmlns:a16="http://schemas.microsoft.com/office/drawing/2014/main" xmlns="" val="20001"/>
                    </a:ext>
                  </a:extLst>
                </a:gridCol>
                <a:gridCol w="2465032">
                  <a:extLst>
                    <a:ext uri="{9D8B030D-6E8A-4147-A177-3AD203B41FA5}">
                      <a16:colId xmlns:a16="http://schemas.microsoft.com/office/drawing/2014/main" xmlns="" val="20002"/>
                    </a:ext>
                  </a:extLst>
                </a:gridCol>
              </a:tblGrid>
              <a:tr h="381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mn-lt"/>
                        </a:rPr>
                        <a:t>Percent of beneficiary households 65 or older whose Social Security benefits make up:</a:t>
                      </a: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xmlns="" val="10000"/>
                  </a:ext>
                </a:extLst>
              </a:tr>
              <a:tr h="50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Race:</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xmlns="" val="10001"/>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White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60%</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32%</a:t>
                      </a:r>
                    </a:p>
                  </a:txBody>
                  <a:tcPr marL="89725" marR="89725" marT="44863" marB="44863" horzOverflow="overflow">
                    <a:solidFill>
                      <a:srgbClr val="ABB19F"/>
                    </a:solidFill>
                  </a:tcPr>
                </a:tc>
                <a:extLst>
                  <a:ext uri="{0D108BD9-81ED-4DB2-BD59-A6C34878D82A}">
                    <a16:rowId xmlns:a16="http://schemas.microsoft.com/office/drawing/2014/main" xmlns="" val="10002"/>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Black</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69%</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45%</a:t>
                      </a:r>
                    </a:p>
                  </a:txBody>
                  <a:tcPr marL="89725" marR="89725" marT="44863" marB="44863" horzOverflow="overflow"/>
                </a:tc>
                <a:extLst>
                  <a:ext uri="{0D108BD9-81ED-4DB2-BD59-A6C34878D82A}">
                    <a16:rowId xmlns:a16="http://schemas.microsoft.com/office/drawing/2014/main" xmlns="" val="10003"/>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Asian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62%</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41%</a:t>
                      </a:r>
                    </a:p>
                  </a:txBody>
                  <a:tcPr marL="89725" marR="89725" marT="44863" marB="44863" horzOverflow="overflow">
                    <a:solidFill>
                      <a:srgbClr val="ABB19F"/>
                    </a:solidFill>
                  </a:tcPr>
                </a:tc>
                <a:extLst>
                  <a:ext uri="{0D108BD9-81ED-4DB2-BD59-A6C34878D82A}">
                    <a16:rowId xmlns:a16="http://schemas.microsoft.com/office/drawing/2014/main" xmlns="" val="10004"/>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Hispanic</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73%</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52%</a:t>
                      </a:r>
                    </a:p>
                  </a:txBody>
                  <a:tcPr marL="89725" marR="89725" marT="44863" marB="44863" horzOverflow="overflow">
                    <a:noFill/>
                  </a:tcPr>
                </a:tc>
                <a:extLst>
                  <a:ext uri="{0D108BD9-81ED-4DB2-BD59-A6C34878D82A}">
                    <a16:rowId xmlns:a16="http://schemas.microsoft.com/office/drawing/2014/main" xmlns="" val="10005"/>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8</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2016e: Table 9.A3.</a:t>
            </a:r>
          </a:p>
        </p:txBody>
      </p:sp>
    </p:spTree>
    <p:extLst>
      <p:ext uri="{BB962C8B-B14F-4D97-AF65-F5344CB8AC3E}">
        <p14:creationId xmlns:p14="http://schemas.microsoft.com/office/powerpoint/2010/main" val="1108891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10400" y="5257800"/>
            <a:ext cx="2133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endParaRPr>
          </a:p>
        </p:txBody>
      </p:sp>
      <p:sp>
        <p:nvSpPr>
          <p:cNvPr id="3" name="Title 2"/>
          <p:cNvSpPr>
            <a:spLocks noGrp="1"/>
          </p:cNvSpPr>
          <p:nvPr>
            <p:ph type="title"/>
          </p:nvPr>
        </p:nvSpPr>
        <p:spPr>
          <a:xfrm>
            <a:off x="457200" y="152400"/>
            <a:ext cx="8229600" cy="990600"/>
          </a:xfrm>
        </p:spPr>
        <p:txBody>
          <a:bodyPr>
            <a:noAutofit/>
          </a:bodyPr>
          <a:lstStyle/>
          <a:p>
            <a:r>
              <a:rPr lang="en-US" sz="3400" dirty="0"/>
              <a:t>Reliance on Social Security </a:t>
            </a:r>
            <a:br>
              <a:rPr lang="en-US" sz="3400" dirty="0"/>
            </a:br>
            <a:r>
              <a:rPr lang="en-US" sz="3400" dirty="0"/>
              <a:t>By Gender and Family Type</a:t>
            </a:r>
          </a:p>
        </p:txBody>
      </p:sp>
      <p:graphicFrame>
        <p:nvGraphicFramePr>
          <p:cNvPr id="4" name="Group 142"/>
          <p:cNvGraphicFramePr>
            <a:graphicFrameLocks noGrp="1"/>
          </p:cNvGraphicFramePr>
          <p:nvPr>
            <p:extLst/>
          </p:nvPr>
        </p:nvGraphicFramePr>
        <p:xfrm>
          <a:off x="838200" y="1600200"/>
          <a:ext cx="7467599" cy="3867532"/>
        </p:xfrm>
        <a:graphic>
          <a:graphicData uri="http://schemas.openxmlformats.org/drawingml/2006/table">
            <a:tbl>
              <a:tblPr>
                <a:tableStyleId>{2D5ABB26-0587-4C30-8999-92F81FD0307C}</a:tableStyleId>
              </a:tblPr>
              <a:tblGrid>
                <a:gridCol w="2465033">
                  <a:extLst>
                    <a:ext uri="{9D8B030D-6E8A-4147-A177-3AD203B41FA5}">
                      <a16:colId xmlns:a16="http://schemas.microsoft.com/office/drawing/2014/main" xmlns="" val="20000"/>
                    </a:ext>
                  </a:extLst>
                </a:gridCol>
                <a:gridCol w="2537534">
                  <a:extLst>
                    <a:ext uri="{9D8B030D-6E8A-4147-A177-3AD203B41FA5}">
                      <a16:colId xmlns:a16="http://schemas.microsoft.com/office/drawing/2014/main" xmlns="" val="20001"/>
                    </a:ext>
                  </a:extLst>
                </a:gridCol>
                <a:gridCol w="2465032">
                  <a:extLst>
                    <a:ext uri="{9D8B030D-6E8A-4147-A177-3AD203B41FA5}">
                      <a16:colId xmlns:a16="http://schemas.microsoft.com/office/drawing/2014/main" xmlns="" val="20002"/>
                    </a:ext>
                  </a:extLst>
                </a:gridCol>
              </a:tblGrid>
              <a:tr h="3810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mn-lt"/>
                        </a:rPr>
                        <a:t>Percent of persons in beneficiary families 65 or older whose Social Security benefits make up:</a:t>
                      </a:r>
                      <a:endParaRPr kumimoji="0" lang="en-US" sz="1800" b="1" i="0" u="none" strike="noStrike" cap="none" normalizeH="0" baseline="0" dirty="0">
                        <a:ln>
                          <a:noFill/>
                        </a:ln>
                        <a:solidFill>
                          <a:schemeClr val="tx1"/>
                        </a:solidFill>
                        <a:effectLst/>
                        <a:latin typeface="+mn-lt"/>
                      </a:endParaRP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charset="0"/>
                      </a:endParaRPr>
                    </a:p>
                  </a:txBody>
                  <a:tcPr marL="89725" marR="89725" marT="44863" marB="44863" anchor="ctr" horzOverflow="overflow"/>
                </a:tc>
                <a:extLst>
                  <a:ext uri="{0D108BD9-81ED-4DB2-BD59-A6C34878D82A}">
                    <a16:rowId xmlns:a16="http://schemas.microsoft.com/office/drawing/2014/main" xmlns="" val="10000"/>
                  </a:ext>
                </a:extLst>
              </a:tr>
              <a:tr h="5046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By Gender:</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Half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100" b="1" i="1" u="none" strike="noStrike" cap="none" normalizeH="0" baseline="0" dirty="0">
                          <a:ln>
                            <a:noFill/>
                          </a:ln>
                          <a:effectLst/>
                          <a:latin typeface="+mn-lt"/>
                        </a:rPr>
                        <a:t>90% or more </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800" b="1" u="none" strike="noStrike" cap="none" normalizeH="0" baseline="0" dirty="0">
                          <a:ln>
                            <a:noFill/>
                          </a:ln>
                          <a:effectLst/>
                          <a:latin typeface="+mn-lt"/>
                        </a:rPr>
                        <a:t>of their income</a:t>
                      </a:r>
                      <a:endParaRPr kumimoji="0" lang="en-US" sz="1800" b="1" i="0" u="none" strike="noStrike" cap="none" normalizeH="0" baseline="0" dirty="0">
                        <a:ln>
                          <a:noFill/>
                        </a:ln>
                        <a:solidFill>
                          <a:schemeClr val="tx1"/>
                        </a:solidFill>
                        <a:effectLst/>
                        <a:latin typeface="+mn-lt"/>
                      </a:endParaRPr>
                    </a:p>
                  </a:txBody>
                  <a:tcPr marL="89725" marR="89725" marT="44863" marB="44863" horzOverflow="overflow"/>
                </a:tc>
                <a:extLst>
                  <a:ext uri="{0D108BD9-81ED-4DB2-BD59-A6C34878D82A}">
                    <a16:rowId xmlns:a16="http://schemas.microsoft.com/office/drawing/2014/main" xmlns="" val="10001"/>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women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61%</a:t>
                      </a: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34%</a:t>
                      </a:r>
                    </a:p>
                  </a:txBody>
                  <a:tcPr marL="89725" marR="89725" marT="44863" marB="44863" horzOverflow="overflow">
                    <a:solidFill>
                      <a:srgbClr val="ABB19F"/>
                    </a:solidFill>
                  </a:tcPr>
                </a:tc>
                <a:extLst>
                  <a:ext uri="{0D108BD9-81ED-4DB2-BD59-A6C34878D82A}">
                    <a16:rowId xmlns:a16="http://schemas.microsoft.com/office/drawing/2014/main" xmlns="" val="10002"/>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men</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56%</a:t>
                      </a:r>
                    </a:p>
                  </a:txBody>
                  <a:tcPr marL="89725" marR="89725" marT="44863" marB="44863"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29%</a:t>
                      </a:r>
                    </a:p>
                  </a:txBody>
                  <a:tcPr marL="89725" marR="89725" marT="44863" marB="44863" horzOverflow="overflow"/>
                </a:tc>
                <a:extLst>
                  <a:ext uri="{0D108BD9-81ED-4DB2-BD59-A6C34878D82A}">
                    <a16:rowId xmlns:a16="http://schemas.microsoft.com/office/drawing/2014/main" xmlns="" val="10003"/>
                  </a:ext>
                </a:extLst>
              </a:tr>
              <a:tr h="1863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mn-lt"/>
                        <a:cs typeface="Times New Roman" charset="0"/>
                      </a:endParaRPr>
                    </a:p>
                  </a:txBody>
                  <a:tcPr marL="89725" marR="89725" marT="44863" marB="44863" horzOverflow="overflow">
                    <a:solidFill>
                      <a:srgbClr val="ABB19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mn-lt"/>
                        <a:cs typeface="Times New Roman" charset="0"/>
                      </a:endParaRPr>
                    </a:p>
                  </a:txBody>
                  <a:tcPr marL="89725" marR="89725" marT="44863" marB="44863" horzOverflow="overflow">
                    <a:solidFill>
                      <a:srgbClr val="ABB19F"/>
                    </a:solidFill>
                  </a:tcPr>
                </a:tc>
                <a:extLst>
                  <a:ext uri="{0D108BD9-81ED-4DB2-BD59-A6C34878D82A}">
                    <a16:rowId xmlns:a16="http://schemas.microsoft.com/office/drawing/2014/main" xmlns="" val="10004"/>
                  </a:ext>
                </a:extLst>
              </a:tr>
              <a:tr h="6638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u="none" strike="noStrike" cap="none" normalizeH="0" baseline="0" dirty="0">
                          <a:ln>
                            <a:noFill/>
                          </a:ln>
                          <a:effectLst/>
                          <a:latin typeface="+mn-lt"/>
                        </a:rPr>
                        <a:t>By Family Type:</a:t>
                      </a:r>
                      <a:endParaRPr kumimoji="0" lang="en-US" sz="2100" b="1" i="0" u="none" strike="noStrike" cap="none" normalizeH="0" baseline="0" dirty="0">
                        <a:ln>
                          <a:noFill/>
                        </a:ln>
                        <a:solidFill>
                          <a:schemeClr val="tx1"/>
                        </a:solidFill>
                        <a:effectLst/>
                        <a:latin typeface="+mn-lt"/>
                        <a:cs typeface="Times New Roman" charset="0"/>
                      </a:endParaRPr>
                    </a:p>
                  </a:txBody>
                  <a:tcPr marL="89725" marR="89725" marT="44863" marB="44863" anchor="b"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mn-lt"/>
                        </a:rPr>
                        <a:t>Percent of beneficiary households 65 or older whose Social Security benefits make up:</a:t>
                      </a:r>
                      <a:endParaRPr kumimoji="0" lang="en-US" sz="1800" b="1" i="0" u="none" strike="noStrike" cap="none" normalizeH="0" baseline="0" dirty="0">
                        <a:ln>
                          <a:noFill/>
                        </a:ln>
                        <a:solidFill>
                          <a:schemeClr val="tx1"/>
                        </a:solidFill>
                        <a:effectLst/>
                        <a:latin typeface="+mn-lt"/>
                      </a:endParaRPr>
                    </a:p>
                  </a:txBody>
                  <a:tcPr marL="89725" marR="89725" marT="44863" marB="44863" anchor="b" horzOverflow="overflow"/>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horzOverflow="overflow"/>
                </a:tc>
                <a:extLst>
                  <a:ext uri="{0D108BD9-81ED-4DB2-BD59-A6C34878D82A}">
                    <a16:rowId xmlns:a16="http://schemas.microsoft.com/office/drawing/2014/main" xmlns="" val="10005"/>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mn-cs"/>
                        </a:rPr>
                        <a:t>Married couples</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solidFill>
                      <a:srgbClr val="ABB19F"/>
                    </a:solidFill>
                  </a:tcPr>
                </a:tc>
                <a:tc>
                  <a:txBody>
                    <a:bodyPr/>
                    <a:lstStyle/>
                    <a:p>
                      <a:pPr algn="ctr"/>
                      <a:r>
                        <a:rPr lang="en-US" sz="2100" dirty="0"/>
                        <a:t>48%</a:t>
                      </a:r>
                    </a:p>
                  </a:txBody>
                  <a:tcPr marL="89725" marR="89725" marT="44863" marB="44863" horzOverflow="overflow">
                    <a:solidFill>
                      <a:srgbClr val="ABB19F"/>
                    </a:solidFill>
                  </a:tcPr>
                </a:tc>
                <a:tc>
                  <a:txBody>
                    <a:bodyPr/>
                    <a:lstStyle/>
                    <a:p>
                      <a:pPr algn="ctr"/>
                      <a:r>
                        <a:rPr lang="en-US" sz="2100" dirty="0"/>
                        <a:t>21%</a:t>
                      </a:r>
                    </a:p>
                  </a:txBody>
                  <a:tcPr marL="89725" marR="89725" marT="44863" marB="44863" horzOverflow="overflow">
                    <a:solidFill>
                      <a:srgbClr val="ABB19F"/>
                    </a:solidFill>
                  </a:tcPr>
                </a:tc>
                <a:extLst>
                  <a:ext uri="{0D108BD9-81ED-4DB2-BD59-A6C34878D82A}">
                    <a16:rowId xmlns:a16="http://schemas.microsoft.com/office/drawing/2014/main" xmlns="" val="10006"/>
                  </a:ext>
                </a:extLst>
              </a:tr>
              <a:tr h="365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u="none" strike="noStrike" cap="none" normalizeH="0" baseline="0" dirty="0">
                          <a:ln>
                            <a:noFill/>
                          </a:ln>
                          <a:effectLst/>
                          <a:latin typeface="+mn-lt"/>
                        </a:rPr>
                        <a:t>Unmarried people</a:t>
                      </a:r>
                      <a:endParaRPr kumimoji="0" lang="en-US" sz="2100" b="0" i="0" u="none" strike="noStrike" cap="none" normalizeH="0" baseline="0" dirty="0">
                        <a:ln>
                          <a:noFill/>
                        </a:ln>
                        <a:solidFill>
                          <a:schemeClr val="tx1"/>
                        </a:solidFill>
                        <a:effectLst/>
                        <a:latin typeface="+mn-lt"/>
                        <a:cs typeface="Times New Roman" charset="0"/>
                      </a:endParaRPr>
                    </a:p>
                  </a:txBody>
                  <a:tcPr marL="89725" marR="89725" marT="44863" marB="44863"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71%</a:t>
                      </a:r>
                    </a:p>
                  </a:txBody>
                  <a:tcPr marL="89725" marR="89725" marT="44863" marB="44863" horzOverflow="overflow">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a:ln>
                            <a:noFill/>
                          </a:ln>
                          <a:solidFill>
                            <a:schemeClr val="tx1"/>
                          </a:solidFill>
                          <a:effectLst/>
                          <a:latin typeface="+mn-lt"/>
                          <a:cs typeface="Times New Roman" charset="0"/>
                        </a:rPr>
                        <a:t>43%</a:t>
                      </a:r>
                    </a:p>
                  </a:txBody>
                  <a:tcPr marL="89725" marR="89725" marT="44863" marB="44863" horzOverflow="overflow">
                    <a:noFill/>
                  </a:tcPr>
                </a:tc>
                <a:extLst>
                  <a:ext uri="{0D108BD9-81ED-4DB2-BD59-A6C34878D82A}">
                    <a16:rowId xmlns:a16="http://schemas.microsoft.com/office/drawing/2014/main" xmlns="" val="10007"/>
                  </a:ext>
                </a:extLst>
              </a:tr>
            </a:tbl>
          </a:graphicData>
        </a:graphic>
      </p:graphicFrame>
      <p:sp>
        <p:nvSpPr>
          <p:cNvPr id="6" name="Slide Number Placeholder 3"/>
          <p:cNvSpPr txBox="1">
            <a:spLocks/>
          </p:cNvSpPr>
          <p:nvPr/>
        </p:nvSpPr>
        <p:spPr>
          <a:xfrm>
            <a:off x="6553200" y="6492875"/>
            <a:ext cx="2133600" cy="365125"/>
          </a:xfrm>
          <a:prstGeom prst="rect">
            <a:avLst/>
          </a:prstGeom>
          <a:noFill/>
        </p:spPr>
        <p:txBody>
          <a:bodyPr vert="horz" lIns="91440" tIns="45720" rIns="91440" bIns="45720" rtlCol="0" anchor="ctr"/>
          <a:lstStyle/>
          <a:p>
            <a:pPr fontAlgn="base">
              <a:spcBef>
                <a:spcPct val="0"/>
              </a:spcBef>
              <a:spcAft>
                <a:spcPct val="0"/>
              </a:spcAft>
              <a:defRPr/>
            </a:pPr>
            <a:fld id="{C16BE70D-EA59-40F4-90E5-ED56E20B0A81}" type="slidenum">
              <a:rPr lang="en-US" sz="1200">
                <a:solidFill>
                  <a:srgbClr val="55554A"/>
                </a:solidFill>
              </a:rPr>
              <a:pPr fontAlgn="base">
                <a:spcBef>
                  <a:spcPct val="0"/>
                </a:spcBef>
                <a:spcAft>
                  <a:spcPct val="0"/>
                </a:spcAft>
                <a:defRPr/>
              </a:pPr>
              <a:t>9</a:t>
            </a:fld>
            <a:endParaRPr lang="en-US" sz="1200" dirty="0">
              <a:solidFill>
                <a:srgbClr val="55554A"/>
              </a:solidFill>
            </a:endParaRPr>
          </a:p>
        </p:txBody>
      </p:sp>
      <p:sp>
        <p:nvSpPr>
          <p:cNvPr id="7" name="Text Box 5"/>
          <p:cNvSpPr txBox="1">
            <a:spLocks noChangeArrowheads="1"/>
          </p:cNvSpPr>
          <p:nvPr/>
        </p:nvSpPr>
        <p:spPr bwMode="auto">
          <a:xfrm>
            <a:off x="304800" y="6581775"/>
            <a:ext cx="4648200" cy="276999"/>
          </a:xfrm>
          <a:prstGeom prst="rect">
            <a:avLst/>
          </a:prstGeom>
          <a:noFill/>
          <a:ln w="9525">
            <a:noFill/>
            <a:miter lim="800000"/>
            <a:headEnd/>
            <a:tailEnd/>
          </a:ln>
        </p:spPr>
        <p:txBody>
          <a:bodyPr>
            <a:spAutoFit/>
          </a:bodyPr>
          <a:lstStyle/>
          <a:p>
            <a:pPr fontAlgn="base">
              <a:spcBef>
                <a:spcPct val="50000"/>
              </a:spcBef>
              <a:spcAft>
                <a:spcPct val="0"/>
              </a:spcAft>
            </a:pPr>
            <a:r>
              <a:rPr lang="en-US" sz="1200" dirty="0">
                <a:solidFill>
                  <a:prstClr val="black"/>
                </a:solidFill>
                <a:latin typeface="Times New Roman" charset="0"/>
              </a:rPr>
              <a:t>SSA, 2016e: Tables 9.A2 and 9.B3.</a:t>
            </a:r>
          </a:p>
        </p:txBody>
      </p:sp>
    </p:spTree>
    <p:extLst>
      <p:ext uri="{BB962C8B-B14F-4D97-AF65-F5344CB8AC3E}">
        <p14:creationId xmlns:p14="http://schemas.microsoft.com/office/powerpoint/2010/main" val="19382854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1_TS102264331">
  <a:themeElements>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2.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3.xml><?xml version="1.0" encoding="utf-8"?>
<a:themeOverride xmlns:a="http://schemas.openxmlformats.org/drawingml/2006/main">
  <a:clrScheme name="Custom 8">
    <a:dk1>
      <a:sysClr val="windowText" lastClr="000000"/>
    </a:dk1>
    <a:lt1>
      <a:sysClr val="window" lastClr="FFFFFF"/>
    </a:lt1>
    <a:dk2>
      <a:srgbClr val="55554A"/>
    </a:dk2>
    <a:lt2>
      <a:srgbClr val="D7DAE1"/>
    </a:lt2>
    <a:accent1>
      <a:srgbClr val="F4680B"/>
    </a:accent1>
    <a:accent2>
      <a:srgbClr val="005B4D"/>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Professional</Template>
  <TotalTime>20148</TotalTime>
  <Words>7557</Words>
  <Application>Microsoft Macintosh PowerPoint</Application>
  <PresentationFormat>On-screen Show (4:3)</PresentationFormat>
  <Paragraphs>626</Paragraphs>
  <Slides>45</Slides>
  <Notes>45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Calibri</vt:lpstr>
      <vt:lpstr>Century</vt:lpstr>
      <vt:lpstr>Courier New</vt:lpstr>
      <vt:lpstr>Franklin Gothic Book</vt:lpstr>
      <vt:lpstr>Symbol</vt:lpstr>
      <vt:lpstr>Times New Roman</vt:lpstr>
      <vt:lpstr>Wingdings</vt:lpstr>
      <vt:lpstr>Arial</vt:lpstr>
      <vt:lpstr>TS102264331</vt:lpstr>
      <vt:lpstr>1_TS102264331</vt:lpstr>
      <vt:lpstr>Social Security Benefits, Finances, and Policy Options A Primer</vt:lpstr>
      <vt:lpstr>What is  Social Security?</vt:lpstr>
      <vt:lpstr>How Many People Receive  Social Security?</vt:lpstr>
      <vt:lpstr>Who Receives Social Security?</vt:lpstr>
      <vt:lpstr>How Much Does Social Security Pay? (June 2016)</vt:lpstr>
      <vt:lpstr>How Do Benefits  Compare to Earnings? </vt:lpstr>
      <vt:lpstr>How Many Seniors Rely on Social Security for Most of Their Income?</vt:lpstr>
      <vt:lpstr>Reliance on Social Security  By Race</vt:lpstr>
      <vt:lpstr>Reliance on Social Security  By Gender and Family Type</vt:lpstr>
      <vt:lpstr>Increase in Full Retirement Age (FRA) Lowers Retirement Benefits at Any Age Claimed</vt:lpstr>
      <vt:lpstr>Net Social Security  Replacement Rates Will Fall</vt:lpstr>
      <vt:lpstr>What is Social Security  Disability Insurance? </vt:lpstr>
      <vt:lpstr>What are the Most Common  Disabilities for DI Recipients?</vt:lpstr>
      <vt:lpstr>Attributes of Disabled- Worker Beneficiaries  </vt:lpstr>
      <vt:lpstr>Who Pays for Social Security?</vt:lpstr>
      <vt:lpstr>How Much Do Workers and Employers Pay?</vt:lpstr>
      <vt:lpstr>Where Does the Money Go?</vt:lpstr>
      <vt:lpstr>The Financial  Outlook</vt:lpstr>
      <vt:lpstr>2015 Finances</vt:lpstr>
      <vt:lpstr>Where is Social Security Income From? Shares of Income to the Trust Funds, 2015</vt:lpstr>
      <vt:lpstr>What are Social Security  Reserves, or Assets?</vt:lpstr>
      <vt:lpstr>Disability Insurance Projections</vt:lpstr>
      <vt:lpstr>How Large are Social Security  Trust Fund Assets?</vt:lpstr>
      <vt:lpstr>Social Security Income and Outgo</vt:lpstr>
      <vt:lpstr>How Do Actuaries Estimate the Future?</vt:lpstr>
      <vt:lpstr>The Long-Range Projection (Best Estimate) </vt:lpstr>
      <vt:lpstr>Other Scenarios</vt:lpstr>
      <vt:lpstr>The Actuarial Deficit (Best Estimate)</vt:lpstr>
      <vt:lpstr>Why Will Social Security Cost More in the Future?</vt:lpstr>
      <vt:lpstr>Percent of the Population Receiving Social Security and Percent Age 65+, 2010-2090</vt:lpstr>
      <vt:lpstr>Can We Afford  Social Security  in the Future?  </vt:lpstr>
      <vt:lpstr>Social Security in the  Broader Economy</vt:lpstr>
      <vt:lpstr>Taxable Payroll and Social Security Outgo  as a Percent of the Economy (GDP)</vt:lpstr>
      <vt:lpstr>Strengthening  Social Security</vt:lpstr>
      <vt:lpstr>Options to Improve Adequacy</vt:lpstr>
      <vt:lpstr>Options for Raising Revenues</vt:lpstr>
      <vt:lpstr>Other Options for Solvency</vt:lpstr>
      <vt:lpstr>Public Opinion  on Social Security</vt:lpstr>
      <vt:lpstr>Consistent Findings  throughout the Study</vt:lpstr>
      <vt:lpstr>Consistent Findings  throughout the Study</vt:lpstr>
      <vt:lpstr>Majorities of Republicans, Democrats,  and Independents Agree</vt:lpstr>
      <vt:lpstr>Demographic Support for Package of Policy Options Preferred by 71% of Americans</vt:lpstr>
      <vt:lpstr>Recap</vt:lpstr>
      <vt:lpstr>References</vt:lpstr>
      <vt:lpstr>References (cont.)</vt:lpstr>
    </vt:vector>
  </TitlesOfParts>
  <Company>National Academy of Social In</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Academy of Social Insurance</dc:creator>
  <cp:lastModifiedBy>Elliot Schreur</cp:lastModifiedBy>
  <cp:revision>1541</cp:revision>
  <cp:lastPrinted>2011-04-14T19:43:39Z</cp:lastPrinted>
  <dcterms:created xsi:type="dcterms:W3CDTF">2003-02-07T15:03:12Z</dcterms:created>
  <dcterms:modified xsi:type="dcterms:W3CDTF">2016-08-18T20:46:22Z</dcterms:modified>
</cp:coreProperties>
</file>