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47"/>
  </p:notesMasterIdLst>
  <p:handoutMasterIdLst>
    <p:handoutMasterId r:id="rId48"/>
  </p:handoutMasterIdLst>
  <p:sldIdLst>
    <p:sldId id="362" r:id="rId3"/>
    <p:sldId id="263" r:id="rId4"/>
    <p:sldId id="258" r:id="rId5"/>
    <p:sldId id="278" r:id="rId6"/>
    <p:sldId id="259" r:id="rId7"/>
    <p:sldId id="365" r:id="rId8"/>
    <p:sldId id="261" r:id="rId9"/>
    <p:sldId id="376" r:id="rId10"/>
    <p:sldId id="377" r:id="rId11"/>
    <p:sldId id="332" r:id="rId12"/>
    <p:sldId id="313" r:id="rId13"/>
    <p:sldId id="310" r:id="rId14"/>
    <p:sldId id="311" r:id="rId15"/>
    <p:sldId id="312" r:id="rId16"/>
    <p:sldId id="265" r:id="rId17"/>
    <p:sldId id="266" r:id="rId18"/>
    <p:sldId id="367" r:id="rId19"/>
    <p:sldId id="326" r:id="rId20"/>
    <p:sldId id="268" r:id="rId21"/>
    <p:sldId id="348" r:id="rId22"/>
    <p:sldId id="325" r:id="rId23"/>
    <p:sldId id="356" r:id="rId24"/>
    <p:sldId id="321" r:id="rId25"/>
    <p:sldId id="370" r:id="rId26"/>
    <p:sldId id="270" r:id="rId27"/>
    <p:sldId id="279" r:id="rId28"/>
    <p:sldId id="280" r:id="rId29"/>
    <p:sldId id="272" r:id="rId30"/>
    <p:sldId id="308" r:id="rId31"/>
    <p:sldId id="330" r:id="rId32"/>
    <p:sldId id="335" r:id="rId33"/>
    <p:sldId id="334" r:id="rId34"/>
    <p:sldId id="327" r:id="rId35"/>
    <p:sldId id="371" r:id="rId36"/>
    <p:sldId id="372" r:id="rId37"/>
    <p:sldId id="373" r:id="rId38"/>
    <p:sldId id="350" r:id="rId39"/>
    <p:sldId id="374" r:id="rId40"/>
    <p:sldId id="375" r:id="rId41"/>
    <p:sldId id="361" r:id="rId42"/>
    <p:sldId id="353" r:id="rId43"/>
    <p:sldId id="291" r:id="rId44"/>
    <p:sldId id="368" r:id="rId45"/>
    <p:sldId id="369"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Walker" initials="EW" lastIdx="2" clrIdx="0"/>
  <p:cmAuthor id="1" name="ESchreur" initials="E" lastIdx="34" clrIdx="1"/>
  <p:cmAuthor id="2" name="Rebecca Armendariz" initials="RA" lastIdx="67" clrIdx="2"/>
  <p:cmAuthor id="3" name="rarmendariz" initials="RA" lastIdx="17" clrIdx="3"/>
  <p:cmAuthor id="4" name="gmurphy" initials="g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135" autoAdjust="0"/>
    <p:restoredTop sz="87224" autoAdjust="0"/>
  </p:normalViewPr>
  <p:slideViewPr>
    <p:cSldViewPr>
      <p:cViewPr varScale="1">
        <p:scale>
          <a:sx n="73" d="100"/>
          <a:sy n="73" d="100"/>
        </p:scale>
        <p:origin x="-7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354"/>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ASICOLODC1\DISAB\18%20Projects\Primer\Chart%20-%20benefits%20compared%20to%20earning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NASICOLODC1\DISAB\18%20Projects\Primer\Charts\Chart%20-%20SS%20outgo%20and%20taxable%20payroll%20as%20%25%20of%20GD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SBS02\DISAB\14%20Projects\Primer\Chart%20-%20increase%20in%20FRA.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CSBS02\DISAB\14%20Projects\Primer\Chart%20-%20replacement%20rates%20are%20declining.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NASICOLODC1\DISAB\18%20Projects\Primer\Charts\Chart%20-%20DI%20diagnose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NASICOLODC1\DISAB\18%20Projects\Primer\Charts\Chart%20-%20shares%20of%20income%20to%20trust%20fund.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ASICOLODC1\DISAB\18%20Projects\Primer\Charts\Chart%20-%20trust%20fund%20asse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NASICOLODC1\DISAB\18%20Projects\Primer\Charts\Chart%20-%20SS%20cash%20flow.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NASICOLODC1\DISAB\18%20Projects\Primer\Charts\Chart%20-%20beneficiaries%20and%20pop%2065+.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NASICOLODC1\DISAB\18%20Projects\Trustees%20Report\Charts\Outgo%20as%20percent%20of%20GDP%202018-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1800" b="1" dirty="0" smtClean="0"/>
              <a:t>Replacement Rates for Retired Worker Age 65, 2018</a:t>
            </a:r>
            <a:endParaRPr lang="en-US" sz="1800" b="1" dirty="0"/>
          </a:p>
        </c:rich>
      </c:tx>
      <c:layout>
        <c:manualLayout>
          <c:xMode val="edge"/>
          <c:yMode val="edge"/>
          <c:x val="0.19130938774294606"/>
          <c:y val="5.6122808177443577E-2"/>
        </c:manualLayout>
      </c:layout>
      <c:overlay val="1"/>
    </c:title>
    <c:plotArea>
      <c:layout>
        <c:manualLayout>
          <c:layoutTarget val="inner"/>
          <c:xMode val="edge"/>
          <c:yMode val="edge"/>
          <c:x val="0.12986664973329948"/>
          <c:y val="0.19871556357722817"/>
          <c:w val="0.80236923381308756"/>
          <c:h val="0.47733763135747087"/>
        </c:manualLayout>
      </c:layout>
      <c:barChart>
        <c:barDir val="col"/>
        <c:grouping val="clustered"/>
        <c:ser>
          <c:idx val="0"/>
          <c:order val="0"/>
          <c:tx>
            <c:v>Career-Average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dLbls>
            <c:txPr>
              <a:bodyPr/>
              <a:lstStyle/>
              <a:p>
                <a:pPr>
                  <a:defRPr sz="1500" baseline="0"/>
                </a:pPr>
                <a:endParaRPr lang="en-US"/>
              </a:p>
            </c:txPr>
            <c:dLblPos val="outEnd"/>
            <c:showVal val="1"/>
          </c:dLbls>
          <c:cat>
            <c:strRef>
              <c:f>Sheet1!$A$7:$A$10</c:f>
              <c:strCache>
                <c:ptCount val="4"/>
                <c:pt idx="0">
                  <c:v>"Low"</c:v>
                </c:pt>
                <c:pt idx="1">
                  <c:v>"Medium"</c:v>
                </c:pt>
                <c:pt idx="2">
                  <c:v>"High"</c:v>
                </c:pt>
                <c:pt idx="3">
                  <c:v>"Maximum taxable"</c:v>
                </c:pt>
              </c:strCache>
            </c:strRef>
          </c:cat>
          <c:val>
            <c:numRef>
              <c:f>Sheet1!$B$7:$B$10</c:f>
              <c:numCache>
                <c:formatCode>"$"#,##0</c:formatCode>
                <c:ptCount val="4"/>
                <c:pt idx="0">
                  <c:v>22510</c:v>
                </c:pt>
                <c:pt idx="1">
                  <c:v>50021</c:v>
                </c:pt>
                <c:pt idx="2">
                  <c:v>80034</c:v>
                </c:pt>
                <c:pt idx="3">
                  <c:v>122516</c:v>
                </c:pt>
              </c:numCache>
            </c:numRef>
          </c:val>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dLbls>
            <c:dLbl>
              <c:idx val="0"/>
              <c:layout>
                <c:manualLayout>
                  <c:x val="1.6886438567668435E-3"/>
                  <c:y val="5.2041591245754013E-2"/>
                </c:manualLayout>
              </c:layout>
              <c:dLblPos val="outEnd"/>
              <c:showVal val="1"/>
            </c:dLbl>
            <c:txPr>
              <a:bodyPr/>
              <a:lstStyle/>
              <a:p>
                <a:pPr>
                  <a:defRPr sz="1400" baseline="0"/>
                </a:pPr>
                <a:endParaRPr lang="en-US"/>
              </a:p>
            </c:txPr>
            <c:dLblPos val="inEnd"/>
            <c:showVal val="1"/>
          </c:dLbls>
          <c:cat>
            <c:strRef>
              <c:f>Sheet1!$A$7:$A$10</c:f>
              <c:strCache>
                <c:ptCount val="4"/>
                <c:pt idx="0">
                  <c:v>"Low"</c:v>
                </c:pt>
                <c:pt idx="1">
                  <c:v>"Medium"</c:v>
                </c:pt>
                <c:pt idx="2">
                  <c:v>"High"</c:v>
                </c:pt>
                <c:pt idx="3">
                  <c:v>"Maximum taxable"</c:v>
                </c:pt>
              </c:strCache>
            </c:strRef>
          </c:cat>
          <c:val>
            <c:numRef>
              <c:f>Sheet1!$C$7:$C$10</c:f>
              <c:numCache>
                <c:formatCode>"$"#,##0</c:formatCode>
                <c:ptCount val="4"/>
                <c:pt idx="0">
                  <c:v>11699</c:v>
                </c:pt>
                <c:pt idx="1">
                  <c:v>19298</c:v>
                </c:pt>
                <c:pt idx="2">
                  <c:v>25563</c:v>
                </c:pt>
                <c:pt idx="3">
                  <c:v>31130</c:v>
                </c:pt>
              </c:numCache>
            </c:numRef>
          </c:val>
        </c:ser>
        <c:dLbls>
          <c:showVal val="1"/>
        </c:dLbls>
        <c:gapWidth val="35"/>
        <c:overlap val="40"/>
        <c:axId val="79395072"/>
        <c:axId val="79409536"/>
      </c:barChart>
      <c:catAx>
        <c:axId val="79395072"/>
        <c:scaling>
          <c:orientation val="minMax"/>
        </c:scaling>
        <c:axPos val="b"/>
        <c:title>
          <c:tx>
            <c:rich>
              <a:bodyPr/>
              <a:lstStyle/>
              <a:p>
                <a:pPr>
                  <a:defRPr/>
                </a:pPr>
                <a:r>
                  <a:rPr lang="en-US" sz="1800" dirty="0"/>
                  <a:t>Earnings Level</a:t>
                </a:r>
              </a:p>
            </c:rich>
          </c:tx>
          <c:layout>
            <c:manualLayout>
              <c:xMode val="edge"/>
              <c:yMode val="edge"/>
              <c:x val="0.45299759547751928"/>
              <c:y val="0.75973836611946866"/>
            </c:manualLayout>
          </c:layout>
        </c:title>
        <c:numFmt formatCode="General" sourceLinked="1"/>
        <c:tickLblPos val="nextTo"/>
        <c:txPr>
          <a:bodyPr/>
          <a:lstStyle/>
          <a:p>
            <a:pPr>
              <a:defRPr sz="1800">
                <a:solidFill>
                  <a:schemeClr val="tx1"/>
                </a:solidFill>
              </a:defRPr>
            </a:pPr>
            <a:endParaRPr lang="en-US"/>
          </a:p>
        </c:txPr>
        <c:crossAx val="79409536"/>
        <c:crosses val="autoZero"/>
        <c:auto val="1"/>
        <c:lblAlgn val="ctr"/>
        <c:lblOffset val="100"/>
      </c:catAx>
      <c:valAx>
        <c:axId val="79409536"/>
        <c:scaling>
          <c:orientation val="minMax"/>
        </c:scaling>
        <c:axPos val="l"/>
        <c:numFmt formatCode="&quot;$&quot;#,##0" sourceLinked="1"/>
        <c:tickLblPos val="nextTo"/>
        <c:txPr>
          <a:bodyPr/>
          <a:lstStyle/>
          <a:p>
            <a:pPr>
              <a:defRPr sz="1800">
                <a:solidFill>
                  <a:schemeClr val="tx1"/>
                </a:solidFill>
              </a:defRPr>
            </a:pPr>
            <a:endParaRPr lang="en-US"/>
          </a:p>
        </c:txPr>
        <c:crossAx val="79395072"/>
        <c:crosses val="autoZero"/>
        <c:crossBetween val="between"/>
      </c:valAx>
    </c:plotArea>
    <c:legend>
      <c:legendPos val="l"/>
      <c:layout>
        <c:manualLayout>
          <c:xMode val="edge"/>
          <c:yMode val="edge"/>
          <c:x val="0.21952628538417404"/>
          <c:y val="0.26559995299095085"/>
          <c:w val="0.30626674955104338"/>
          <c:h val="0.12424432953343553"/>
        </c:manualLayout>
      </c:layout>
      <c:overlay val="1"/>
      <c:txPr>
        <a:bodyPr/>
        <a:lstStyle/>
        <a:p>
          <a:pPr>
            <a:defRPr sz="1600">
              <a:solidFill>
                <a:schemeClr val="tx1"/>
              </a:solidFill>
            </a:defRPr>
          </a:pPr>
          <a:endParaRPr lang="en-US"/>
        </a:p>
      </c:tx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manualLayout>
          <c:layoutTarget val="inner"/>
          <c:xMode val="edge"/>
          <c:yMode val="edge"/>
          <c:x val="0.12348123537633453"/>
          <c:y val="0.15217927824381317"/>
          <c:w val="0.78966440749963662"/>
          <c:h val="0.71418523664935063"/>
        </c:manualLayout>
      </c:layout>
      <c:lineChart>
        <c:grouping val="standard"/>
        <c:ser>
          <c:idx val="1"/>
          <c:order val="0"/>
          <c:tx>
            <c:strRef>
              <c:f>Sheet1!$C$5</c:f>
              <c:strCache>
                <c:ptCount val="1"/>
                <c:pt idx="0">
                  <c:v>Taxable payroll as % of GDP</c:v>
                </c:pt>
              </c:strCache>
            </c:strRef>
          </c:tx>
          <c:spPr>
            <a:ln w="50800">
              <a:solidFill>
                <a:srgbClr val="005B4D"/>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Sheet1!$C$6:$C$91</c:f>
              <c:numCache>
                <c:formatCode>0.00%</c:formatCode>
                <c:ptCount val="86"/>
                <c:pt idx="0">
                  <c:v>0.35400000000000004</c:v>
                </c:pt>
                <c:pt idx="1">
                  <c:v>0.35200000000000004</c:v>
                </c:pt>
                <c:pt idx="2">
                  <c:v>0.35200000000000004</c:v>
                </c:pt>
                <c:pt idx="3">
                  <c:v>0.35300000000000004</c:v>
                </c:pt>
                <c:pt idx="4">
                  <c:v>0.35300000000000004</c:v>
                </c:pt>
                <c:pt idx="5">
                  <c:v>0.35600000000000004</c:v>
                </c:pt>
                <c:pt idx="6">
                  <c:v>0.35600000000000004</c:v>
                </c:pt>
                <c:pt idx="7">
                  <c:v>0.3590000000000001</c:v>
                </c:pt>
                <c:pt idx="8">
                  <c:v>0.35800000000000004</c:v>
                </c:pt>
                <c:pt idx="9">
                  <c:v>0.35800000000000004</c:v>
                </c:pt>
                <c:pt idx="10">
                  <c:v>0.3590000000000001</c:v>
                </c:pt>
                <c:pt idx="11">
                  <c:v>0.36000000000000004</c:v>
                </c:pt>
                <c:pt idx="12">
                  <c:v>0.3620000000000001</c:v>
                </c:pt>
                <c:pt idx="13">
                  <c:v>0.3630000000000001</c:v>
                </c:pt>
                <c:pt idx="14">
                  <c:v>0.3640000000000001</c:v>
                </c:pt>
                <c:pt idx="15">
                  <c:v>0.3650000000000001</c:v>
                </c:pt>
                <c:pt idx="16">
                  <c:v>0.3660000000000001</c:v>
                </c:pt>
                <c:pt idx="17">
                  <c:v>0.3660000000000001</c:v>
                </c:pt>
                <c:pt idx="18">
                  <c:v>0.3660000000000001</c:v>
                </c:pt>
                <c:pt idx="19">
                  <c:v>0.3650000000000001</c:v>
                </c:pt>
                <c:pt idx="20">
                  <c:v>0.3650000000000001</c:v>
                </c:pt>
                <c:pt idx="21">
                  <c:v>0.3640000000000001</c:v>
                </c:pt>
                <c:pt idx="22">
                  <c:v>0.3640000000000001</c:v>
                </c:pt>
                <c:pt idx="23">
                  <c:v>0.3630000000000001</c:v>
                </c:pt>
                <c:pt idx="24">
                  <c:v>0.3630000000000001</c:v>
                </c:pt>
                <c:pt idx="25">
                  <c:v>0.3620000000000001</c:v>
                </c:pt>
                <c:pt idx="26">
                  <c:v>0.3620000000000001</c:v>
                </c:pt>
                <c:pt idx="27">
                  <c:v>0.3620000000000001</c:v>
                </c:pt>
                <c:pt idx="28">
                  <c:v>0.3610000000000001</c:v>
                </c:pt>
                <c:pt idx="29">
                  <c:v>0.3610000000000001</c:v>
                </c:pt>
                <c:pt idx="30">
                  <c:v>0.36000000000000004</c:v>
                </c:pt>
                <c:pt idx="31">
                  <c:v>0.36000000000000004</c:v>
                </c:pt>
                <c:pt idx="32">
                  <c:v>0.36000000000000004</c:v>
                </c:pt>
                <c:pt idx="33">
                  <c:v>0.36000000000000004</c:v>
                </c:pt>
                <c:pt idx="34">
                  <c:v>0.3590000000000001</c:v>
                </c:pt>
                <c:pt idx="35">
                  <c:v>0.3590000000000001</c:v>
                </c:pt>
                <c:pt idx="36">
                  <c:v>0.3590000000000001</c:v>
                </c:pt>
                <c:pt idx="37">
                  <c:v>0.3590000000000001</c:v>
                </c:pt>
                <c:pt idx="38">
                  <c:v>0.3590000000000001</c:v>
                </c:pt>
                <c:pt idx="39">
                  <c:v>0.35800000000000004</c:v>
                </c:pt>
                <c:pt idx="40">
                  <c:v>0.35800000000000004</c:v>
                </c:pt>
                <c:pt idx="41">
                  <c:v>0.35800000000000004</c:v>
                </c:pt>
                <c:pt idx="42">
                  <c:v>0.35800000000000004</c:v>
                </c:pt>
                <c:pt idx="43">
                  <c:v>0.35800000000000004</c:v>
                </c:pt>
                <c:pt idx="44">
                  <c:v>0.35800000000000004</c:v>
                </c:pt>
                <c:pt idx="45">
                  <c:v>0.35700000000000004</c:v>
                </c:pt>
                <c:pt idx="46">
                  <c:v>0.35700000000000004</c:v>
                </c:pt>
                <c:pt idx="47">
                  <c:v>0.35700000000000004</c:v>
                </c:pt>
                <c:pt idx="48">
                  <c:v>0.35700000000000004</c:v>
                </c:pt>
                <c:pt idx="49">
                  <c:v>0.35700000000000004</c:v>
                </c:pt>
                <c:pt idx="50">
                  <c:v>0.35600000000000004</c:v>
                </c:pt>
                <c:pt idx="51">
                  <c:v>0.35600000000000004</c:v>
                </c:pt>
                <c:pt idx="52">
                  <c:v>0.35600000000000004</c:v>
                </c:pt>
                <c:pt idx="53">
                  <c:v>0.35600000000000004</c:v>
                </c:pt>
                <c:pt idx="54">
                  <c:v>0.35500000000000004</c:v>
                </c:pt>
                <c:pt idx="55">
                  <c:v>0.35500000000000004</c:v>
                </c:pt>
                <c:pt idx="56">
                  <c:v>0.35500000000000004</c:v>
                </c:pt>
                <c:pt idx="57">
                  <c:v>0.35400000000000004</c:v>
                </c:pt>
                <c:pt idx="58">
                  <c:v>0.35400000000000004</c:v>
                </c:pt>
                <c:pt idx="59">
                  <c:v>0.35400000000000004</c:v>
                </c:pt>
                <c:pt idx="60">
                  <c:v>0.35300000000000004</c:v>
                </c:pt>
                <c:pt idx="61">
                  <c:v>0.35300000000000004</c:v>
                </c:pt>
                <c:pt idx="62">
                  <c:v>0.35300000000000004</c:v>
                </c:pt>
                <c:pt idx="63">
                  <c:v>0.35300000000000004</c:v>
                </c:pt>
                <c:pt idx="64">
                  <c:v>0.35200000000000004</c:v>
                </c:pt>
                <c:pt idx="65">
                  <c:v>0.35200000000000004</c:v>
                </c:pt>
                <c:pt idx="66">
                  <c:v>0.35100000000000003</c:v>
                </c:pt>
                <c:pt idx="67">
                  <c:v>0.35100000000000003</c:v>
                </c:pt>
                <c:pt idx="68">
                  <c:v>0.35100000000000003</c:v>
                </c:pt>
                <c:pt idx="69">
                  <c:v>0.35000000000000003</c:v>
                </c:pt>
                <c:pt idx="70">
                  <c:v>0.35000000000000003</c:v>
                </c:pt>
                <c:pt idx="71">
                  <c:v>0.35000000000000003</c:v>
                </c:pt>
                <c:pt idx="72">
                  <c:v>0.34900000000000003</c:v>
                </c:pt>
                <c:pt idx="73">
                  <c:v>0.34900000000000003</c:v>
                </c:pt>
                <c:pt idx="74">
                  <c:v>0.34900000000000003</c:v>
                </c:pt>
                <c:pt idx="75">
                  <c:v>0.34800000000000003</c:v>
                </c:pt>
                <c:pt idx="76">
                  <c:v>0.34800000000000003</c:v>
                </c:pt>
                <c:pt idx="77">
                  <c:v>0.34800000000000003</c:v>
                </c:pt>
                <c:pt idx="78">
                  <c:v>0.34700000000000003</c:v>
                </c:pt>
                <c:pt idx="79">
                  <c:v>0.34700000000000003</c:v>
                </c:pt>
                <c:pt idx="80">
                  <c:v>0.34700000000000003</c:v>
                </c:pt>
                <c:pt idx="81">
                  <c:v>0.34700000000000003</c:v>
                </c:pt>
                <c:pt idx="82">
                  <c:v>0.34600000000000003</c:v>
                </c:pt>
                <c:pt idx="83">
                  <c:v>0.34600000000000003</c:v>
                </c:pt>
                <c:pt idx="84">
                  <c:v>0.34600000000000003</c:v>
                </c:pt>
                <c:pt idx="85">
                  <c:v>0.34500000000000003</c:v>
                </c:pt>
              </c:numCache>
            </c:numRef>
          </c:val>
        </c:ser>
        <c:ser>
          <c:idx val="0"/>
          <c:order val="1"/>
          <c:tx>
            <c:strRef>
              <c:f>Sheet1!$B$5</c:f>
              <c:strCache>
                <c:ptCount val="1"/>
                <c:pt idx="0">
                  <c:v>Social Security outgo as % of GDP</c:v>
                </c:pt>
              </c:strCache>
            </c:strRef>
          </c:tx>
          <c:spPr>
            <a:ln w="50800">
              <a:solidFill>
                <a:srgbClr val="F4680B"/>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Sheet1!$B$6:$B$91</c:f>
              <c:numCache>
                <c:formatCode>0.00%</c:formatCode>
                <c:ptCount val="86"/>
                <c:pt idx="0">
                  <c:v>4.7600000000000003E-2</c:v>
                </c:pt>
                <c:pt idx="1">
                  <c:v>4.7400000000000019E-2</c:v>
                </c:pt>
                <c:pt idx="2">
                  <c:v>4.8599999999999997E-2</c:v>
                </c:pt>
                <c:pt idx="3">
                  <c:v>4.9300000000000004E-2</c:v>
                </c:pt>
                <c:pt idx="4">
                  <c:v>4.9300000000000004E-2</c:v>
                </c:pt>
                <c:pt idx="5">
                  <c:v>4.9500000000000009E-2</c:v>
                </c:pt>
                <c:pt idx="6">
                  <c:v>4.9500000000000009E-2</c:v>
                </c:pt>
                <c:pt idx="7">
                  <c:v>4.9100000000000019E-2</c:v>
                </c:pt>
                <c:pt idx="8">
                  <c:v>4.940000000000002E-2</c:v>
                </c:pt>
                <c:pt idx="9">
                  <c:v>4.9900000000000007E-2</c:v>
                </c:pt>
                <c:pt idx="10">
                  <c:v>5.0700000000000009E-2</c:v>
                </c:pt>
                <c:pt idx="11">
                  <c:v>5.1399999999999994E-2</c:v>
                </c:pt>
                <c:pt idx="12">
                  <c:v>5.2200000000000003E-2</c:v>
                </c:pt>
                <c:pt idx="13">
                  <c:v>5.3000000000000005E-2</c:v>
                </c:pt>
                <c:pt idx="14">
                  <c:v>5.3900000000000003E-2</c:v>
                </c:pt>
                <c:pt idx="15">
                  <c:v>5.4700000000000006E-2</c:v>
                </c:pt>
                <c:pt idx="16">
                  <c:v>5.5500000000000008E-2</c:v>
                </c:pt>
                <c:pt idx="17">
                  <c:v>5.6299999999999996E-2</c:v>
                </c:pt>
                <c:pt idx="18">
                  <c:v>5.7000000000000009E-2</c:v>
                </c:pt>
                <c:pt idx="19">
                  <c:v>5.7699999999999994E-2</c:v>
                </c:pt>
                <c:pt idx="20">
                  <c:v>5.8299999999999998E-2</c:v>
                </c:pt>
                <c:pt idx="21">
                  <c:v>5.8899999999999994E-2</c:v>
                </c:pt>
                <c:pt idx="22">
                  <c:v>5.9400000000000008E-2</c:v>
                </c:pt>
                <c:pt idx="23">
                  <c:v>5.980000000000002E-2</c:v>
                </c:pt>
                <c:pt idx="24">
                  <c:v>6.0100000000000008E-2</c:v>
                </c:pt>
                <c:pt idx="25">
                  <c:v>6.0299999999999999E-2</c:v>
                </c:pt>
                <c:pt idx="26">
                  <c:v>6.0500000000000005E-2</c:v>
                </c:pt>
                <c:pt idx="27">
                  <c:v>6.0700000000000011E-2</c:v>
                </c:pt>
                <c:pt idx="28">
                  <c:v>6.0700000000000011E-2</c:v>
                </c:pt>
                <c:pt idx="29">
                  <c:v>6.0700000000000011E-2</c:v>
                </c:pt>
                <c:pt idx="30">
                  <c:v>6.0700000000000011E-2</c:v>
                </c:pt>
                <c:pt idx="31">
                  <c:v>6.0500000000000005E-2</c:v>
                </c:pt>
                <c:pt idx="32">
                  <c:v>6.0400000000000009E-2</c:v>
                </c:pt>
                <c:pt idx="33">
                  <c:v>6.0200000000000004E-2</c:v>
                </c:pt>
                <c:pt idx="34">
                  <c:v>6.0000000000000005E-2</c:v>
                </c:pt>
                <c:pt idx="35">
                  <c:v>5.980000000000002E-2</c:v>
                </c:pt>
                <c:pt idx="36">
                  <c:v>5.9700000000000003E-2</c:v>
                </c:pt>
                <c:pt idx="37">
                  <c:v>5.9500000000000011E-2</c:v>
                </c:pt>
                <c:pt idx="38">
                  <c:v>5.9400000000000008E-2</c:v>
                </c:pt>
                <c:pt idx="39">
                  <c:v>5.9300000000000005E-2</c:v>
                </c:pt>
                <c:pt idx="40">
                  <c:v>5.9300000000000005E-2</c:v>
                </c:pt>
                <c:pt idx="41">
                  <c:v>5.9200000000000003E-2</c:v>
                </c:pt>
                <c:pt idx="42">
                  <c:v>5.9200000000000003E-2</c:v>
                </c:pt>
                <c:pt idx="43">
                  <c:v>5.9200000000000003E-2</c:v>
                </c:pt>
                <c:pt idx="44">
                  <c:v>5.9200000000000003E-2</c:v>
                </c:pt>
                <c:pt idx="45">
                  <c:v>5.9300000000000005E-2</c:v>
                </c:pt>
                <c:pt idx="46">
                  <c:v>5.9400000000000008E-2</c:v>
                </c:pt>
                <c:pt idx="47">
                  <c:v>5.9500000000000011E-2</c:v>
                </c:pt>
                <c:pt idx="48">
                  <c:v>5.9600000000000007E-2</c:v>
                </c:pt>
                <c:pt idx="49">
                  <c:v>5.980000000000002E-2</c:v>
                </c:pt>
                <c:pt idx="50">
                  <c:v>5.9900000000000009E-2</c:v>
                </c:pt>
                <c:pt idx="51">
                  <c:v>6.0100000000000008E-2</c:v>
                </c:pt>
                <c:pt idx="52">
                  <c:v>6.0200000000000004E-2</c:v>
                </c:pt>
                <c:pt idx="53">
                  <c:v>6.0299999999999999E-2</c:v>
                </c:pt>
                <c:pt idx="54">
                  <c:v>6.0500000000000005E-2</c:v>
                </c:pt>
                <c:pt idx="55">
                  <c:v>6.0599999999999994E-2</c:v>
                </c:pt>
                <c:pt idx="56">
                  <c:v>6.0800000000000007E-2</c:v>
                </c:pt>
                <c:pt idx="57">
                  <c:v>6.0900000000000003E-2</c:v>
                </c:pt>
                <c:pt idx="58">
                  <c:v>6.1100000000000002E-2</c:v>
                </c:pt>
                <c:pt idx="59">
                  <c:v>6.1199999999999997E-2</c:v>
                </c:pt>
                <c:pt idx="60">
                  <c:v>6.1400000000000003E-2</c:v>
                </c:pt>
                <c:pt idx="61">
                  <c:v>6.1500000000000013E-2</c:v>
                </c:pt>
                <c:pt idx="62">
                  <c:v>6.1600000000000002E-2</c:v>
                </c:pt>
                <c:pt idx="63">
                  <c:v>6.1699999999999998E-2</c:v>
                </c:pt>
                <c:pt idx="64">
                  <c:v>6.1799999999999994E-2</c:v>
                </c:pt>
                <c:pt idx="65">
                  <c:v>6.1900000000000004E-2</c:v>
                </c:pt>
                <c:pt idx="66">
                  <c:v>6.1900000000000004E-2</c:v>
                </c:pt>
                <c:pt idx="67">
                  <c:v>6.1900000000000004E-2</c:v>
                </c:pt>
                <c:pt idx="68">
                  <c:v>6.1799999999999994E-2</c:v>
                </c:pt>
                <c:pt idx="69">
                  <c:v>6.1699999999999998E-2</c:v>
                </c:pt>
                <c:pt idx="70">
                  <c:v>6.1600000000000002E-2</c:v>
                </c:pt>
                <c:pt idx="71">
                  <c:v>6.1500000000000013E-2</c:v>
                </c:pt>
                <c:pt idx="72">
                  <c:v>6.1400000000000003E-2</c:v>
                </c:pt>
                <c:pt idx="73">
                  <c:v>6.1199999999999997E-2</c:v>
                </c:pt>
                <c:pt idx="74">
                  <c:v>6.1100000000000002E-2</c:v>
                </c:pt>
                <c:pt idx="75">
                  <c:v>6.1000000000000006E-2</c:v>
                </c:pt>
                <c:pt idx="76">
                  <c:v>6.1000000000000006E-2</c:v>
                </c:pt>
                <c:pt idx="77">
                  <c:v>6.0900000000000003E-2</c:v>
                </c:pt>
                <c:pt idx="78">
                  <c:v>6.0900000000000003E-2</c:v>
                </c:pt>
                <c:pt idx="79">
                  <c:v>6.1000000000000006E-2</c:v>
                </c:pt>
                <c:pt idx="80">
                  <c:v>6.1000000000000006E-2</c:v>
                </c:pt>
                <c:pt idx="81">
                  <c:v>6.1100000000000002E-2</c:v>
                </c:pt>
                <c:pt idx="82">
                  <c:v>6.1199999999999997E-2</c:v>
                </c:pt>
                <c:pt idx="83">
                  <c:v>6.1300000000000007E-2</c:v>
                </c:pt>
                <c:pt idx="84">
                  <c:v>6.1400000000000003E-2</c:v>
                </c:pt>
                <c:pt idx="85">
                  <c:v>6.1600000000000002E-2</c:v>
                </c:pt>
              </c:numCache>
            </c:numRef>
          </c:val>
        </c:ser>
        <c:marker val="1"/>
        <c:axId val="82054528"/>
        <c:axId val="82195584"/>
      </c:lineChart>
      <c:catAx>
        <c:axId val="82054528"/>
        <c:scaling>
          <c:orientation val="minMax"/>
        </c:scaling>
        <c:axPos val="b"/>
        <c:numFmt formatCode="General" sourceLinked="1"/>
        <c:tickLblPos val="nextTo"/>
        <c:txPr>
          <a:bodyPr rot="0" vert="horz"/>
          <a:lstStyle/>
          <a:p>
            <a:pPr>
              <a:defRPr sz="1600"/>
            </a:pPr>
            <a:endParaRPr lang="en-US"/>
          </a:p>
        </c:txPr>
        <c:crossAx val="82195584"/>
        <c:crosses val="autoZero"/>
        <c:auto val="1"/>
        <c:lblAlgn val="ctr"/>
        <c:lblOffset val="100"/>
        <c:tickLblSkip val="10"/>
      </c:catAx>
      <c:valAx>
        <c:axId val="82195584"/>
        <c:scaling>
          <c:orientation val="minMax"/>
        </c:scaling>
        <c:axPos val="l"/>
        <c:title>
          <c:tx>
            <c:rich>
              <a:bodyPr rot="-5400000" vert="horz"/>
              <a:lstStyle/>
              <a:p>
                <a:pPr>
                  <a:defRPr sz="1200" baseline="0"/>
                </a:pPr>
                <a:r>
                  <a:rPr lang="en-US" sz="1600" baseline="0" dirty="0"/>
                  <a:t>Percent of GDP</a:t>
                </a:r>
              </a:p>
            </c:rich>
          </c:tx>
          <c:layout>
            <c:manualLayout>
              <c:xMode val="edge"/>
              <c:yMode val="edge"/>
              <c:x val="6.9808027923212636E-3"/>
              <c:y val="0.39141417780294685"/>
            </c:manualLayout>
          </c:layout>
        </c:title>
        <c:numFmt formatCode="0%" sourceLinked="0"/>
        <c:tickLblPos val="nextTo"/>
        <c:txPr>
          <a:bodyPr/>
          <a:lstStyle/>
          <a:p>
            <a:pPr>
              <a:defRPr sz="1600"/>
            </a:pPr>
            <a:endParaRPr lang="en-US"/>
          </a:p>
        </c:txPr>
        <c:crossAx val="82054528"/>
        <c:crossesAt val="1"/>
        <c:crossBetween val="midCat"/>
      </c:valAx>
    </c:plotArea>
    <c:legend>
      <c:legendPos val="r"/>
      <c:layout>
        <c:manualLayout>
          <c:xMode val="edge"/>
          <c:yMode val="edge"/>
          <c:x val="0.26471061653007655"/>
          <c:y val="0.43311372988816832"/>
          <c:w val="0.49241831378221029"/>
          <c:h val="0.18555896021819421"/>
        </c:manualLayout>
      </c:layout>
      <c:overlay val="1"/>
      <c:spPr>
        <a:ln>
          <a:solidFill>
            <a:schemeClr val="tx1"/>
          </a:solidFill>
        </a:ln>
      </c:spPr>
      <c:txPr>
        <a:bodyPr/>
        <a:lstStyle/>
        <a:p>
          <a:pPr>
            <a:defRPr sz="1600"/>
          </a:pPr>
          <a:endParaRPr lang="en-US"/>
        </a:p>
      </c:txPr>
    </c:legend>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0" dirty="0"/>
              <a:t>Percent agreeing: It is critical</a:t>
            </a:r>
            <a:r>
              <a:rPr lang="en-US" sz="2000" b="0" baseline="0" dirty="0"/>
              <a:t> that we preserve Social </a:t>
            </a:r>
            <a:r>
              <a:rPr lang="en-US" sz="2000" b="0" baseline="0" dirty="0" smtClean="0"/>
              <a:t>Security for </a:t>
            </a:r>
            <a:r>
              <a:rPr lang="en-US" sz="2000" b="0" baseline="0" dirty="0"/>
              <a:t>future generations, even if it means ... </a:t>
            </a:r>
            <a:endParaRPr lang="en-US" sz="2000" b="0" dirty="0"/>
          </a:p>
        </c:rich>
      </c:tx>
      <c:layout>
        <c:manualLayout>
          <c:xMode val="edge"/>
          <c:yMode val="edge"/>
          <c:x val="0.13469705470529433"/>
          <c:y val="1.4760150460557536E-2"/>
        </c:manualLayout>
      </c:layout>
      <c:overlay val="1"/>
    </c:title>
    <c:plotArea>
      <c:layout>
        <c:manualLayout>
          <c:layoutTarget val="inner"/>
          <c:xMode val="edge"/>
          <c:yMode val="edge"/>
          <c:x val="0.1713314799814373"/>
          <c:y val="0.30923813023372693"/>
          <c:w val="0.79932730900228077"/>
          <c:h val="0.60584064189996101"/>
        </c:manualLayout>
      </c:layout>
      <c:barChart>
        <c:barDir val="col"/>
        <c:grouping val="clustered"/>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0"/>
              <c:layout>
                <c:manualLayout>
                  <c:x val="-4.4593088071349131E-3"/>
                  <c:y val="2.4600250767595612E-3"/>
                </c:manualLayout>
              </c:layout>
              <c:tx>
                <c:rich>
                  <a:bodyPr/>
                  <a:lstStyle/>
                  <a:p>
                    <a:r>
                      <a:rPr lang="uk-UA" dirty="0" smtClean="0"/>
                      <a:t>77%</a:t>
                    </a:r>
                    <a:endParaRPr lang="uk-UA" dirty="0"/>
                  </a:p>
                </c:rich>
              </c:tx>
              <c:dLblPos val="outEnd"/>
              <c:showVal val="1"/>
              <c:extLst>
                <c:ext xmlns:c15="http://schemas.microsoft.com/office/drawing/2012/chart" uri="{CE6537A1-D6FC-4f65-9D91-7224C49458BB}">
                  <c15:layout/>
                </c:ext>
              </c:extLst>
            </c:dLbl>
            <c:dLbl>
              <c:idx val="1"/>
              <c:layout>
                <c:manualLayout>
                  <c:x val="-7.4321813452249271E-3"/>
                  <c:y val="7.3800752302786909E-3"/>
                </c:manualLayout>
              </c:layout>
              <c:tx>
                <c:rich>
                  <a:bodyPr/>
                  <a:lstStyle/>
                  <a:p>
                    <a:r>
                      <a:rPr lang="pt-BR" dirty="0" smtClean="0"/>
                      <a:t>69%</a:t>
                    </a:r>
                    <a:endParaRPr lang="pt-BR" dirty="0"/>
                  </a:p>
                </c:rich>
              </c:tx>
              <c:dLblPos val="outEnd"/>
              <c:showVal val="1"/>
              <c:extLst>
                <c:ext xmlns:c15="http://schemas.microsoft.com/office/drawing/2012/chart" uri="{CE6537A1-D6FC-4f65-9D91-7224C49458BB}">
                  <c15:layout/>
                </c:ext>
              </c:extLst>
            </c:dLbl>
            <c:dLbl>
              <c:idx val="2"/>
              <c:layout>
                <c:manualLayout>
                  <c:x val="-4.0558685234181524E-3"/>
                  <c:y val="2.4600250767595612E-3"/>
                </c:manualLayout>
              </c:layout>
              <c:dLblPos val="outEnd"/>
              <c:showVal val="1"/>
              <c:extLst>
                <c:ext xmlns:c15="http://schemas.microsoft.com/office/drawing/2012/chart" uri="{CE6537A1-D6FC-4f65-9D91-7224C49458BB}">
                  <c15:layout/>
                </c:ext>
              </c:extLst>
            </c:dLbl>
            <c:dLbl>
              <c:idx val="3"/>
              <c:layout>
                <c:manualLayout>
                  <c:x val="-2.7711539521502212E-3"/>
                  <c:y val="2.4598313739976211E-3"/>
                </c:manualLayout>
              </c:layout>
              <c:dLblPos val="outEnd"/>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defRPr>
                </a:pPr>
                <a:endParaRPr lang="en-US"/>
              </a:p>
            </c:txPr>
            <c:dLblPos val="outEnd"/>
            <c:showVal val="1"/>
            <c:extLst>
              <c:ext xmlns:c15="http://schemas.microsoft.com/office/drawing/2012/chart" uri="{CE6537A1-D6FC-4f65-9D91-7224C49458BB}">
                <c15:showLeaderLines val="0"/>
              </c:ext>
            </c:extLst>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0.77000000000000435</c:v>
                </c:pt>
                <c:pt idx="1">
                  <c:v>0.69000000000000161</c:v>
                </c:pt>
                <c:pt idx="2">
                  <c:v>0.84000000000000163</c:v>
                </c:pt>
                <c:pt idx="3">
                  <c:v>0.76000000000000434</c:v>
                </c:pt>
              </c:numCache>
            </c:numRef>
          </c:val>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0"/>
              <c:layout/>
              <c:tx>
                <c:rich>
                  <a:bodyPr/>
                  <a:lstStyle/>
                  <a:p>
                    <a:r>
                      <a:rPr lang="cs-CZ" smtClean="0"/>
                      <a:t>83%</a:t>
                    </a:r>
                    <a:endParaRPr lang="cs-CZ" dirty="0"/>
                  </a:p>
                </c:rich>
              </c:tx>
              <c:dLblPos val="outEnd"/>
              <c:showVal val="1"/>
              <c:extLst>
                <c:ext xmlns:c15="http://schemas.microsoft.com/office/drawing/2012/chart" uri="{CE6537A1-D6FC-4f65-9D91-7224C49458BB}">
                  <c15:layout/>
                </c:ext>
              </c:extLst>
            </c:dLbl>
            <c:dLbl>
              <c:idx val="1"/>
              <c:layout>
                <c:manualLayout>
                  <c:x val="5.9457450761798824E-3"/>
                  <c:y val="2.4600250767595612E-3"/>
                </c:manualLayout>
              </c:layout>
              <c:tx>
                <c:rich>
                  <a:bodyPr/>
                  <a:lstStyle/>
                  <a:p>
                    <a:r>
                      <a:rPr lang="pt-BR" dirty="0" smtClean="0"/>
                      <a:t>71%</a:t>
                    </a:r>
                    <a:endParaRPr lang="pt-BR" dirty="0"/>
                  </a:p>
                </c:rich>
              </c:tx>
              <c:dLblPos val="outEnd"/>
              <c:showVal val="1"/>
              <c:extLst>
                <c:ext xmlns:c15="http://schemas.microsoft.com/office/drawing/2012/chart" uri="{CE6537A1-D6FC-4f65-9D91-7224C49458BB}">
                  <c15:layout/>
                </c:ext>
              </c:extLst>
            </c:dLbl>
            <c:dLbl>
              <c:idx val="2"/>
              <c:layout>
                <c:manualLayout>
                  <c:x val="2.9728725380899312E-3"/>
                  <c:y val="2.4600250767595412E-3"/>
                </c:manualLayout>
              </c:layout>
              <c:dLblPos val="outEnd"/>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defRPr>
                </a:pPr>
                <a:endParaRPr lang="en-US"/>
              </a:p>
            </c:txPr>
            <c:dLblPos val="outEnd"/>
            <c:showVal val="1"/>
            <c:extLst>
              <c:ext xmlns:c15="http://schemas.microsoft.com/office/drawing/2012/chart" uri="{CE6537A1-D6FC-4f65-9D91-7224C49458BB}">
                <c15:layout/>
                <c15:showLeaderLines val="0"/>
              </c:ext>
            </c:extLst>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0.83000000000000163</c:v>
                </c:pt>
                <c:pt idx="1">
                  <c:v>0.71000000000000163</c:v>
                </c:pt>
                <c:pt idx="2">
                  <c:v>0.92</c:v>
                </c:pt>
                <c:pt idx="3">
                  <c:v>0.84000000000000163</c:v>
                </c:pt>
              </c:numCache>
            </c:numRef>
          </c:val>
        </c:ser>
        <c:dLbls>
          <c:showVal val="1"/>
        </c:dLbls>
        <c:axId val="82270464"/>
        <c:axId val="82296832"/>
      </c:barChart>
      <c:catAx>
        <c:axId val="82270464"/>
        <c:scaling>
          <c:orientation val="minMax"/>
        </c:scaling>
        <c:axPos val="b"/>
        <c:numFmt formatCode="General" sourceLinked="1"/>
        <c:majorTickMark val="none"/>
        <c:tickLblPos val="nextTo"/>
        <c:txPr>
          <a:bodyPr/>
          <a:lstStyle/>
          <a:p>
            <a:pPr>
              <a:defRPr sz="1800"/>
            </a:pPr>
            <a:endParaRPr lang="en-US"/>
          </a:p>
        </c:txPr>
        <c:crossAx val="82296832"/>
        <c:crosses val="autoZero"/>
        <c:auto val="1"/>
        <c:lblAlgn val="ctr"/>
        <c:lblOffset val="100"/>
      </c:catAx>
      <c:valAx>
        <c:axId val="82296832"/>
        <c:scaling>
          <c:orientation val="minMax"/>
          <c:max val="1"/>
          <c:min val="0"/>
        </c:scaling>
        <c:axPos val="l"/>
        <c:majorGridlines/>
        <c:title>
          <c:tx>
            <c:rich>
              <a:bodyPr/>
              <a:lstStyle/>
              <a:p>
                <a:pPr>
                  <a:defRPr sz="1800"/>
                </a:pPr>
                <a:r>
                  <a:rPr lang="en-US" sz="1800" baseline="0" dirty="0"/>
                  <a:t>Percent  Agreeing</a:t>
                </a:r>
                <a:endParaRPr lang="en-US" sz="1800" dirty="0"/>
              </a:p>
            </c:rich>
          </c:tx>
          <c:layout>
            <c:manualLayout>
              <c:xMode val="edge"/>
              <c:yMode val="edge"/>
              <c:x val="3.0484068301970802E-2"/>
              <c:y val="0.3915742010390697"/>
            </c:manualLayout>
          </c:layout>
        </c:title>
        <c:numFmt formatCode="0%" sourceLinked="0"/>
        <c:tickLblPos val="nextTo"/>
        <c:txPr>
          <a:bodyPr/>
          <a:lstStyle/>
          <a:p>
            <a:pPr>
              <a:defRPr sz="1800"/>
            </a:pPr>
            <a:endParaRPr lang="en-US"/>
          </a:p>
        </c:txPr>
        <c:crossAx val="82270464"/>
        <c:crosses val="autoZero"/>
        <c:crossBetween val="between"/>
      </c:valAx>
      <c:spPr>
        <a:ln>
          <a:noFill/>
        </a:ln>
      </c:spPr>
    </c:plotArea>
    <c:legend>
      <c:legendPos val="t"/>
      <c:layout>
        <c:manualLayout>
          <c:xMode val="edge"/>
          <c:yMode val="edge"/>
          <c:x val="0.15158119629811201"/>
          <c:y val="0.1476015046055737"/>
          <c:w val="0.80920245084395059"/>
          <c:h val="0.11781660571163717"/>
        </c:manualLayout>
      </c:layout>
      <c:txPr>
        <a:bodyPr/>
        <a:lstStyle/>
        <a:p>
          <a:pPr>
            <a:defRPr sz="16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2357336381362"/>
          <c:y val="0.14566434630453801"/>
          <c:w val="0.79134292185249777"/>
          <c:h val="0.67964148503178279"/>
        </c:manualLayout>
      </c:layout>
      <c:barChart>
        <c:barDir val="col"/>
        <c:grouping val="clustered"/>
        <c:ser>
          <c:idx val="1"/>
          <c:order val="0"/>
          <c:tx>
            <c:strRef>
              <c:f>Sheet1!$B$3</c:f>
              <c:strCache>
                <c:ptCount val="1"/>
                <c:pt idx="0">
                  <c:v>Full Retirement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Sheet1!$B$5:$B$13</c:f>
              <c:numCache>
                <c:formatCode>0.0</c:formatCode>
                <c:ptCount val="9"/>
                <c:pt idx="0">
                  <c:v>80</c:v>
                </c:pt>
                <c:pt idx="1">
                  <c:v>86.7</c:v>
                </c:pt>
                <c:pt idx="2">
                  <c:v>93.3</c:v>
                </c:pt>
                <c:pt idx="3">
                  <c:v>100</c:v>
                </c:pt>
                <c:pt idx="4">
                  <c:v>106</c:v>
                </c:pt>
                <c:pt idx="5">
                  <c:v>112</c:v>
                </c:pt>
                <c:pt idx="6">
                  <c:v>118</c:v>
                </c:pt>
                <c:pt idx="7">
                  <c:v>124</c:v>
                </c:pt>
                <c:pt idx="8">
                  <c:v>130</c:v>
                </c:pt>
              </c:numCache>
            </c:numRef>
          </c:val>
        </c:ser>
        <c:ser>
          <c:idx val="2"/>
          <c:order val="1"/>
          <c:tx>
            <c:strRef>
              <c:f>Sheet1!$C$3</c:f>
              <c:strCache>
                <c:ptCount val="1"/>
                <c:pt idx="0">
                  <c:v>Full Retirement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Sheet1!$C$5:$C$13</c:f>
              <c:numCache>
                <c:formatCode>0.0</c:formatCode>
                <c:ptCount val="9"/>
                <c:pt idx="0">
                  <c:v>70</c:v>
                </c:pt>
                <c:pt idx="1">
                  <c:v>75</c:v>
                </c:pt>
                <c:pt idx="2">
                  <c:v>80</c:v>
                </c:pt>
                <c:pt idx="3">
                  <c:v>86.7</c:v>
                </c:pt>
                <c:pt idx="4">
                  <c:v>93.3</c:v>
                </c:pt>
                <c:pt idx="5">
                  <c:v>100</c:v>
                </c:pt>
                <c:pt idx="6">
                  <c:v>108</c:v>
                </c:pt>
                <c:pt idx="7">
                  <c:v>116</c:v>
                </c:pt>
                <c:pt idx="8">
                  <c:v>124</c:v>
                </c:pt>
              </c:numCache>
            </c:numRef>
          </c:val>
        </c:ser>
        <c:axId val="79303808"/>
        <c:axId val="79305728"/>
      </c:barChart>
      <c:catAx>
        <c:axId val="79303808"/>
        <c:scaling>
          <c:orientation val="minMax"/>
        </c:scaling>
        <c:axPos val="b"/>
        <c:title>
          <c:tx>
            <c:rich>
              <a:bodyPr/>
              <a:lstStyle/>
              <a:p>
                <a:pPr>
                  <a:defRPr sz="1800"/>
                </a:pPr>
                <a:r>
                  <a:rPr lang="en-US" sz="1800" dirty="0"/>
                  <a:t>Age When Benefits </a:t>
                </a:r>
                <a:r>
                  <a:rPr lang="en-US" sz="1800" dirty="0" smtClean="0"/>
                  <a:t>are </a:t>
                </a:r>
                <a:r>
                  <a:rPr lang="en-US" sz="1800" dirty="0"/>
                  <a:t>Claimed</a:t>
                </a:r>
              </a:p>
            </c:rich>
          </c:tx>
          <c:layout/>
        </c:title>
        <c:numFmt formatCode="General" sourceLinked="1"/>
        <c:majorTickMark val="none"/>
        <c:tickLblPos val="nextTo"/>
        <c:txPr>
          <a:bodyPr/>
          <a:lstStyle/>
          <a:p>
            <a:pPr>
              <a:defRPr sz="1800"/>
            </a:pPr>
            <a:endParaRPr lang="en-US"/>
          </a:p>
        </c:txPr>
        <c:crossAx val="79305728"/>
        <c:crosses val="autoZero"/>
        <c:auto val="1"/>
        <c:lblAlgn val="ctr"/>
        <c:lblOffset val="100"/>
      </c:catAx>
      <c:valAx>
        <c:axId val="79305728"/>
        <c:scaling>
          <c:orientation val="minMax"/>
          <c:max val="140"/>
          <c:min val="0"/>
        </c:scaling>
        <c:axPos val="l"/>
        <c:majorGridlines/>
        <c:title>
          <c:tx>
            <c:rich>
              <a:bodyPr/>
              <a:lstStyle/>
              <a:p>
                <a:pPr>
                  <a:defRPr sz="1800"/>
                </a:pPr>
                <a:r>
                  <a:rPr lang="en-US" sz="1800" baseline="0" dirty="0"/>
                  <a:t>Percent of Full Benefit Payable </a:t>
                </a:r>
                <a:endParaRPr lang="en-US" sz="1800" dirty="0"/>
              </a:p>
            </c:rich>
          </c:tx>
          <c:layout/>
        </c:title>
        <c:numFmt formatCode="#,##0" sourceLinked="0"/>
        <c:tickLblPos val="nextTo"/>
        <c:txPr>
          <a:bodyPr/>
          <a:lstStyle/>
          <a:p>
            <a:pPr>
              <a:defRPr sz="1800"/>
            </a:pPr>
            <a:endParaRPr lang="en-US"/>
          </a:p>
        </c:txPr>
        <c:crossAx val="79303808"/>
        <c:crosses val="autoZero"/>
        <c:crossBetween val="between"/>
      </c:valAx>
      <c:spPr>
        <a:ln>
          <a:noFill/>
        </a:ln>
      </c:spPr>
    </c:plotArea>
    <c:legend>
      <c:legendPos val="r"/>
      <c:layout>
        <c:manualLayout>
          <c:xMode val="edge"/>
          <c:yMode val="edge"/>
          <c:x val="0.14417005334010688"/>
          <c:y val="0.158275514473734"/>
          <c:w val="0.31416327999322985"/>
          <c:h val="0.17452394537639745"/>
        </c:manualLayout>
      </c:layout>
      <c:txPr>
        <a:bodyPr/>
        <a:lstStyle/>
        <a:p>
          <a:pPr>
            <a:defRPr sz="1800" b="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9"/>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01"/>
          <c:y val="0.17639324390433533"/>
          <c:w val="0.79157394758558763"/>
          <c:h val="0.70266549509983034"/>
        </c:manualLayout>
      </c:layout>
      <c:barChart>
        <c:barDir val="col"/>
        <c:grouping val="clustered"/>
        <c:ser>
          <c:idx val="0"/>
          <c:order val="0"/>
          <c:tx>
            <c:strRef>
              <c:f>'2014'!$B$3</c:f>
              <c:strCache>
                <c:ptCount val="1"/>
                <c:pt idx="0">
                  <c:v>2010</c:v>
                </c:pt>
              </c:strCache>
            </c:strRef>
          </c:tx>
          <c:dPt>
            <c:idx val="0"/>
            <c:spPr>
              <a:gradFill>
                <a:gsLst>
                  <a:gs pos="0">
                    <a:srgbClr val="005B4D"/>
                  </a:gs>
                  <a:gs pos="36000">
                    <a:srgbClr val="005B4D"/>
                  </a:gs>
                  <a:gs pos="100000">
                    <a:srgbClr val="00927D"/>
                  </a:gs>
                </a:gsLst>
                <a:lin ang="600000" scaled="0"/>
              </a:gradFill>
            </c:spPr>
          </c:dPt>
          <c:dLbls>
            <c:dLbl>
              <c:idx val="0"/>
              <c:layout/>
              <c:tx>
                <c:rich>
                  <a:bodyPr/>
                  <a:lstStyle/>
                  <a:p>
                    <a:r>
                      <a:rPr lang="pt-BR"/>
                      <a:t>38%</a:t>
                    </a:r>
                  </a:p>
                </c:rich>
              </c:tx>
              <c:dLblPos val="outEnd"/>
              <c:showVal val="1"/>
              <c:extLst>
                <c:ext xmlns:c15="http://schemas.microsoft.com/office/drawing/2012/chart" uri="{CE6537A1-D6FC-4f65-9D91-7224C49458BB}">
                  <c15:layout/>
                </c:ext>
              </c:extLst>
            </c:dLbl>
            <c:spPr>
              <a:noFill/>
              <a:ln>
                <a:noFill/>
              </a:ln>
              <a:effectLst/>
            </c:spPr>
            <c:txPr>
              <a:bodyPr/>
              <a:lstStyle/>
              <a:p>
                <a:pPr>
                  <a:defRPr b="1"/>
                </a:pPr>
                <a:endParaRPr lang="en-US"/>
              </a:p>
            </c:txPr>
            <c:dLblPos val="outEnd"/>
            <c:showVal val="1"/>
            <c:extLst>
              <c:ext xmlns:c15="http://schemas.microsoft.com/office/drawing/2012/chart" uri="{CE6537A1-D6FC-4f65-9D91-7224C49458BB}">
                <c15:showLeaderLines val="0"/>
              </c:ext>
            </c:extLst>
          </c:dLbls>
          <c:val>
            <c:numRef>
              <c:f>'2014'!$C$3</c:f>
              <c:numCache>
                <c:formatCode>0</c:formatCode>
                <c:ptCount val="1"/>
                <c:pt idx="0">
                  <c:v>38</c:v>
                </c:pt>
              </c:numCache>
            </c:numRef>
          </c:val>
        </c:ser>
        <c:ser>
          <c:idx val="1"/>
          <c:order val="1"/>
          <c:tx>
            <c:strRef>
              <c:f>'2014'!$B$4</c:f>
              <c:strCache>
                <c:ptCount val="1"/>
                <c:pt idx="0">
                  <c:v>2020</c:v>
                </c:pt>
              </c:strCache>
            </c:strRef>
          </c:tx>
          <c:dLbls>
            <c:dLbl>
              <c:idx val="0"/>
              <c:layout/>
              <c:tx>
                <c:rich>
                  <a:bodyPr/>
                  <a:lstStyle/>
                  <a:p>
                    <a:r>
                      <a:rPr lang="it-IT" b="1"/>
                      <a:t>34%</a:t>
                    </a:r>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showLeaderLines val="0"/>
              </c:ext>
            </c:extLst>
          </c:dLbls>
          <c:val>
            <c:numRef>
              <c:f>'2014'!$C$4</c:f>
              <c:numCache>
                <c:formatCode>0</c:formatCode>
                <c:ptCount val="1"/>
                <c:pt idx="0">
                  <c:v>34</c:v>
                </c:pt>
              </c:numCache>
            </c:numRef>
          </c:val>
        </c:ser>
        <c:ser>
          <c:idx val="2"/>
          <c:order val="2"/>
          <c:tx>
            <c:strRef>
              <c:f>'2014'!$B$5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dLbls>
            <c:dLbl>
              <c:idx val="0"/>
              <c:layout/>
              <c:tx>
                <c:rich>
                  <a:bodyPr/>
                  <a:lstStyle/>
                  <a:p>
                    <a:r>
                      <a:rPr lang="pt-BR" b="1"/>
                      <a:t>31%</a:t>
                    </a:r>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showLeaderLines val="0"/>
              </c:ext>
            </c:extLst>
          </c:dLbls>
          <c:val>
            <c:numRef>
              <c:f>'2014'!$C$5</c:f>
              <c:numCache>
                <c:formatCode>0</c:formatCode>
                <c:ptCount val="1"/>
                <c:pt idx="0">
                  <c:v>31</c:v>
                </c:pt>
              </c:numCache>
            </c:numRef>
          </c:val>
        </c:ser>
        <c:dLbls>
          <c:showVal val="1"/>
        </c:dLbls>
        <c:overlap val="-25"/>
        <c:axId val="81345152"/>
        <c:axId val="81367424"/>
      </c:barChart>
      <c:catAx>
        <c:axId val="81345152"/>
        <c:scaling>
          <c:orientation val="minMax"/>
        </c:scaling>
        <c:delete val="1"/>
        <c:axPos val="b"/>
        <c:numFmt formatCode="General" sourceLinked="1"/>
        <c:tickLblPos val="none"/>
        <c:crossAx val="81367424"/>
        <c:crosses val="autoZero"/>
        <c:auto val="1"/>
        <c:lblAlgn val="ctr"/>
        <c:lblOffset val="100"/>
      </c:catAx>
      <c:valAx>
        <c:axId val="81367424"/>
        <c:scaling>
          <c:orientation val="minMax"/>
          <c:max val="45"/>
          <c:min val="0"/>
        </c:scaling>
        <c:axPos val="l"/>
        <c:majorGridlines/>
        <c:title>
          <c:tx>
            <c:rich>
              <a:bodyPr rot="-5400000" vert="horz"/>
              <a:lstStyle/>
              <a:p>
                <a:pPr>
                  <a:defRPr/>
                </a:pPr>
                <a:r>
                  <a:rPr lang="en-US" dirty="0"/>
                  <a:t>Percent of Prior Earnings</a:t>
                </a:r>
              </a:p>
            </c:rich>
          </c:tx>
          <c:layout>
            <c:manualLayout>
              <c:xMode val="edge"/>
              <c:yMode val="edge"/>
              <c:x val="2.3783325019315779E-2"/>
              <c:y val="0.21551121111851201"/>
            </c:manualLayout>
          </c:layout>
        </c:title>
        <c:numFmt formatCode="0" sourceLinked="0"/>
        <c:tickLblPos val="nextTo"/>
        <c:crossAx val="81345152"/>
        <c:crosses val="autoZero"/>
        <c:crossBetween val="between"/>
      </c:valAx>
    </c:plotArea>
    <c:plotVisOnly val="1"/>
    <c:dispBlanksAs val="gap"/>
  </c:chart>
  <c:txPr>
    <a:bodyPr/>
    <a:lstStyle/>
    <a:p>
      <a:pPr>
        <a:defRPr sz="18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07407407407574E-2"/>
          <c:y val="0.15140292130711194"/>
          <c:w val="0.53490915718868681"/>
          <c:h val="0.72479598110839794"/>
        </c:manualLayout>
      </c:layout>
      <c:pieChart>
        <c:varyColors val="1"/>
        <c:ser>
          <c:idx val="0"/>
          <c:order val="0"/>
          <c:tx>
            <c:v>Series1</c:v>
          </c:tx>
          <c:dPt>
            <c:idx val="1"/>
            <c:spPr>
              <a:gradFill>
                <a:gsLst>
                  <a:gs pos="0">
                    <a:srgbClr val="005B4D"/>
                  </a:gs>
                  <a:gs pos="36000">
                    <a:srgbClr val="005B4D"/>
                  </a:gs>
                  <a:gs pos="100000">
                    <a:srgbClr val="00927D"/>
                  </a:gs>
                </a:gsLst>
                <a:lin ang="600000" scaled="0"/>
              </a:gradFill>
            </c:spPr>
          </c:dPt>
          <c:dLbls>
            <c:dLbl>
              <c:idx val="0"/>
              <c:layout>
                <c:manualLayout>
                  <c:x val="-0.15851676873724188"/>
                  <c:y val="0.10867335164748319"/>
                </c:manualLayout>
              </c:layout>
              <c:dLblPos val="bestFit"/>
              <c:showVal val="1"/>
            </c:dLbl>
            <c:dLbl>
              <c:idx val="1"/>
              <c:layout>
                <c:manualLayout>
                  <c:x val="-5.4022309711286104E-2"/>
                  <c:y val="-0.21443559120035671"/>
                </c:manualLayout>
              </c:layout>
              <c:dLblPos val="bestFit"/>
              <c:showVal val="1"/>
            </c:dLbl>
            <c:dLbl>
              <c:idx val="2"/>
              <c:layout>
                <c:manualLayout>
                  <c:x val="0.10832064741907287"/>
                  <c:y val="-8.6090202983583705E-2"/>
                </c:manualLayout>
              </c:layout>
              <c:dLblPos val="bestFit"/>
              <c:showVal val="1"/>
            </c:dLbl>
            <c:dLbl>
              <c:idx val="3"/>
              <c:layout>
                <c:manualLayout>
                  <c:x val="9.8594196558764169E-2"/>
                  <c:y val="4.4632837123140349E-4"/>
                </c:manualLayout>
              </c:layout>
              <c:dLblPos val="bestFit"/>
              <c:showVal val="1"/>
            </c:dLbl>
            <c:dLbl>
              <c:idx val="4"/>
              <c:layout>
                <c:manualLayout>
                  <c:x val="0.11146077573636629"/>
                  <c:y val="0.15174394068238731"/>
                </c:manualLayout>
              </c:layout>
              <c:dLblPos val="bestFit"/>
              <c:showVal val="1"/>
            </c:dLbl>
            <c:numFmt formatCode="General\%" sourceLinked="0"/>
            <c:txPr>
              <a:bodyPr/>
              <a:lstStyle/>
              <a:p>
                <a:pPr>
                  <a:defRPr sz="1800" b="1">
                    <a:solidFill>
                      <a:schemeClr val="bg1"/>
                    </a:solidFill>
                  </a:defRPr>
                </a:pPr>
                <a:endParaRPr lang="en-US"/>
              </a:p>
            </c:txPr>
            <c:dLblPos val="ctr"/>
            <c:showVal val="1"/>
            <c:showLeaderLines val="1"/>
          </c:dLbls>
          <c:cat>
            <c:strRef>
              <c:f>Sheet1!$A$3:$A$7</c:f>
              <c:strCache>
                <c:ptCount val="5"/>
                <c:pt idx="0">
                  <c:v>Mental Impairments</c:v>
                </c:pt>
                <c:pt idx="1">
                  <c:v>Musculoskeletal Conditions</c:v>
                </c:pt>
                <c:pt idx="2">
                  <c:v>Circulatory System</c:v>
                </c:pt>
                <c:pt idx="3">
                  <c:v>Nervous System/ Sense Organ Impairments</c:v>
                </c:pt>
                <c:pt idx="4">
                  <c:v>Injuries/ Cancers/ Other Conditions</c:v>
                </c:pt>
              </c:strCache>
            </c:strRef>
          </c:cat>
          <c:val>
            <c:numRef>
              <c:f>Sheet1!$B$3:$B$7</c:f>
              <c:numCache>
                <c:formatCode>General</c:formatCode>
                <c:ptCount val="5"/>
                <c:pt idx="0">
                  <c:v>30.3</c:v>
                </c:pt>
                <c:pt idx="1">
                  <c:v>32.300000000000004</c:v>
                </c:pt>
                <c:pt idx="2">
                  <c:v>8.1</c:v>
                </c:pt>
                <c:pt idx="3">
                  <c:v>9.4</c:v>
                </c:pt>
                <c:pt idx="4">
                  <c:v>19.900000000000006</c:v>
                </c:pt>
              </c:numCache>
            </c:numRef>
          </c:val>
        </c:ser>
        <c:dLbls>
          <c:showVal val="1"/>
        </c:dLbls>
        <c:firstSliceAng val="0"/>
      </c:pieChart>
    </c:plotArea>
    <c:legend>
      <c:legendPos val="r"/>
      <c:layout>
        <c:manualLayout>
          <c:xMode val="edge"/>
          <c:yMode val="edge"/>
          <c:x val="0.65997389289105624"/>
          <c:y val="7.0511584384710974E-2"/>
          <c:w val="0.31520341207349084"/>
          <c:h val="0.89686831198965256"/>
        </c:manualLayout>
      </c:layout>
      <c:txPr>
        <a:bodyPr/>
        <a:lstStyle/>
        <a:p>
          <a:pPr>
            <a:defRPr>
              <a:solidFill>
                <a:schemeClr val="tx1"/>
              </a:solidFill>
            </a:defRPr>
          </a:pPr>
          <a:endParaRPr lang="en-US"/>
        </a:p>
      </c:txPr>
    </c:legend>
    <c:plotVisOnly val="1"/>
    <c:dispBlanksAs val="zero"/>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7499134723544238"/>
          <c:y val="9.5134149897929565E-2"/>
          <c:w val="0.41277378789189972"/>
          <c:h val="0.57788330304865743"/>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1"/>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2"/>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Lbls>
            <c:dLbl>
              <c:idx val="2"/>
              <c:layout>
                <c:manualLayout>
                  <c:x val="0.13327233134319749"/>
                  <c:y val="6.634587343248761E-4"/>
                </c:manualLayout>
              </c:layout>
              <c:dLblPos val="bestFit"/>
              <c:showVal val="1"/>
            </c:dLbl>
            <c:txPr>
              <a:bodyPr/>
              <a:lstStyle/>
              <a:p>
                <a:pPr>
                  <a:defRPr sz="2000" b="1"/>
                </a:pPr>
                <a:endParaRPr lang="en-US"/>
              </a:p>
            </c:txPr>
            <c:dLblPos val="bestFit"/>
            <c:showVal val="1"/>
            <c:showLeaderLines val="1"/>
          </c:dLbls>
          <c:cat>
            <c:strRef>
              <c:f>'2015'!$A$3:$A$5</c:f>
              <c:strCache>
                <c:ptCount val="3"/>
                <c:pt idx="0">
                  <c:v>Workers' and employers' Social Security contributions</c:v>
                </c:pt>
                <c:pt idx="1">
                  <c:v>Interest on reserves</c:v>
                </c:pt>
                <c:pt idx="2">
                  <c:v>Income taxes on benefits</c:v>
                </c:pt>
              </c:strCache>
            </c:strRef>
          </c:cat>
          <c:val>
            <c:numRef>
              <c:f>'2015'!$C$3:$C$5</c:f>
              <c:numCache>
                <c:formatCode>0.0%</c:formatCode>
                <c:ptCount val="3"/>
                <c:pt idx="0">
                  <c:v>0.87658037326911553</c:v>
                </c:pt>
                <c:pt idx="1">
                  <c:v>8.5390327112181502E-2</c:v>
                </c:pt>
                <c:pt idx="2">
                  <c:v>3.8029299618703612E-2</c:v>
                </c:pt>
              </c:numCache>
            </c:numRef>
          </c:val>
        </c:ser>
        <c:dLbls>
          <c:showVal val="1"/>
        </c:dLbls>
        <c:firstSliceAng val="0"/>
      </c:pieChart>
    </c:plotArea>
    <c:legend>
      <c:legendPos val="b"/>
      <c:layout>
        <c:manualLayout>
          <c:xMode val="edge"/>
          <c:yMode val="edge"/>
          <c:x val="1.9396758097545604E-2"/>
          <c:y val="0.69727013290005424"/>
          <c:w val="0.97605719343221631"/>
          <c:h val="0.24875661375661376"/>
        </c:manualLayout>
      </c:layout>
      <c:txPr>
        <a:bodyPr/>
        <a:lstStyle/>
        <a:p>
          <a:pPr>
            <a:defRPr sz="2000" b="0"/>
          </a:pPr>
          <a:endParaRPr lang="en-US"/>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areaChart>
        <c:grouping val="standard"/>
        <c:ser>
          <c:idx val="0"/>
          <c:order val="0"/>
          <c:tx>
            <c:strRef>
              <c:f>'2014'!$C$5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'2014'!$A$6:$A$46</c:f>
              <c:numCache>
                <c:formatCode>General</c:formatCode>
                <c:ptCount val="4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numCache>
            </c:numRef>
          </c:cat>
          <c:val>
            <c:numRef>
              <c:f>'2014'!$C$6:$C$48</c:f>
              <c:numCache>
                <c:formatCode>0.00</c:formatCode>
                <c:ptCount val="43"/>
                <c:pt idx="0">
                  <c:v>4.2200000000000001E-2</c:v>
                </c:pt>
                <c:pt idx="1">
                  <c:v>4.6899999999999997E-2</c:v>
                </c:pt>
                <c:pt idx="2">
                  <c:v>6.88E-2</c:v>
                </c:pt>
                <c:pt idx="3">
                  <c:v>0.10979999999999999</c:v>
                </c:pt>
                <c:pt idx="4">
                  <c:v>0.16300000000000001</c:v>
                </c:pt>
                <c:pt idx="5">
                  <c:v>0.2253</c:v>
                </c:pt>
                <c:pt idx="6">
                  <c:v>0.28070000000000001</c:v>
                </c:pt>
                <c:pt idx="7">
                  <c:v>0.33150000000000024</c:v>
                </c:pt>
                <c:pt idx="8">
                  <c:v>0.37830000000000036</c:v>
                </c:pt>
                <c:pt idx="9">
                  <c:v>0.43640000000000018</c:v>
                </c:pt>
                <c:pt idx="10">
                  <c:v>0.49610000000000021</c:v>
                </c:pt>
                <c:pt idx="11">
                  <c:v>0.56699999999999995</c:v>
                </c:pt>
                <c:pt idx="12">
                  <c:v>0.6555000000000003</c:v>
                </c:pt>
                <c:pt idx="13">
                  <c:v>0.76250000000000029</c:v>
                </c:pt>
                <c:pt idx="14">
                  <c:v>0.89610000000000001</c:v>
                </c:pt>
                <c:pt idx="15">
                  <c:v>1.0493999999999994</c:v>
                </c:pt>
                <c:pt idx="16">
                  <c:v>1.2124999999999992</c:v>
                </c:pt>
                <c:pt idx="17">
                  <c:v>1.3779999999999992</c:v>
                </c:pt>
                <c:pt idx="18">
                  <c:v>1.5307999999999993</c:v>
                </c:pt>
                <c:pt idx="19">
                  <c:v>1.6867999999999999</c:v>
                </c:pt>
                <c:pt idx="20">
                  <c:v>1.8587</c:v>
                </c:pt>
                <c:pt idx="21">
                  <c:v>2.0480999999999998</c:v>
                </c:pt>
                <c:pt idx="22">
                  <c:v>2.2385000000000002</c:v>
                </c:pt>
                <c:pt idx="23">
                  <c:v>2.4186999999999985</c:v>
                </c:pt>
                <c:pt idx="24">
                  <c:v>2.5403000000000002</c:v>
                </c:pt>
                <c:pt idx="25">
                  <c:v>2.609</c:v>
                </c:pt>
                <c:pt idx="26">
                  <c:v>2.6779000000000002</c:v>
                </c:pt>
                <c:pt idx="27">
                  <c:v>2.7323000000000004</c:v>
                </c:pt>
                <c:pt idx="28">
                  <c:v>2.7644000000000002</c:v>
                </c:pt>
                <c:pt idx="29">
                  <c:v>2.7894999999999999</c:v>
                </c:pt>
                <c:pt idx="30">
                  <c:v>2.8124999999999982</c:v>
                </c:pt>
                <c:pt idx="31">
                  <c:v>2.8476999999999997</c:v>
                </c:pt>
                <c:pt idx="32">
                  <c:v>2.891799999999999</c:v>
                </c:pt>
                <c:pt idx="33">
                  <c:v>2.8900999999999986</c:v>
                </c:pt>
                <c:pt idx="34">
                  <c:v>2.8898999999999986</c:v>
                </c:pt>
                <c:pt idx="35">
                  <c:v>2.8731999999999998</c:v>
                </c:pt>
                <c:pt idx="36">
                  <c:v>2.8403</c:v>
                </c:pt>
                <c:pt idx="37">
                  <c:v>2.7884000000000002</c:v>
                </c:pt>
                <c:pt idx="38">
                  <c:v>2.7145999999999999</c:v>
                </c:pt>
                <c:pt idx="39">
                  <c:v>2.6184000000000003</c:v>
                </c:pt>
                <c:pt idx="40">
                  <c:v>2.4959999999999987</c:v>
                </c:pt>
                <c:pt idx="41">
                  <c:v>2.3584999999999985</c:v>
                </c:pt>
                <c:pt idx="42">
                  <c:v>2.1894999999999998</c:v>
                </c:pt>
              </c:numCache>
            </c:numRef>
          </c:val>
        </c:ser>
        <c:axId val="81888768"/>
        <c:axId val="81890304"/>
      </c:areaChart>
      <c:catAx>
        <c:axId val="81888768"/>
        <c:scaling>
          <c:orientation val="minMax"/>
        </c:scaling>
        <c:axPos val="b"/>
        <c:numFmt formatCode="General" sourceLinked="1"/>
        <c:tickLblPos val="nextTo"/>
        <c:txPr>
          <a:bodyPr/>
          <a:lstStyle/>
          <a:p>
            <a:pPr>
              <a:defRPr sz="1600"/>
            </a:pPr>
            <a:endParaRPr lang="en-US"/>
          </a:p>
        </c:txPr>
        <c:crossAx val="81890304"/>
        <c:crosses val="autoZero"/>
        <c:auto val="1"/>
        <c:lblAlgn val="ctr"/>
        <c:lblOffset val="100"/>
        <c:tickLblSkip val="5"/>
      </c:catAx>
      <c:valAx>
        <c:axId val="81890304"/>
        <c:scaling>
          <c:orientation val="minMax"/>
          <c:max val="3.5"/>
        </c:scaling>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5195E-3"/>
              <c:y val="0.22829011675264729"/>
            </c:manualLayout>
          </c:layout>
        </c:title>
        <c:numFmt formatCode="#,##0.0" sourceLinked="0"/>
        <c:tickLblPos val="nextTo"/>
        <c:txPr>
          <a:bodyPr/>
          <a:lstStyle/>
          <a:p>
            <a:pPr>
              <a:defRPr sz="1600"/>
            </a:pPr>
            <a:endParaRPr lang="en-US"/>
          </a:p>
        </c:txPr>
        <c:crossAx val="81888768"/>
        <c:crosses val="autoZero"/>
        <c:crossBetween val="midCat"/>
      </c:valAx>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389948852547488"/>
          <c:y val="9.6405469477605643E-2"/>
          <c:w val="0.4593189312874385"/>
          <c:h val="0.81855918211836431"/>
        </c:manualLayout>
      </c:layout>
      <c:barChart>
        <c:barDir val="col"/>
        <c:grouping val="stacked"/>
        <c:ser>
          <c:idx val="2"/>
          <c:order val="0"/>
          <c:tx>
            <c:strRef>
              <c:f>'2018 TR data'!$A$6:$B$6</c:f>
              <c:strCache>
                <c:ptCount val="1"/>
                <c:pt idx="0">
                  <c:v>Outgo</c:v>
                </c:pt>
              </c:strCache>
            </c:strRef>
          </c:tx>
          <c:spPr>
            <a:solidFill>
              <a:srgbClr val="F4680B"/>
            </a:solidFill>
          </c:spPr>
          <c:dLbls>
            <c:dLbl>
              <c:idx val="1"/>
              <c:layout>
                <c:manualLayout>
                  <c:x val="2.136752136752137E-3"/>
                  <c:y val="-0.34257239057239058"/>
                </c:manualLayout>
              </c:layout>
              <c:dLblPos val="ctr"/>
              <c:showVal val="1"/>
            </c:dLbl>
            <c:dLbl>
              <c:idx val="4"/>
              <c:layout>
                <c:manualLayout>
                  <c:x val="4.2735042735042739E-3"/>
                  <c:y val="-0.35648686338450253"/>
                </c:manualLayout>
              </c:layout>
              <c:dLblPos val="ctr"/>
              <c:showVal val="1"/>
            </c:dLbl>
            <c:dLbl>
              <c:idx val="7"/>
              <c:layout>
                <c:manualLayout>
                  <c:x val="4.2735042735042739E-3"/>
                  <c:y val="-0.38376966515549266"/>
                </c:manualLayout>
              </c:layout>
              <c:dLblPos val="ctr"/>
              <c:showVal val="1"/>
            </c:dLbl>
            <c:txPr>
              <a:bodyPr/>
              <a:lstStyle/>
              <a:p>
                <a:pPr>
                  <a:defRPr sz="1100" b="1"/>
                </a:pPr>
                <a:endParaRPr lang="en-US"/>
              </a:p>
            </c:txPr>
            <c:dLblPos val="inEnd"/>
            <c:showVal val="1"/>
          </c:dLbls>
          <c:cat>
            <c:numRef>
              <c:f>'2018 TR data'!$D$3:$J$3</c:f>
              <c:numCache>
                <c:formatCode>General</c:formatCode>
                <c:ptCount val="7"/>
                <c:pt idx="0">
                  <c:v>2017</c:v>
                </c:pt>
                <c:pt idx="3">
                  <c:v>2018</c:v>
                </c:pt>
                <c:pt idx="6">
                  <c:v>2019</c:v>
                </c:pt>
              </c:numCache>
            </c:numRef>
          </c:cat>
          <c:val>
            <c:numRef>
              <c:f>'2018 TR data'!$C$6:$J$6</c:f>
              <c:numCache>
                <c:formatCode>0.0</c:formatCode>
                <c:ptCount val="8"/>
                <c:pt idx="1">
                  <c:v>952.5</c:v>
                </c:pt>
                <c:pt idx="4">
                  <c:v>1002.8</c:v>
                </c:pt>
                <c:pt idx="7">
                  <c:v>1061.5</c:v>
                </c:pt>
              </c:numCache>
            </c:numRef>
          </c:val>
        </c:ser>
        <c:ser>
          <c:idx val="0"/>
          <c:order val="1"/>
          <c:tx>
            <c:strRef>
              <c:f>'2018 TR data'!$A$4:$B$4</c:f>
              <c:strCache>
                <c:ptCount val="1"/>
                <c:pt idx="0">
                  <c:v>Calendar year</c:v>
                </c:pt>
              </c:strCache>
            </c:strRef>
          </c:tx>
          <c:spPr>
            <a:solidFill>
              <a:srgbClr val="0682BA"/>
            </a:solidFill>
          </c:spPr>
          <c:dLbls>
            <c:dLblPos val="inEnd"/>
            <c:showVal val="1"/>
          </c:dLbls>
          <c:cat>
            <c:numRef>
              <c:f>'2018 TR data'!$D$3:$J$3</c:f>
              <c:numCache>
                <c:formatCode>General</c:formatCode>
                <c:ptCount val="7"/>
                <c:pt idx="0">
                  <c:v>2017</c:v>
                </c:pt>
                <c:pt idx="3">
                  <c:v>2018</c:v>
                </c:pt>
                <c:pt idx="6">
                  <c:v>2019</c:v>
                </c:pt>
              </c:numCache>
            </c:numRef>
          </c:cat>
          <c:val>
            <c:numRef>
              <c:f>'2018 TR data'!$C$4:$J$4</c:f>
              <c:numCache>
                <c:formatCode>General</c:formatCode>
                <c:ptCount val="8"/>
              </c:numCache>
            </c:numRef>
          </c:val>
        </c:ser>
        <c:ser>
          <c:idx val="1"/>
          <c:order val="2"/>
          <c:tx>
            <c:strRef>
              <c:f>'2018 TR data'!$A$5:$B$5</c:f>
              <c:strCache>
                <c:ptCount val="1"/>
                <c:pt idx="0">
                  <c:v>Total income</c:v>
                </c:pt>
              </c:strCache>
            </c:strRef>
          </c:tx>
          <c:spPr>
            <a:solidFill>
              <a:srgbClr val="005B4D"/>
            </a:solidFill>
          </c:spPr>
          <c:dLbls>
            <c:dLbl>
              <c:idx val="0"/>
              <c:layout>
                <c:manualLayout>
                  <c:x val="0"/>
                  <c:y val="-0.35996479227975392"/>
                </c:manualLayout>
              </c:layout>
              <c:dLblPos val="ctr"/>
              <c:showVal val="1"/>
            </c:dLbl>
            <c:dLbl>
              <c:idx val="3"/>
              <c:layout>
                <c:manualLayout>
                  <c:x val="-6.4102564102564161E-3"/>
                  <c:y val="-0.35761817651581473"/>
                </c:manualLayout>
              </c:layout>
              <c:dLblPos val="ctr"/>
              <c:showVal val="1"/>
            </c:dLbl>
            <c:dLbl>
              <c:idx val="6"/>
              <c:layout>
                <c:manualLayout>
                  <c:x val="-8.5470085470085496E-3"/>
                  <c:y val="-0.38016002545136401"/>
                </c:manualLayout>
              </c:layout>
              <c:dLblPos val="ctr"/>
              <c:showVal val="1"/>
            </c:dLbl>
            <c:txPr>
              <a:bodyPr/>
              <a:lstStyle/>
              <a:p>
                <a:pPr>
                  <a:defRPr sz="1100" b="1"/>
                </a:pPr>
                <a:endParaRPr lang="en-US"/>
              </a:p>
            </c:txPr>
            <c:dLblPos val="inEnd"/>
            <c:showVal val="1"/>
          </c:dLbls>
          <c:cat>
            <c:numRef>
              <c:f>'2018 TR data'!$D$3:$J$3</c:f>
              <c:numCache>
                <c:formatCode>General</c:formatCode>
                <c:ptCount val="7"/>
                <c:pt idx="0">
                  <c:v>2017</c:v>
                </c:pt>
                <c:pt idx="3">
                  <c:v>2018</c:v>
                </c:pt>
                <c:pt idx="6">
                  <c:v>2019</c:v>
                </c:pt>
              </c:numCache>
            </c:numRef>
          </c:cat>
          <c:val>
            <c:numRef>
              <c:f>'2018 TR data'!$C$5:$J$5</c:f>
              <c:numCache>
                <c:formatCode>General</c:formatCode>
                <c:ptCount val="8"/>
                <c:pt idx="0" formatCode="0.0">
                  <c:v>996.6</c:v>
                </c:pt>
                <c:pt idx="3" formatCode="0.0">
                  <c:v>1001.1</c:v>
                </c:pt>
                <c:pt idx="6" formatCode="0.0">
                  <c:v>1061.4000000000001</c:v>
                </c:pt>
              </c:numCache>
            </c:numRef>
          </c:val>
        </c:ser>
        <c:dLbls>
          <c:showVal val="1"/>
        </c:dLbls>
        <c:gapWidth val="0"/>
        <c:overlap val="100"/>
        <c:axId val="82003072"/>
        <c:axId val="82004608"/>
      </c:barChart>
      <c:catAx>
        <c:axId val="82003072"/>
        <c:scaling>
          <c:orientation val="minMax"/>
        </c:scaling>
        <c:axPos val="b"/>
        <c:numFmt formatCode="General" sourceLinked="1"/>
        <c:tickLblPos val="nextTo"/>
        <c:txPr>
          <a:bodyPr/>
          <a:lstStyle/>
          <a:p>
            <a:pPr>
              <a:defRPr sz="1600"/>
            </a:pPr>
            <a:endParaRPr lang="en-US"/>
          </a:p>
        </c:txPr>
        <c:crossAx val="82004608"/>
        <c:crosses val="autoZero"/>
        <c:auto val="1"/>
        <c:lblAlgn val="ctr"/>
        <c:lblOffset val="100"/>
        <c:tickMarkSkip val="3"/>
      </c:catAx>
      <c:valAx>
        <c:axId val="82004608"/>
        <c:scaling>
          <c:orientation val="minMax"/>
        </c:scaling>
        <c:axPos val="l"/>
        <c:title>
          <c:tx>
            <c:rich>
              <a:bodyPr rot="-5400000" vert="horz"/>
              <a:lstStyle/>
              <a:p>
                <a:pPr>
                  <a:defRPr/>
                </a:pPr>
                <a:r>
                  <a:rPr lang="en-US" sz="1600" dirty="0" smtClean="0"/>
                  <a:t>Amount (in billons of current dollars)</a:t>
                </a:r>
                <a:endParaRPr lang="en-US" sz="1600" dirty="0"/>
              </a:p>
            </c:rich>
          </c:tx>
          <c:layout>
            <c:manualLayout>
              <c:xMode val="edge"/>
              <c:yMode val="edge"/>
              <c:x val="3.0104986876640417E-2"/>
              <c:y val="0.12423334180001749"/>
            </c:manualLayout>
          </c:layout>
        </c:title>
        <c:numFmt formatCode="&quot;$&quot;#,##0_);[Red]\(&quot;$&quot;#,##0\)" sourceLinked="0"/>
        <c:tickLblPos val="nextTo"/>
        <c:txPr>
          <a:bodyPr/>
          <a:lstStyle/>
          <a:p>
            <a:pPr>
              <a:defRPr sz="1600"/>
            </a:pPr>
            <a:endParaRPr lang="en-US"/>
          </a:p>
        </c:txPr>
        <c:crossAx val="82003072"/>
        <c:crosses val="autoZero"/>
        <c:crossBetween val="between"/>
      </c:valAx>
    </c:plotArea>
    <c:legend>
      <c:legendPos val="r"/>
      <c:legendEntry>
        <c:idx val="1"/>
        <c:delete val="1"/>
      </c:legendEntry>
      <c:layout>
        <c:manualLayout>
          <c:xMode val="edge"/>
          <c:yMode val="edge"/>
          <c:x val="0.73379629629630061"/>
          <c:y val="0.21041211582423303"/>
          <c:w val="0.25231481481481743"/>
          <c:h val="0.41507781224316681"/>
        </c:manualLayout>
      </c:layout>
      <c:spPr>
        <a:ln>
          <a:noFill/>
        </a:ln>
      </c:spPr>
      <c:txPr>
        <a:bodyPr/>
        <a:lstStyle/>
        <a:p>
          <a:pPr>
            <a:defRPr sz="18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1"/>
          <c:order val="0"/>
          <c:spPr>
            <a:ln w="50800">
              <a:solidFill>
                <a:srgbClr val="005B4D"/>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Sheet1!$F$10:$F$90</c:f>
              <c:numCache>
                <c:formatCode>0.0%</c:formatCode>
                <c:ptCount val="81"/>
                <c:pt idx="0">
                  <c:v>0.18286432052774312</c:v>
                </c:pt>
                <c:pt idx="1">
                  <c:v>0.18441325823461141</c:v>
                </c:pt>
                <c:pt idx="2">
                  <c:v>0.1856745500835052</c:v>
                </c:pt>
                <c:pt idx="3">
                  <c:v>0.1876227839003354</c:v>
                </c:pt>
                <c:pt idx="4">
                  <c:v>0.19033138424714691</c:v>
                </c:pt>
                <c:pt idx="5">
                  <c:v>0.19340966194104808</c:v>
                </c:pt>
                <c:pt idx="6">
                  <c:v>0.19639893405642961</c:v>
                </c:pt>
                <c:pt idx="7">
                  <c:v>0.19947473084303963</c:v>
                </c:pt>
                <c:pt idx="8">
                  <c:v>0.20257056248669852</c:v>
                </c:pt>
                <c:pt idx="9">
                  <c:v>0.2058837795194714</c:v>
                </c:pt>
                <c:pt idx="10">
                  <c:v>0.20884660673444894</c:v>
                </c:pt>
                <c:pt idx="11">
                  <c:v>0.21162098404852842</c:v>
                </c:pt>
                <c:pt idx="12">
                  <c:v>0.21429128767611919</c:v>
                </c:pt>
                <c:pt idx="13">
                  <c:v>0.21644195533430138</c:v>
                </c:pt>
                <c:pt idx="14">
                  <c:v>0.21882807052221803</c:v>
                </c:pt>
                <c:pt idx="15">
                  <c:v>0.22097961186218928</c:v>
                </c:pt>
                <c:pt idx="16">
                  <c:v>0.22290492057090427</c:v>
                </c:pt>
                <c:pt idx="17">
                  <c:v>0.22462421933600207</c:v>
                </c:pt>
                <c:pt idx="18">
                  <c:v>0.22608697974674755</c:v>
                </c:pt>
                <c:pt idx="19">
                  <c:v>0.22727031459827285</c:v>
                </c:pt>
                <c:pt idx="20">
                  <c:v>0.22817540389053742</c:v>
                </c:pt>
                <c:pt idx="21">
                  <c:v>0.22887333176014057</c:v>
                </c:pt>
                <c:pt idx="22">
                  <c:v>0.22944169847129248</c:v>
                </c:pt>
                <c:pt idx="23">
                  <c:v>0.22978010753524453</c:v>
                </c:pt>
                <c:pt idx="24">
                  <c:v>0.22986674092868781</c:v>
                </c:pt>
                <c:pt idx="25">
                  <c:v>0.22979625026613421</c:v>
                </c:pt>
                <c:pt idx="26">
                  <c:v>0.22961463759497519</c:v>
                </c:pt>
                <c:pt idx="27">
                  <c:v>0.22939794531855182</c:v>
                </c:pt>
                <c:pt idx="28">
                  <c:v>0.22917677748119389</c:v>
                </c:pt>
                <c:pt idx="29">
                  <c:v>0.22899547629710518</c:v>
                </c:pt>
                <c:pt idx="30">
                  <c:v>0.22887332762308338</c:v>
                </c:pt>
                <c:pt idx="31">
                  <c:v>0.22876982148199862</c:v>
                </c:pt>
                <c:pt idx="32">
                  <c:v>0.22872447371229856</c:v>
                </c:pt>
                <c:pt idx="33">
                  <c:v>0.22871581964883669</c:v>
                </c:pt>
                <c:pt idx="34">
                  <c:v>0.22871560445616662</c:v>
                </c:pt>
                <c:pt idx="35">
                  <c:v>0.22876087552907978</c:v>
                </c:pt>
                <c:pt idx="36">
                  <c:v>0.22886418946269813</c:v>
                </c:pt>
                <c:pt idx="37">
                  <c:v>0.22906511564678692</c:v>
                </c:pt>
                <c:pt idx="38">
                  <c:v>0.2293390876117892</c:v>
                </c:pt>
                <c:pt idx="39">
                  <c:v>0.22965321839688668</c:v>
                </c:pt>
                <c:pt idx="40">
                  <c:v>0.2300177386033663</c:v>
                </c:pt>
                <c:pt idx="41">
                  <c:v>0.23042176209501619</c:v>
                </c:pt>
                <c:pt idx="42">
                  <c:v>0.23085622430544689</c:v>
                </c:pt>
                <c:pt idx="43">
                  <c:v>0.23129516516027662</c:v>
                </c:pt>
                <c:pt idx="44">
                  <c:v>0.23171710816673399</c:v>
                </c:pt>
                <c:pt idx="45">
                  <c:v>0.2321243789577937</c:v>
                </c:pt>
                <c:pt idx="46">
                  <c:v>0.23252392661420396</c:v>
                </c:pt>
                <c:pt idx="47">
                  <c:v>0.23293005531198549</c:v>
                </c:pt>
                <c:pt idx="48">
                  <c:v>0.23334000538365438</c:v>
                </c:pt>
                <c:pt idx="49">
                  <c:v>0.23374155888749001</c:v>
                </c:pt>
                <c:pt idx="50">
                  <c:v>0.23416079607701121</c:v>
                </c:pt>
                <c:pt idx="51">
                  <c:v>0.23462223571910965</c:v>
                </c:pt>
                <c:pt idx="52">
                  <c:v>0.23512114159946604</c:v>
                </c:pt>
                <c:pt idx="53">
                  <c:v>0.23566648864314665</c:v>
                </c:pt>
                <c:pt idx="54">
                  <c:v>0.23625973631556385</c:v>
                </c:pt>
                <c:pt idx="55">
                  <c:v>0.2368857340966469</c:v>
                </c:pt>
                <c:pt idx="56">
                  <c:v>0.23748108892408143</c:v>
                </c:pt>
                <c:pt idx="57">
                  <c:v>0.2380165107319758</c:v>
                </c:pt>
                <c:pt idx="58">
                  <c:v>0.23850217696644604</c:v>
                </c:pt>
                <c:pt idx="59">
                  <c:v>0.23893010057298908</c:v>
                </c:pt>
                <c:pt idx="60">
                  <c:v>0.23927567227210056</c:v>
                </c:pt>
                <c:pt idx="61">
                  <c:v>0.23951358057780683</c:v>
                </c:pt>
                <c:pt idx="62">
                  <c:v>0.23964856106283813</c:v>
                </c:pt>
                <c:pt idx="63">
                  <c:v>0.23967565367353275</c:v>
                </c:pt>
                <c:pt idx="64">
                  <c:v>0.23961019432695818</c:v>
                </c:pt>
                <c:pt idx="65">
                  <c:v>0.23949222043137486</c:v>
                </c:pt>
                <c:pt idx="66">
                  <c:v>0.23935160323225832</c:v>
                </c:pt>
                <c:pt idx="67">
                  <c:v>0.23920708462352941</c:v>
                </c:pt>
                <c:pt idx="68">
                  <c:v>0.23907817605278103</c:v>
                </c:pt>
                <c:pt idx="69">
                  <c:v>0.23899081037317735</c:v>
                </c:pt>
                <c:pt idx="70">
                  <c:v>0.23897353648757022</c:v>
                </c:pt>
                <c:pt idx="71">
                  <c:v>0.23904257211528521</c:v>
                </c:pt>
                <c:pt idx="72">
                  <c:v>0.23920551076514379</c:v>
                </c:pt>
                <c:pt idx="73">
                  <c:v>0.23946569893795874</c:v>
                </c:pt>
                <c:pt idx="74">
                  <c:v>0.23981726808437678</c:v>
                </c:pt>
                <c:pt idx="75">
                  <c:v>0.24024825937983932</c:v>
                </c:pt>
                <c:pt idx="76">
                  <c:v>0.24073890479418106</c:v>
                </c:pt>
                <c:pt idx="77">
                  <c:v>0.24127824410643176</c:v>
                </c:pt>
                <c:pt idx="78">
                  <c:v>0.24184908498370522</c:v>
                </c:pt>
                <c:pt idx="79">
                  <c:v>0.24243846141558714</c:v>
                </c:pt>
                <c:pt idx="80">
                  <c:v>0.24303568979124471</c:v>
                </c:pt>
              </c:numCache>
            </c:numRef>
          </c:val>
        </c:ser>
        <c:ser>
          <c:idx val="0"/>
          <c:order val="1"/>
          <c:spPr>
            <a:ln w="50800">
              <a:solidFill>
                <a:srgbClr val="F4680B"/>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Sheet1!$D$10:$D$90</c:f>
              <c:numCache>
                <c:formatCode>0.0%</c:formatCode>
                <c:ptCount val="81"/>
                <c:pt idx="0">
                  <c:v>0.14671711510289828</c:v>
                </c:pt>
                <c:pt idx="1">
                  <c:v>0.1500948887988571</c:v>
                </c:pt>
                <c:pt idx="2">
                  <c:v>0.15362243557413244</c:v>
                </c:pt>
                <c:pt idx="3">
                  <c:v>0.15724724484906571</c:v>
                </c:pt>
                <c:pt idx="4">
                  <c:v>0.16097630509088642</c:v>
                </c:pt>
                <c:pt idx="5">
                  <c:v>0.16483503536113725</c:v>
                </c:pt>
                <c:pt idx="6">
                  <c:v>0.16873641272587023</c:v>
                </c:pt>
                <c:pt idx="7">
                  <c:v>0.1727532568427034</c:v>
                </c:pt>
                <c:pt idx="8">
                  <c:v>0.17665211414240772</c:v>
                </c:pt>
                <c:pt idx="9">
                  <c:v>0.18038797223308004</c:v>
                </c:pt>
                <c:pt idx="10">
                  <c:v>0.18413305858110099</c:v>
                </c:pt>
                <c:pt idx="11">
                  <c:v>0.18769658503707037</c:v>
                </c:pt>
                <c:pt idx="12">
                  <c:v>0.19097500891742467</c:v>
                </c:pt>
                <c:pt idx="13">
                  <c:v>0.19401230726681878</c:v>
                </c:pt>
                <c:pt idx="14">
                  <c:v>0.19678575938768003</c:v>
                </c:pt>
                <c:pt idx="15">
                  <c:v>0.19908144352376803</c:v>
                </c:pt>
                <c:pt idx="16">
                  <c:v>0.20076384020527871</c:v>
                </c:pt>
                <c:pt idx="17">
                  <c:v>0.20203839670501322</c:v>
                </c:pt>
                <c:pt idx="18">
                  <c:v>0.20313881343664281</c:v>
                </c:pt>
                <c:pt idx="19">
                  <c:v>0.20427125409370539</c:v>
                </c:pt>
                <c:pt idx="20">
                  <c:v>0.20560501153972968</c:v>
                </c:pt>
                <c:pt idx="21">
                  <c:v>0.2067699729935237</c:v>
                </c:pt>
                <c:pt idx="22">
                  <c:v>0.20733487663976308</c:v>
                </c:pt>
                <c:pt idx="23">
                  <c:v>0.20734495792437274</c:v>
                </c:pt>
                <c:pt idx="24">
                  <c:v>0.20712657548940736</c:v>
                </c:pt>
                <c:pt idx="25">
                  <c:v>0.20688947545281283</c:v>
                </c:pt>
                <c:pt idx="26">
                  <c:v>0.20660110818170915</c:v>
                </c:pt>
                <c:pt idx="27">
                  <c:v>0.20643072117033032</c:v>
                </c:pt>
                <c:pt idx="28">
                  <c:v>0.20638194612958019</c:v>
                </c:pt>
                <c:pt idx="29">
                  <c:v>0.20644489284510226</c:v>
                </c:pt>
                <c:pt idx="30">
                  <c:v>0.2067836766996759</c:v>
                </c:pt>
                <c:pt idx="31">
                  <c:v>0.20717063927396032</c:v>
                </c:pt>
                <c:pt idx="32">
                  <c:v>0.20752155167064232</c:v>
                </c:pt>
                <c:pt idx="33">
                  <c:v>0.20782394879588786</c:v>
                </c:pt>
                <c:pt idx="34">
                  <c:v>0.20801923001220335</c:v>
                </c:pt>
                <c:pt idx="35">
                  <c:v>0.20830802241730681</c:v>
                </c:pt>
                <c:pt idx="36">
                  <c:v>0.20865867159571408</c:v>
                </c:pt>
                <c:pt idx="37">
                  <c:v>0.2090187015710874</c:v>
                </c:pt>
                <c:pt idx="38">
                  <c:v>0.20953177217116886</c:v>
                </c:pt>
                <c:pt idx="39">
                  <c:v>0.21027693462187869</c:v>
                </c:pt>
                <c:pt idx="40">
                  <c:v>0.2112856776936464</c:v>
                </c:pt>
                <c:pt idx="41">
                  <c:v>0.21238674509635749</c:v>
                </c:pt>
                <c:pt idx="42">
                  <c:v>0.21339459720898471</c:v>
                </c:pt>
                <c:pt idx="43">
                  <c:v>0.21426363831539119</c:v>
                </c:pt>
                <c:pt idx="44">
                  <c:v>0.2149859615185975</c:v>
                </c:pt>
                <c:pt idx="45">
                  <c:v>0.21562865705389489</c:v>
                </c:pt>
                <c:pt idx="46">
                  <c:v>0.21622733421029394</c:v>
                </c:pt>
                <c:pt idx="47">
                  <c:v>0.21678274784024273</c:v>
                </c:pt>
                <c:pt idx="48">
                  <c:v>0.21738230158127597</c:v>
                </c:pt>
                <c:pt idx="49">
                  <c:v>0.21804738468581897</c:v>
                </c:pt>
                <c:pt idx="50">
                  <c:v>0.21879135320792711</c:v>
                </c:pt>
                <c:pt idx="51">
                  <c:v>0.21951982304976275</c:v>
                </c:pt>
                <c:pt idx="52">
                  <c:v>0.22016110118886545</c:v>
                </c:pt>
                <c:pt idx="53">
                  <c:v>0.22084490860212641</c:v>
                </c:pt>
                <c:pt idx="54">
                  <c:v>0.22158603687294556</c:v>
                </c:pt>
                <c:pt idx="55">
                  <c:v>0.22236247910962556</c:v>
                </c:pt>
                <c:pt idx="56">
                  <c:v>0.22324580417414999</c:v>
                </c:pt>
                <c:pt idx="57">
                  <c:v>0.22423775454045133</c:v>
                </c:pt>
                <c:pt idx="58">
                  <c:v>0.22520591889457872</c:v>
                </c:pt>
                <c:pt idx="59">
                  <c:v>0.22592388210428971</c:v>
                </c:pt>
                <c:pt idx="60">
                  <c:v>0.22634372998382418</c:v>
                </c:pt>
                <c:pt idx="61">
                  <c:v>0.22654254008464356</c:v>
                </c:pt>
                <c:pt idx="62">
                  <c:v>0.22659978739794892</c:v>
                </c:pt>
                <c:pt idx="63">
                  <c:v>0.22658825797744145</c:v>
                </c:pt>
                <c:pt idx="64">
                  <c:v>0.22655908405478095</c:v>
                </c:pt>
                <c:pt idx="65">
                  <c:v>0.22650255992083462</c:v>
                </c:pt>
                <c:pt idx="66">
                  <c:v>0.22635110849884352</c:v>
                </c:pt>
                <c:pt idx="67">
                  <c:v>0.22612865403519997</c:v>
                </c:pt>
                <c:pt idx="68">
                  <c:v>0.22591854399433295</c:v>
                </c:pt>
                <c:pt idx="69">
                  <c:v>0.22578020015190844</c:v>
                </c:pt>
                <c:pt idx="70">
                  <c:v>0.2257251600732951</c:v>
                </c:pt>
                <c:pt idx="71">
                  <c:v>0.22579023790908076</c:v>
                </c:pt>
                <c:pt idx="72">
                  <c:v>0.22601138809089885</c:v>
                </c:pt>
                <c:pt idx="73">
                  <c:v>0.22639931110837741</c:v>
                </c:pt>
                <c:pt idx="74">
                  <c:v>0.22693091214905961</c:v>
                </c:pt>
                <c:pt idx="75">
                  <c:v>0.22756093694748272</c:v>
                </c:pt>
                <c:pt idx="76">
                  <c:v>0.22824510111382013</c:v>
                </c:pt>
                <c:pt idx="77">
                  <c:v>0.22895427561937109</c:v>
                </c:pt>
                <c:pt idx="78">
                  <c:v>0.2296675858611181</c:v>
                </c:pt>
                <c:pt idx="79">
                  <c:v>0.23037434308259991</c:v>
                </c:pt>
                <c:pt idx="80">
                  <c:v>0.23106818891157371</c:v>
                </c:pt>
              </c:numCache>
            </c:numRef>
          </c:val>
        </c:ser>
        <c:marker val="1"/>
        <c:axId val="81688064"/>
        <c:axId val="81689600"/>
      </c:lineChart>
      <c:catAx>
        <c:axId val="81688064"/>
        <c:scaling>
          <c:orientation val="minMax"/>
        </c:scaling>
        <c:axPos val="b"/>
        <c:numFmt formatCode="General" sourceLinked="1"/>
        <c:majorTickMark val="none"/>
        <c:tickLblPos val="nextTo"/>
        <c:txPr>
          <a:bodyPr rot="-2700000"/>
          <a:lstStyle/>
          <a:p>
            <a:pPr>
              <a:defRPr sz="1600" baseline="0">
                <a:latin typeface="+mn-lt"/>
              </a:defRPr>
            </a:pPr>
            <a:endParaRPr lang="en-US"/>
          </a:p>
        </c:txPr>
        <c:crossAx val="81689600"/>
        <c:crosses val="autoZero"/>
        <c:auto val="1"/>
        <c:lblAlgn val="ctr"/>
        <c:lblOffset val="100"/>
        <c:tickLblSkip val="5"/>
      </c:catAx>
      <c:valAx>
        <c:axId val="81689600"/>
        <c:scaling>
          <c:orientation val="minMax"/>
          <c:max val="0.5"/>
          <c:min val="0"/>
        </c:scaling>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layout/>
        </c:title>
        <c:numFmt formatCode="0%" sourceLinked="0"/>
        <c:majorTickMark val="none"/>
        <c:tickLblPos val="nextTo"/>
        <c:txPr>
          <a:bodyPr/>
          <a:lstStyle/>
          <a:p>
            <a:pPr>
              <a:defRPr sz="1600"/>
            </a:pPr>
            <a:endParaRPr lang="en-US"/>
          </a:p>
        </c:txPr>
        <c:crossAx val="81688064"/>
        <c:crosses val="autoZero"/>
        <c:crossBetween val="midCat"/>
        <c:majorUnit val="0.1"/>
        <c:minorUnit val="0.1"/>
      </c:valAx>
    </c:plotArea>
    <c:plotVisOnly val="1"/>
    <c:dispBlanksAs val="gap"/>
  </c:chart>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rtl="0">
              <a:defRPr lang="en-US" sz="1800" b="1" i="0" u="none" strike="noStrike" kern="1200" baseline="0" dirty="0">
                <a:solidFill>
                  <a:prstClr val="black"/>
                </a:solidFill>
                <a:latin typeface="+mn-lt"/>
                <a:ea typeface="+mn-ea"/>
                <a:cs typeface="+mn-cs"/>
              </a:defRPr>
            </a:pPr>
            <a:r>
              <a:rPr lang="en-US" sz="1800" b="1" i="0" u="none" strike="noStrike" kern="1200" baseline="0" dirty="0" smtClean="0">
                <a:solidFill>
                  <a:prstClr val="black"/>
                </a:solidFill>
                <a:latin typeface="+mn-lt"/>
                <a:ea typeface="+mn-ea"/>
                <a:cs typeface="+mn-cs"/>
              </a:rPr>
              <a:t>Social </a:t>
            </a:r>
            <a:r>
              <a:rPr lang="en-US" sz="1800" b="1" i="0" u="none" strike="noStrike" kern="1200" baseline="0" dirty="0">
                <a:solidFill>
                  <a:prstClr val="black"/>
                </a:solidFill>
                <a:latin typeface="+mn-lt"/>
                <a:ea typeface="+mn-ea"/>
                <a:cs typeface="+mn-cs"/>
              </a:rPr>
              <a:t>Security Outgo as a Percent of the Economy (GDP), 2015-2095</a:t>
            </a:r>
          </a:p>
        </c:rich>
      </c:tx>
      <c:layout>
        <c:manualLayout>
          <c:xMode val="edge"/>
          <c:yMode val="edge"/>
          <c:x val="0.14751377952755906"/>
          <c:y val="2.777777777777795E-2"/>
        </c:manualLayout>
      </c:layout>
    </c:title>
    <c:plotArea>
      <c:layout/>
      <c:lineChart>
        <c:grouping val="standard"/>
        <c:ser>
          <c:idx val="0"/>
          <c:order val="0"/>
          <c:spPr>
            <a:ln>
              <a:solidFill>
                <a:srgbClr val="C00000"/>
              </a:solidFill>
            </a:ln>
          </c:spPr>
          <c:marker>
            <c:symbol val="none"/>
          </c:marker>
          <c:cat>
            <c:numRef>
              <c:f>Sheet1!$B$48:$B$128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Sheet1!$D$48:$D$128</c:f>
              <c:numCache>
                <c:formatCode>0%</c:formatCode>
                <c:ptCount val="81"/>
                <c:pt idx="0">
                  <c:v>4.9500000000000009E-2</c:v>
                </c:pt>
                <c:pt idx="1">
                  <c:v>4.9500000000000009E-2</c:v>
                </c:pt>
                <c:pt idx="2">
                  <c:v>4.9100000000000019E-2</c:v>
                </c:pt>
                <c:pt idx="3">
                  <c:v>4.940000000000002E-2</c:v>
                </c:pt>
                <c:pt idx="4">
                  <c:v>4.9900000000000007E-2</c:v>
                </c:pt>
                <c:pt idx="5">
                  <c:v>5.0700000000000009E-2</c:v>
                </c:pt>
                <c:pt idx="6">
                  <c:v>5.1399999999999994E-2</c:v>
                </c:pt>
                <c:pt idx="7">
                  <c:v>5.2200000000000003E-2</c:v>
                </c:pt>
                <c:pt idx="8">
                  <c:v>5.3000000000000005E-2</c:v>
                </c:pt>
                <c:pt idx="9">
                  <c:v>5.3900000000000003E-2</c:v>
                </c:pt>
                <c:pt idx="10">
                  <c:v>5.4700000000000006E-2</c:v>
                </c:pt>
                <c:pt idx="11">
                  <c:v>5.5500000000000008E-2</c:v>
                </c:pt>
                <c:pt idx="12">
                  <c:v>5.6299999999999996E-2</c:v>
                </c:pt>
                <c:pt idx="13">
                  <c:v>5.7000000000000009E-2</c:v>
                </c:pt>
                <c:pt idx="14">
                  <c:v>5.7699999999999994E-2</c:v>
                </c:pt>
                <c:pt idx="15">
                  <c:v>5.8299999999999998E-2</c:v>
                </c:pt>
                <c:pt idx="16">
                  <c:v>5.8899999999999994E-2</c:v>
                </c:pt>
                <c:pt idx="17">
                  <c:v>5.9400000000000008E-2</c:v>
                </c:pt>
                <c:pt idx="18">
                  <c:v>5.980000000000002E-2</c:v>
                </c:pt>
                <c:pt idx="19">
                  <c:v>6.0100000000000008E-2</c:v>
                </c:pt>
                <c:pt idx="20">
                  <c:v>6.0299999999999999E-2</c:v>
                </c:pt>
                <c:pt idx="21">
                  <c:v>6.0500000000000005E-2</c:v>
                </c:pt>
                <c:pt idx="22">
                  <c:v>6.0700000000000011E-2</c:v>
                </c:pt>
                <c:pt idx="23">
                  <c:v>6.0700000000000011E-2</c:v>
                </c:pt>
                <c:pt idx="24">
                  <c:v>6.0700000000000011E-2</c:v>
                </c:pt>
                <c:pt idx="25">
                  <c:v>6.0700000000000011E-2</c:v>
                </c:pt>
                <c:pt idx="26">
                  <c:v>6.0500000000000005E-2</c:v>
                </c:pt>
                <c:pt idx="27">
                  <c:v>6.0400000000000009E-2</c:v>
                </c:pt>
                <c:pt idx="28">
                  <c:v>6.0200000000000004E-2</c:v>
                </c:pt>
                <c:pt idx="29">
                  <c:v>6.0000000000000005E-2</c:v>
                </c:pt>
                <c:pt idx="30">
                  <c:v>5.980000000000002E-2</c:v>
                </c:pt>
                <c:pt idx="31">
                  <c:v>5.9700000000000003E-2</c:v>
                </c:pt>
                <c:pt idx="32">
                  <c:v>5.9500000000000011E-2</c:v>
                </c:pt>
                <c:pt idx="33">
                  <c:v>5.9400000000000008E-2</c:v>
                </c:pt>
                <c:pt idx="34">
                  <c:v>5.9300000000000005E-2</c:v>
                </c:pt>
                <c:pt idx="35">
                  <c:v>5.9300000000000005E-2</c:v>
                </c:pt>
                <c:pt idx="36">
                  <c:v>5.9200000000000003E-2</c:v>
                </c:pt>
                <c:pt idx="37">
                  <c:v>5.9200000000000003E-2</c:v>
                </c:pt>
                <c:pt idx="38">
                  <c:v>5.9200000000000003E-2</c:v>
                </c:pt>
                <c:pt idx="39">
                  <c:v>5.9200000000000003E-2</c:v>
                </c:pt>
                <c:pt idx="40">
                  <c:v>5.9300000000000005E-2</c:v>
                </c:pt>
                <c:pt idx="41">
                  <c:v>5.9400000000000008E-2</c:v>
                </c:pt>
                <c:pt idx="42">
                  <c:v>5.9500000000000011E-2</c:v>
                </c:pt>
                <c:pt idx="43">
                  <c:v>5.9600000000000007E-2</c:v>
                </c:pt>
                <c:pt idx="44">
                  <c:v>5.980000000000002E-2</c:v>
                </c:pt>
                <c:pt idx="45">
                  <c:v>5.9900000000000009E-2</c:v>
                </c:pt>
                <c:pt idx="46">
                  <c:v>6.0100000000000008E-2</c:v>
                </c:pt>
                <c:pt idx="47">
                  <c:v>6.0200000000000004E-2</c:v>
                </c:pt>
                <c:pt idx="48">
                  <c:v>6.0299999999999999E-2</c:v>
                </c:pt>
                <c:pt idx="49">
                  <c:v>6.0500000000000005E-2</c:v>
                </c:pt>
                <c:pt idx="50">
                  <c:v>6.0599999999999994E-2</c:v>
                </c:pt>
                <c:pt idx="51">
                  <c:v>6.0800000000000007E-2</c:v>
                </c:pt>
                <c:pt idx="52">
                  <c:v>6.0900000000000003E-2</c:v>
                </c:pt>
                <c:pt idx="53">
                  <c:v>6.1100000000000002E-2</c:v>
                </c:pt>
                <c:pt idx="54">
                  <c:v>6.1199999999999997E-2</c:v>
                </c:pt>
                <c:pt idx="55">
                  <c:v>6.1400000000000003E-2</c:v>
                </c:pt>
                <c:pt idx="56">
                  <c:v>6.1500000000000013E-2</c:v>
                </c:pt>
                <c:pt idx="57">
                  <c:v>6.1600000000000002E-2</c:v>
                </c:pt>
                <c:pt idx="58">
                  <c:v>6.1699999999999998E-2</c:v>
                </c:pt>
                <c:pt idx="59">
                  <c:v>6.1799999999999994E-2</c:v>
                </c:pt>
                <c:pt idx="60">
                  <c:v>6.1900000000000004E-2</c:v>
                </c:pt>
                <c:pt idx="61">
                  <c:v>6.1900000000000004E-2</c:v>
                </c:pt>
                <c:pt idx="62">
                  <c:v>6.1900000000000004E-2</c:v>
                </c:pt>
                <c:pt idx="63">
                  <c:v>6.1799999999999994E-2</c:v>
                </c:pt>
                <c:pt idx="64">
                  <c:v>6.1699999999999998E-2</c:v>
                </c:pt>
                <c:pt idx="65">
                  <c:v>6.1600000000000002E-2</c:v>
                </c:pt>
                <c:pt idx="66">
                  <c:v>6.1500000000000013E-2</c:v>
                </c:pt>
                <c:pt idx="67">
                  <c:v>6.1400000000000003E-2</c:v>
                </c:pt>
                <c:pt idx="68">
                  <c:v>6.1199999999999997E-2</c:v>
                </c:pt>
                <c:pt idx="69">
                  <c:v>6.1100000000000002E-2</c:v>
                </c:pt>
                <c:pt idx="70">
                  <c:v>6.1000000000000006E-2</c:v>
                </c:pt>
                <c:pt idx="71">
                  <c:v>6.1000000000000006E-2</c:v>
                </c:pt>
                <c:pt idx="72">
                  <c:v>6.0900000000000003E-2</c:v>
                </c:pt>
                <c:pt idx="73">
                  <c:v>6.0900000000000003E-2</c:v>
                </c:pt>
                <c:pt idx="74">
                  <c:v>6.1000000000000006E-2</c:v>
                </c:pt>
                <c:pt idx="75">
                  <c:v>6.1000000000000006E-2</c:v>
                </c:pt>
                <c:pt idx="76">
                  <c:v>6.1100000000000002E-2</c:v>
                </c:pt>
                <c:pt idx="77">
                  <c:v>6.1199999999999997E-2</c:v>
                </c:pt>
                <c:pt idx="78">
                  <c:v>6.1300000000000007E-2</c:v>
                </c:pt>
                <c:pt idx="79">
                  <c:v>6.1400000000000003E-2</c:v>
                </c:pt>
                <c:pt idx="80">
                  <c:v>6.1600000000000002E-2</c:v>
                </c:pt>
              </c:numCache>
            </c:numRef>
          </c:val>
        </c:ser>
        <c:marker val="1"/>
        <c:axId val="82149376"/>
        <c:axId val="82150912"/>
      </c:lineChart>
      <c:catAx>
        <c:axId val="82149376"/>
        <c:scaling>
          <c:orientation val="minMax"/>
        </c:scaling>
        <c:axPos val="b"/>
        <c:numFmt formatCode="General" sourceLinked="1"/>
        <c:tickLblPos val="nextTo"/>
        <c:txPr>
          <a:bodyPr/>
          <a:lstStyle/>
          <a:p>
            <a:pPr>
              <a:defRPr sz="1400"/>
            </a:pPr>
            <a:endParaRPr lang="en-US"/>
          </a:p>
        </c:txPr>
        <c:crossAx val="82150912"/>
        <c:crosses val="autoZero"/>
        <c:auto val="1"/>
        <c:lblAlgn val="ctr"/>
        <c:lblOffset val="100"/>
        <c:tickLblSkip val="10"/>
        <c:tickMarkSkip val="5"/>
      </c:catAx>
      <c:valAx>
        <c:axId val="82150912"/>
        <c:scaling>
          <c:orientation val="minMax"/>
          <c:max val="0.1"/>
          <c:min val="0"/>
        </c:scaling>
        <c:axPos val="l"/>
        <c:majorGridlines/>
        <c:title>
          <c:tx>
            <c:rich>
              <a:bodyPr rot="-5400000" vert="horz"/>
              <a:lstStyle/>
              <a:p>
                <a:pPr algn="ctr" rtl="0">
                  <a:defRPr lang="en-US" sz="1400" b="1" i="0" u="none" strike="noStrike" kern="1200" baseline="0">
                    <a:solidFill>
                      <a:prstClr val="black"/>
                    </a:solidFill>
                    <a:latin typeface="+mn-lt"/>
                    <a:ea typeface="+mn-ea"/>
                    <a:cs typeface="+mn-cs"/>
                  </a:defRPr>
                </a:pPr>
                <a:r>
                  <a:rPr lang="en-US" sz="1400" b="1" i="0" u="none" strike="noStrike" kern="1200" baseline="0">
                    <a:solidFill>
                      <a:prstClr val="black"/>
                    </a:solidFill>
                    <a:latin typeface="+mn-lt"/>
                    <a:ea typeface="+mn-ea"/>
                    <a:cs typeface="+mn-cs"/>
                  </a:rPr>
                  <a:t>Percent of GDP</a:t>
                </a:r>
              </a:p>
            </c:rich>
          </c:tx>
          <c:layout/>
        </c:title>
        <c:numFmt formatCode="0%" sourceLinked="1"/>
        <c:tickLblPos val="nextTo"/>
        <c:txPr>
          <a:bodyPr/>
          <a:lstStyle/>
          <a:p>
            <a:pPr>
              <a:defRPr sz="1400"/>
            </a:pPr>
            <a:endParaRPr lang="en-US"/>
          </a:p>
        </c:txPr>
        <c:crossAx val="82149376"/>
        <c:crosses val="autoZero"/>
        <c:crossBetween val="between"/>
      </c:valAx>
    </c:plotArea>
    <c:plotVisOnly val="1"/>
  </c:chart>
  <c:externalData r:id="rId1"/>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0.2689</cdr:x>
      <cdr:y>0.56467</cdr:y>
    </cdr:from>
    <cdr:to>
      <cdr:x>0.35555</cdr:x>
      <cdr:y>0.6226</cdr:y>
    </cdr:to>
    <cdr:sp macro="" textlink="">
      <cdr:nvSpPr>
        <cdr:cNvPr id="3" name="TextBox 2"/>
        <cdr:cNvSpPr txBox="1"/>
      </cdr:nvSpPr>
      <cdr:spPr>
        <a:xfrm xmlns:a="http://schemas.openxmlformats.org/drawingml/2006/main">
          <a:off x="2022349" y="3160089"/>
          <a:ext cx="651680" cy="324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52%</a:t>
          </a:r>
        </a:p>
      </cdr:txBody>
    </cdr:sp>
  </cdr:relSizeAnchor>
  <cdr:relSizeAnchor xmlns:cdr="http://schemas.openxmlformats.org/drawingml/2006/chartDrawing">
    <cdr:from>
      <cdr:x>0.46556</cdr:x>
      <cdr:y>0.5365</cdr:y>
    </cdr:from>
    <cdr:to>
      <cdr:x>0.55963</cdr:x>
      <cdr:y>0.61445</cdr:y>
    </cdr:to>
    <cdr:sp macro="" textlink="">
      <cdr:nvSpPr>
        <cdr:cNvPr id="5" name="TextBox 4"/>
        <cdr:cNvSpPr txBox="1"/>
      </cdr:nvSpPr>
      <cdr:spPr>
        <a:xfrm xmlns:a="http://schemas.openxmlformats.org/drawingml/2006/main">
          <a:off x="3501395" y="3002469"/>
          <a:ext cx="707485" cy="436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39%</a:t>
          </a:r>
          <a:endParaRPr lang="en-US" sz="1600" b="1" dirty="0"/>
        </a:p>
      </cdr:txBody>
    </cdr:sp>
  </cdr:relSizeAnchor>
  <cdr:relSizeAnchor xmlns:cdr="http://schemas.openxmlformats.org/drawingml/2006/chartDrawing">
    <cdr:from>
      <cdr:x>0.86426</cdr:x>
      <cdr:y>0.4958</cdr:y>
    </cdr:from>
    <cdr:to>
      <cdr:x>0.9505</cdr:x>
      <cdr:y>0.55452</cdr:y>
    </cdr:to>
    <cdr:sp macro="" textlink="">
      <cdr:nvSpPr>
        <cdr:cNvPr id="6" name="TextBox 5"/>
        <cdr:cNvSpPr txBox="1"/>
      </cdr:nvSpPr>
      <cdr:spPr>
        <a:xfrm xmlns:a="http://schemas.openxmlformats.org/drawingml/2006/main">
          <a:off x="6499959" y="2774702"/>
          <a:ext cx="648596" cy="328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25%</a:t>
          </a:r>
          <a:endParaRPr lang="en-US" sz="1600" b="1" dirty="0"/>
        </a:p>
      </cdr:txBody>
    </cdr:sp>
  </cdr:relSizeAnchor>
  <cdr:relSizeAnchor xmlns:cdr="http://schemas.openxmlformats.org/drawingml/2006/chartDrawing">
    <cdr:from>
      <cdr:x>0.6624</cdr:x>
      <cdr:y>0.51764</cdr:y>
    </cdr:from>
    <cdr:to>
      <cdr:x>0.76039</cdr:x>
      <cdr:y>0.58886</cdr:y>
    </cdr:to>
    <cdr:sp macro="" textlink="">
      <cdr:nvSpPr>
        <cdr:cNvPr id="7" name="TextBox 6"/>
        <cdr:cNvSpPr txBox="1"/>
      </cdr:nvSpPr>
      <cdr:spPr>
        <a:xfrm xmlns:a="http://schemas.openxmlformats.org/drawingml/2006/main">
          <a:off x="4981770" y="2896928"/>
          <a:ext cx="736967" cy="3985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32%</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2010</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2020</a:t>
          </a:r>
          <a:endParaRPr lang="en-US" sz="1800" b="1" dirty="0"/>
        </a:p>
      </cdr:txBody>
    </cdr:sp>
  </cdr:relSizeAnchor>
  <cdr:relSizeAnchor xmlns:cdr="http://schemas.openxmlformats.org/drawingml/2006/chartDrawing">
    <cdr:from>
      <cdr:x>0.66405</cdr:x>
      <cdr:y>0.91414</cdr:y>
    </cdr:from>
    <cdr:to>
      <cdr:x>0.81745</cdr:x>
      <cdr:y>0.98154</cdr:y>
    </cdr:to>
    <cdr:sp macro="" textlink="">
      <cdr:nvSpPr>
        <cdr:cNvPr id="17" name="TextBox 16"/>
        <cdr:cNvSpPr txBox="1"/>
      </cdr:nvSpPr>
      <cdr:spPr>
        <a:xfrm xmlns:a="http://schemas.openxmlformats.org/drawingml/2006/main">
          <a:off x="4948004" y="4051178"/>
          <a:ext cx="1143025" cy="298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0.52213</cdr:x>
      <cdr:y>0.02587</cdr:y>
    </cdr:from>
    <cdr:to>
      <cdr:x>0.73046</cdr:x>
      <cdr:y>0.18131</cdr:y>
    </cdr:to>
    <cdr:sp macro="" textlink="">
      <cdr:nvSpPr>
        <cdr:cNvPr id="2" name="TextBox 1"/>
        <cdr:cNvSpPr txBox="1"/>
      </cdr:nvSpPr>
      <cdr:spPr>
        <a:xfrm xmlns:a="http://schemas.openxmlformats.org/drawingml/2006/main">
          <a:off x="3819501" y="114314"/>
          <a:ext cx="1523975" cy="68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2017: </a:t>
          </a:r>
          <a:r>
            <a:rPr lang="en-US" sz="1800" dirty="0">
              <a:solidFill>
                <a:schemeClr val="tx1"/>
              </a:solidFill>
            </a:rPr>
            <a:t>$</a:t>
          </a:r>
          <a:r>
            <a:rPr lang="en-US" sz="1800" dirty="0" smtClean="0">
              <a:solidFill>
                <a:schemeClr val="tx1"/>
              </a:solidFill>
            </a:rPr>
            <a:t>2.9</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334024" y="84404"/>
          <a:ext cx="1981176" cy="844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800" dirty="0"/>
            <a:t>2027: $2.2</a:t>
          </a:r>
          <a:r>
            <a:rPr lang="en-US" sz="1800" dirty="0" smtClean="0"/>
            <a:t> </a:t>
          </a:r>
          <a:r>
            <a:rPr lang="en-US" sz="1800" dirty="0"/>
            <a:t>trillion (projected)</a:t>
          </a:r>
        </a:p>
      </cdr:txBody>
    </cdr:sp>
  </cdr:relSizeAnchor>
  <cdr:relSizeAnchor xmlns:cdr="http://schemas.openxmlformats.org/drawingml/2006/chartDrawing">
    <cdr:from>
      <cdr:x>0.13542</cdr:x>
      <cdr:y>0.67241</cdr:y>
    </cdr:from>
    <cdr:to>
      <cdr:x>0.32884</cdr:x>
      <cdr:y>0.82328</cdr:y>
    </cdr:to>
    <cdr:sp macro="" textlink="">
      <cdr:nvSpPr>
        <cdr:cNvPr id="4" name="TextBox 3"/>
        <cdr:cNvSpPr txBox="1"/>
      </cdr:nvSpPr>
      <cdr:spPr>
        <a:xfrm xmlns:a="http://schemas.openxmlformats.org/drawingml/2006/main">
          <a:off x="990600" y="29718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a:t>
          </a:r>
          <a:r>
            <a:rPr lang="en-US" sz="1800" dirty="0" smtClean="0"/>
            <a:t>0.04</a:t>
          </a:r>
          <a:r>
            <a:rPr lang="en-US" sz="1800" baseline="0" dirty="0" smtClean="0"/>
            <a:t> </a:t>
          </a:r>
          <a:r>
            <a:rPr lang="en-US" sz="1800" baseline="0" dirty="0"/>
            <a:t>trillion</a:t>
          </a:r>
          <a:endParaRPr lang="en-US" sz="1800" dirty="0"/>
        </a:p>
      </cdr:txBody>
    </cdr:sp>
  </cdr:relSizeAnchor>
  <cdr:relSizeAnchor xmlns:cdr="http://schemas.openxmlformats.org/drawingml/2006/chartDrawing">
    <cdr:from>
      <cdr:x>0.13021</cdr:x>
      <cdr:y>0.80388</cdr:y>
    </cdr:from>
    <cdr:to>
      <cdr:x>0.16667</cdr:x>
      <cdr:y>0.88578</cdr:y>
    </cdr:to>
    <cdr:sp macro="" textlink="">
      <cdr:nvSpPr>
        <cdr:cNvPr id="8" name="Straight Connector 7"/>
        <cdr:cNvSpPr/>
      </cdr:nvSpPr>
      <cdr:spPr>
        <a:xfrm xmlns:a="http://schemas.openxmlformats.org/drawingml/2006/main" flipH="1">
          <a:off x="952500" y="3552825"/>
          <a:ext cx="266700" cy="3619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0.625</cdr:x>
      <cdr:y>0.10895</cdr:y>
    </cdr:from>
    <cdr:to>
      <cdr:x>0.73958</cdr:x>
      <cdr:y>0.18677</cdr:y>
    </cdr:to>
    <cdr:sp macro="" textlink="">
      <cdr:nvSpPr>
        <cdr:cNvPr id="7" name="Straight Connector 6"/>
        <cdr:cNvSpPr/>
      </cdr:nvSpPr>
      <cdr:spPr>
        <a:xfrm xmlns:a="http://schemas.openxmlformats.org/drawingml/2006/main">
          <a:off x="4572000" y="533400"/>
          <a:ext cx="838200" cy="3810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0.43057</cdr:y>
    </cdr:from>
    <cdr:to>
      <cdr:x>0.33023</cdr:x>
      <cdr:y>0.59914</cdr:y>
    </cdr:to>
    <cdr:sp macro="" textlink="">
      <cdr:nvSpPr>
        <cdr:cNvPr id="8" name="TextBox 7"/>
        <cdr:cNvSpPr txBox="1"/>
      </cdr:nvSpPr>
      <cdr:spPr>
        <a:xfrm xmlns:a="http://schemas.openxmlformats.org/drawingml/2006/main">
          <a:off x="1214786" y="2105951"/>
          <a:ext cx="1559710" cy="824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2017: 19%</a:t>
          </a:r>
        </a:p>
      </cdr:txBody>
    </cdr:sp>
  </cdr:relSizeAnchor>
  <cdr:relSizeAnchor xmlns:cdr="http://schemas.openxmlformats.org/drawingml/2006/chartDrawing">
    <cdr:from>
      <cdr:x>0.14256</cdr:x>
      <cdr:y>0.63646</cdr:y>
    </cdr:from>
    <cdr:to>
      <cdr:x>0.30918</cdr:x>
      <cdr:y>0.7644</cdr:y>
    </cdr:to>
    <cdr:sp macro="" textlink="">
      <cdr:nvSpPr>
        <cdr:cNvPr id="9" name="TextBox 8"/>
        <cdr:cNvSpPr txBox="1"/>
      </cdr:nvSpPr>
      <cdr:spPr>
        <a:xfrm xmlns:a="http://schemas.openxmlformats.org/drawingml/2006/main">
          <a:off x="1197752" y="3112974"/>
          <a:ext cx="1399851" cy="625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2017: 15%</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0.34805</cdr:x>
      <cdr:y>0.53004</cdr:y>
    </cdr:from>
    <cdr:to>
      <cdr:x>0.51487</cdr:x>
      <cdr:y>0.67262</cdr:y>
    </cdr:to>
    <cdr:sp macro="" textlink="">
      <cdr:nvSpPr>
        <cdr:cNvPr id="11" name="TextBox 10"/>
        <cdr:cNvSpPr txBox="1"/>
      </cdr:nvSpPr>
      <cdr:spPr>
        <a:xfrm xmlns:a="http://schemas.openxmlformats.org/drawingml/2006/main">
          <a:off x="2924175" y="2592466"/>
          <a:ext cx="1401536" cy="697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21%</a:t>
          </a:r>
        </a:p>
      </cdr:txBody>
    </cdr:sp>
  </cdr:relSizeAnchor>
  <cdr:relSizeAnchor xmlns:cdr="http://schemas.openxmlformats.org/drawingml/2006/chartDrawing">
    <cdr:from>
      <cdr:x>0.81125</cdr:x>
      <cdr:y>0.37947</cdr:y>
    </cdr:from>
    <cdr:to>
      <cdr:x>0.98515</cdr:x>
      <cdr:y>0.49581</cdr:y>
    </cdr:to>
    <cdr:sp macro="" textlink="">
      <cdr:nvSpPr>
        <cdr:cNvPr id="12" name="TextBox 11"/>
        <cdr:cNvSpPr txBox="1"/>
      </cdr:nvSpPr>
      <cdr:spPr>
        <a:xfrm xmlns:a="http://schemas.openxmlformats.org/drawingml/2006/main">
          <a:off x="6815817" y="1856014"/>
          <a:ext cx="1461014" cy="569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2095: </a:t>
          </a:r>
          <a:r>
            <a:rPr lang="en-US" sz="1800" b="1" dirty="0">
              <a:latin typeface="Franklin Gothic Book" pitchFamily="34" charset="0"/>
            </a:rPr>
            <a:t>24%</a:t>
          </a:r>
        </a:p>
      </cdr:txBody>
    </cdr:sp>
  </cdr:relSizeAnchor>
  <cdr:relSizeAnchor xmlns:cdr="http://schemas.openxmlformats.org/drawingml/2006/chartDrawing">
    <cdr:from>
      <cdr:x>0.80801</cdr:x>
      <cdr:y>0.4264</cdr:y>
    </cdr:from>
    <cdr:to>
      <cdr:x>0.99334</cdr:x>
      <cdr:y>0.56865</cdr:y>
    </cdr:to>
    <cdr:sp macro="" textlink="">
      <cdr:nvSpPr>
        <cdr:cNvPr id="13" name="TextBox 12"/>
        <cdr:cNvSpPr txBox="1"/>
      </cdr:nvSpPr>
      <cdr:spPr>
        <a:xfrm xmlns:a="http://schemas.openxmlformats.org/drawingml/2006/main">
          <a:off x="6788603" y="2085570"/>
          <a:ext cx="1557026" cy="695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a:p xmlns:a="http://schemas.openxmlformats.org/drawingml/2006/main">
          <a:r>
            <a:rPr lang="en-US" sz="1800" b="1" dirty="0" smtClean="0">
              <a:latin typeface="Franklin Gothic Book" pitchFamily="34" charset="0"/>
            </a:rPr>
            <a:t>2095: </a:t>
          </a:r>
          <a:r>
            <a:rPr lang="en-US" sz="1800" b="1" dirty="0">
              <a:latin typeface="Franklin Gothic Book" pitchFamily="34" charset="0"/>
            </a:rPr>
            <a:t>23</a:t>
          </a:r>
          <a:r>
            <a:rPr lang="en-US" sz="1600" dirty="0">
              <a:latin typeface="Franklin Gothic Book" pitchFamily="34" charset="0"/>
            </a:rPr>
            <a:t>%</a:t>
          </a:r>
        </a:p>
      </cdr:txBody>
    </cdr:sp>
  </cdr:relSizeAnchor>
  <cdr:relSizeAnchor xmlns:cdr="http://schemas.openxmlformats.org/drawingml/2006/chartDrawing">
    <cdr:from>
      <cdr:x>0.34805</cdr:x>
      <cdr:y>0.40451</cdr:y>
    </cdr:from>
    <cdr:to>
      <cdr:x>0.5343</cdr:x>
      <cdr:y>0.52308</cdr:y>
    </cdr:to>
    <cdr:sp macro="" textlink="">
      <cdr:nvSpPr>
        <cdr:cNvPr id="14" name="TextBox 13"/>
        <cdr:cNvSpPr txBox="1"/>
      </cdr:nvSpPr>
      <cdr:spPr>
        <a:xfrm xmlns:a="http://schemas.openxmlformats.org/drawingml/2006/main">
          <a:off x="2924175" y="1978479"/>
          <a:ext cx="1564821" cy="579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2040: 23%</a:t>
          </a:r>
          <a:endParaRPr lang="en-US" sz="1800" b="1" dirty="0">
            <a:latin typeface="Franklin Gothic Book"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0.32319</cdr:x>
      <cdr:y>0.34083</cdr:y>
    </cdr:from>
    <cdr:to>
      <cdr:x>0.5076</cdr:x>
      <cdr:y>0.42764</cdr:y>
    </cdr:to>
    <cdr:sp macro="" textlink="">
      <cdr:nvSpPr>
        <cdr:cNvPr id="2" name="TextBox 1"/>
        <cdr:cNvSpPr txBox="1"/>
      </cdr:nvSpPr>
      <cdr:spPr>
        <a:xfrm xmlns:a="http://schemas.openxmlformats.org/drawingml/2006/main">
          <a:off x="1619230" y="1029122"/>
          <a:ext cx="923922" cy="262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2038: 6.1%</a:t>
          </a:r>
        </a:p>
      </cdr:txBody>
    </cdr:sp>
  </cdr:relSizeAnchor>
  <cdr:relSizeAnchor xmlns:cdr="http://schemas.openxmlformats.org/drawingml/2006/chartDrawing">
    <cdr:from>
      <cdr:x>0.13724</cdr:x>
      <cdr:y>0.34746</cdr:y>
    </cdr:from>
    <cdr:to>
      <cdr:x>0.31179</cdr:x>
      <cdr:y>0.43848</cdr:y>
    </cdr:to>
    <cdr:sp macro="" textlink="">
      <cdr:nvSpPr>
        <cdr:cNvPr id="3" name="TextBox 1"/>
        <cdr:cNvSpPr txBox="1"/>
      </cdr:nvSpPr>
      <cdr:spPr>
        <a:xfrm xmlns:a="http://schemas.openxmlformats.org/drawingml/2006/main">
          <a:off x="687599" y="1049138"/>
          <a:ext cx="874521" cy="2748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2017: 4.9%</a:t>
          </a:r>
        </a:p>
      </cdr:txBody>
    </cdr:sp>
  </cdr:relSizeAnchor>
  <cdr:relSizeAnchor xmlns:cdr="http://schemas.openxmlformats.org/drawingml/2006/chartDrawing">
    <cdr:from>
      <cdr:x>0.79468</cdr:x>
      <cdr:y>0.34053</cdr:y>
    </cdr:from>
    <cdr:to>
      <cdr:x>0.98034</cdr:x>
      <cdr:y>0.42733</cdr:y>
    </cdr:to>
    <cdr:sp macro="" textlink="">
      <cdr:nvSpPr>
        <cdr:cNvPr id="4" name="TextBox 1"/>
        <cdr:cNvSpPr txBox="1"/>
      </cdr:nvSpPr>
      <cdr:spPr>
        <a:xfrm xmlns:a="http://schemas.openxmlformats.org/drawingml/2006/main">
          <a:off x="3981470" y="1028199"/>
          <a:ext cx="930185" cy="2620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2095: 6.2%</a:t>
          </a:r>
        </a:p>
      </cdr:txBody>
    </cdr:sp>
  </cdr:relSizeAnchor>
</c:userShapes>
</file>

<file path=ppt/drawings/drawing6.xml><?xml version="1.0" encoding="utf-8"?>
<c:userShapes xmlns:c="http://schemas.openxmlformats.org/drawingml/2006/chart">
  <cdr:relSizeAnchor xmlns:cdr="http://schemas.openxmlformats.org/drawingml/2006/chartDrawing">
    <cdr:from>
      <cdr:x>0.79243</cdr:x>
      <cdr:y>0.67988</cdr:y>
    </cdr:from>
    <cdr:to>
      <cdr:x>0.95495</cdr:x>
      <cdr:y>0.73994</cdr:y>
    </cdr:to>
    <cdr:sp macro="" textlink="">
      <cdr:nvSpPr>
        <cdr:cNvPr id="2" name="TextBox 1"/>
        <cdr:cNvSpPr txBox="1"/>
      </cdr:nvSpPr>
      <cdr:spPr>
        <a:xfrm xmlns:a="http://schemas.openxmlformats.org/drawingml/2006/main">
          <a:off x="6702532" y="3294592"/>
          <a:ext cx="1374669" cy="2910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2095: 6.2%</a:t>
          </a:r>
        </a:p>
      </cdr:txBody>
    </cdr:sp>
  </cdr:relSizeAnchor>
  <cdr:relSizeAnchor xmlns:cdr="http://schemas.openxmlformats.org/drawingml/2006/chartDrawing">
    <cdr:from>
      <cdr:x>0.10204</cdr:x>
      <cdr:y>0</cdr:y>
    </cdr:from>
    <cdr:to>
      <cdr:x>0.94437</cdr:x>
      <cdr:y>0.14152</cdr:y>
    </cdr:to>
    <cdr:sp macro="" textlink="">
      <cdr:nvSpPr>
        <cdr:cNvPr id="3" name="TextBox 2"/>
        <cdr:cNvSpPr txBox="1"/>
      </cdr:nvSpPr>
      <cdr:spPr>
        <a:xfrm xmlns:a="http://schemas.openxmlformats.org/drawingml/2006/main">
          <a:off x="863075" y="0"/>
          <a:ext cx="7124596"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800" i="0" baseline="0" dirty="0" smtClean="0">
              <a:solidFill>
                <a:schemeClr val="tx1"/>
              </a:solidFill>
              <a:latin typeface="Franklin Gothic Medium" pitchFamily="34" charset="0"/>
              <a:ea typeface="+mn-ea"/>
              <a:cs typeface="+mn-cs"/>
            </a:rPr>
            <a:t>Taxable Payroll and Social Security Outgo </a:t>
          </a:r>
          <a:br>
            <a:rPr lang="en-US" sz="1800" i="0" baseline="0" dirty="0" smtClean="0">
              <a:solidFill>
                <a:schemeClr val="tx1"/>
              </a:solidFill>
              <a:latin typeface="Franklin Gothic Medium" pitchFamily="34" charset="0"/>
              <a:ea typeface="+mn-ea"/>
              <a:cs typeface="+mn-cs"/>
            </a:rPr>
          </a:br>
          <a:r>
            <a:rPr lang="en-US" sz="1800" i="0" baseline="0" dirty="0" smtClean="0">
              <a:solidFill>
                <a:schemeClr val="tx1"/>
              </a:solidFill>
              <a:latin typeface="Franklin Gothic Medium" pitchFamily="34" charset="0"/>
              <a:ea typeface="+mn-ea"/>
              <a:cs typeface="+mn-cs"/>
            </a:rPr>
            <a:t>as a Percent of the Economy (GDP), 2015-2095</a:t>
          </a:r>
          <a:endParaRPr lang="en-US" sz="1800" dirty="0">
            <a:solidFill>
              <a:schemeClr val="tx1"/>
            </a:solidFill>
            <a:latin typeface="Franklin Gothic Medium" pitchFamily="34" charset="0"/>
          </a:endParaRPr>
        </a:p>
      </cdr:txBody>
    </cdr:sp>
  </cdr:relSizeAnchor>
  <cdr:relSizeAnchor xmlns:cdr="http://schemas.openxmlformats.org/drawingml/2006/chartDrawing">
    <cdr:from>
      <cdr:x>0.11785</cdr:x>
      <cdr:y>0.70202</cdr:y>
    </cdr:from>
    <cdr:to>
      <cdr:x>0.2777</cdr:x>
      <cdr:y>0.78142</cdr:y>
    </cdr:to>
    <cdr:sp macro="" textlink="">
      <cdr:nvSpPr>
        <cdr:cNvPr id="4" name="TextBox 3"/>
        <cdr:cNvSpPr txBox="1"/>
      </cdr:nvSpPr>
      <cdr:spPr>
        <a:xfrm xmlns:a="http://schemas.openxmlformats.org/drawingml/2006/main">
          <a:off x="1143369" y="3976239"/>
          <a:ext cx="1550846" cy="449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2017: 4.9%</a:t>
          </a:r>
        </a:p>
      </cdr:txBody>
    </cdr:sp>
  </cdr:relSizeAnchor>
  <cdr:relSizeAnchor xmlns:cdr="http://schemas.openxmlformats.org/drawingml/2006/chartDrawing">
    <cdr:from>
      <cdr:x>0.3023</cdr:x>
      <cdr:y>0.68463</cdr:y>
    </cdr:from>
    <cdr:to>
      <cdr:x>0.46985</cdr:x>
      <cdr:y>0.7533</cdr:y>
    </cdr:to>
    <cdr:sp macro="" textlink="">
      <cdr:nvSpPr>
        <cdr:cNvPr id="5" name="TextBox 4"/>
        <cdr:cNvSpPr txBox="1"/>
      </cdr:nvSpPr>
      <cdr:spPr>
        <a:xfrm xmlns:a="http://schemas.openxmlformats.org/drawingml/2006/main">
          <a:off x="2932929" y="3877744"/>
          <a:ext cx="1625465" cy="388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2037: 6.1%</a:t>
          </a:r>
        </a:p>
      </cdr:txBody>
    </cdr:sp>
  </cdr:relSizeAnchor>
  <cdr:relSizeAnchor xmlns:cdr="http://schemas.openxmlformats.org/drawingml/2006/chartDrawing">
    <cdr:from>
      <cdr:x>0.19221</cdr:x>
      <cdr:y>0.14503</cdr:y>
    </cdr:from>
    <cdr:to>
      <cdr:x>0.36937</cdr:x>
      <cdr:y>0.20726</cdr:y>
    </cdr:to>
    <cdr:sp macro="" textlink="">
      <cdr:nvSpPr>
        <cdr:cNvPr id="6" name="TextBox 5"/>
        <cdr:cNvSpPr txBox="1"/>
      </cdr:nvSpPr>
      <cdr:spPr>
        <a:xfrm xmlns:a="http://schemas.openxmlformats.org/drawingml/2006/main">
          <a:off x="1625751" y="702793"/>
          <a:ext cx="1498450" cy="301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2024: 36.4%</a:t>
          </a:r>
          <a:endParaRPr lang="en-US" sz="1800" b="1" dirty="0"/>
        </a:p>
      </cdr:txBody>
    </cdr:sp>
  </cdr:relSizeAnchor>
  <cdr:relSizeAnchor xmlns:cdr="http://schemas.openxmlformats.org/drawingml/2006/chartDrawing">
    <cdr:from>
      <cdr:x>0.11632</cdr:x>
      <cdr:y>0.25324</cdr:y>
    </cdr:from>
    <cdr:to>
      <cdr:x>0.2973</cdr:x>
      <cdr:y>0.31762</cdr:y>
    </cdr:to>
    <cdr:sp macro="" textlink="">
      <cdr:nvSpPr>
        <cdr:cNvPr id="7" name="TextBox 6"/>
        <cdr:cNvSpPr txBox="1"/>
      </cdr:nvSpPr>
      <cdr:spPr>
        <a:xfrm xmlns:a="http://schemas.openxmlformats.org/drawingml/2006/main">
          <a:off x="983857" y="1227162"/>
          <a:ext cx="1530743" cy="31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2017: 35.9%</a:t>
          </a:r>
          <a:endParaRPr lang="en-US" sz="1800" b="1" dirty="0"/>
        </a:p>
      </cdr:txBody>
    </cdr:sp>
  </cdr:relSizeAnchor>
  <cdr:relSizeAnchor xmlns:cdr="http://schemas.openxmlformats.org/drawingml/2006/chartDrawing">
    <cdr:from>
      <cdr:x>0.78682</cdr:x>
      <cdr:y>0.26628</cdr:y>
    </cdr:from>
    <cdr:to>
      <cdr:x>0.97297</cdr:x>
      <cdr:y>0.34139</cdr:y>
    </cdr:to>
    <cdr:sp macro="" textlink="">
      <cdr:nvSpPr>
        <cdr:cNvPr id="8" name="TextBox 7"/>
        <cdr:cNvSpPr txBox="1"/>
      </cdr:nvSpPr>
      <cdr:spPr>
        <a:xfrm xmlns:a="http://schemas.openxmlformats.org/drawingml/2006/main">
          <a:off x="6655082" y="1290351"/>
          <a:ext cx="1574519" cy="363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2095:</a:t>
          </a:r>
          <a:r>
            <a:rPr lang="en-US" sz="1800" b="1" baseline="0" dirty="0" smtClean="0"/>
            <a:t> </a:t>
          </a:r>
          <a:r>
            <a:rPr lang="en-US" sz="1800" b="1" dirty="0" smtClean="0"/>
            <a:t>34.5%</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p14="http://schemas.microsoft.com/office/powerpoint/2010/main" xmlns=""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p14="http://schemas.microsoft.com/office/powerpoint/2010/main" xmlns=""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information and charts about Social Security: its benefits, financing, affordability, and policy options to strengthen it. The primer is formatted as a slide presentation</a:t>
            </a:r>
            <a:r>
              <a:rPr lang="en-US" baseline="0" dirty="0" smtClean="0"/>
              <a:t> with accompanying explanatory text. The Academy makes it available as an educational resources for use by teachers, journalists, students, community organizations, and others. Users are free to adapt it for their own presentations. It can be downloaded in PDF or PowerPoint format at www.nasi.org.</a:t>
            </a:r>
          </a:p>
          <a:p>
            <a:pPr eaLnBrk="1" hangingPunct="1">
              <a:spcBef>
                <a:spcPct val="0"/>
              </a:spcBef>
            </a:pPr>
            <a:endParaRPr lang="en-US" baseline="0" dirty="0" smtClean="0"/>
          </a:p>
          <a:p>
            <a:pPr eaLnBrk="1" hangingPunct="1">
              <a:spcBef>
                <a:spcPct val="0"/>
              </a:spcBef>
            </a:pPr>
            <a:r>
              <a:rPr lang="en-US" baseline="0" dirty="0" smtClean="0"/>
              <a:t>The primer is updated to reflect estimates from the </a:t>
            </a:r>
            <a:r>
              <a:rPr lang="en-US" b="0" baseline="0" dirty="0" smtClean="0"/>
              <a:t>2018 Social Security Trustees Report.</a:t>
            </a:r>
          </a:p>
        </p:txBody>
      </p:sp>
    </p:spTree>
    <p:extLst>
      <p:ext uri="{BB962C8B-B14F-4D97-AF65-F5344CB8AC3E}">
        <p14:creationId xmlns:p14="http://schemas.microsoft.com/office/powerpoint/2010/main" xmlns="" val="27081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smtClean="0"/>
              <a:t>When the full retirement age was 65, benefits claimed at age 62 were reduced to 80 percent of the full amount; when the full retirement age reaches 67, benefits claimed at 62 will be reduced to</a:t>
            </a:r>
            <a:r>
              <a:rPr lang="en-US" baseline="0" dirty="0" smtClean="0"/>
              <a:t> 7</a:t>
            </a:r>
            <a:r>
              <a:rPr lang="en-US" dirty="0" smtClean="0"/>
              <a:t>0 percent, while benefits taken at age 65 will be reduced to 86.7 percent.  </a:t>
            </a:r>
          </a:p>
          <a:p>
            <a:pPr>
              <a:spcBef>
                <a:spcPts val="0"/>
              </a:spcBef>
            </a:pPr>
            <a:endParaRPr lang="en-US" dirty="0" smtClean="0"/>
          </a:p>
          <a:p>
            <a:pPr>
              <a:spcBef>
                <a:spcPts val="0"/>
              </a:spcBef>
            </a:pPr>
            <a:r>
              <a:rPr lang="en-US" dirty="0" smtClean="0"/>
              <a:t>When the full retirement age is 67, benefits claimed at ages 62-66</a:t>
            </a:r>
            <a:r>
              <a:rPr lang="en-US" baseline="0" dirty="0" smtClean="0"/>
              <a:t> will be about 12-14 percent lower than they would have been if the retirement age had remained at 65. Similarly, benefits claimed at older ages will also be lower than they would have been without the increase in the retirement age.</a:t>
            </a:r>
          </a:p>
          <a:p>
            <a:pPr>
              <a:spcBef>
                <a:spcPts val="0"/>
              </a:spcBef>
            </a:pPr>
            <a:endParaRPr lang="en-US" baseline="0" dirty="0" smtClean="0"/>
          </a:p>
          <a:p>
            <a:pPr>
              <a:spcBef>
                <a:spcPts val="0"/>
              </a:spcBef>
            </a:pPr>
            <a:r>
              <a:rPr lang="en-US" baseline="0" dirty="0" smtClean="0"/>
              <a:t>Simply put, increasing the full retirement age by one year represents a 5-7 percent benefit cut for all retired worker beneficiaries.</a:t>
            </a:r>
            <a:endParaRPr lang="en-US" dirty="0" smtClean="0"/>
          </a:p>
          <a:p>
            <a:pPr>
              <a:spcBef>
                <a:spcPts val="0"/>
              </a:spcBef>
            </a:pPr>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10</a:t>
            </a:fld>
            <a:endParaRPr lang="en-US" dirty="0" smtClean="0"/>
          </a:p>
        </p:txBody>
      </p:sp>
    </p:spTree>
    <p:extLst>
      <p:ext uri="{BB962C8B-B14F-4D97-AF65-F5344CB8AC3E}">
        <p14:creationId xmlns:p14="http://schemas.microsoft.com/office/powerpoint/2010/main" xmlns="" val="1491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dirty="0"/>
              <a:t>The increase in the </a:t>
            </a:r>
            <a:r>
              <a:rPr lang="en-US" dirty="0" smtClean="0"/>
              <a:t>full-benefit retirement age – </a:t>
            </a:r>
            <a:r>
              <a:rPr lang="en-US" dirty="0"/>
              <a:t>together with rising out-of-pocket payments for Medicare </a:t>
            </a:r>
            <a:r>
              <a:rPr lang="en-US" dirty="0" smtClean="0"/>
              <a:t>premiums and a rising share of benefits subject to income taxes</a:t>
            </a:r>
            <a:r>
              <a:rPr lang="en-US" baseline="0" dirty="0" smtClean="0"/>
              <a:t> </a:t>
            </a:r>
            <a:r>
              <a:rPr lang="en-US" dirty="0" smtClean="0"/>
              <a:t>– </a:t>
            </a:r>
            <a:r>
              <a:rPr lang="en-US" dirty="0"/>
              <a:t>will cause net replacement rates from Social Security to fall from about </a:t>
            </a:r>
            <a:r>
              <a:rPr lang="en-US" dirty="0" smtClean="0"/>
              <a:t>38 </a:t>
            </a:r>
            <a:r>
              <a:rPr lang="en-US" dirty="0"/>
              <a:t>percent in </a:t>
            </a:r>
            <a:r>
              <a:rPr lang="en-US" dirty="0" smtClean="0"/>
              <a:t>2010 </a:t>
            </a:r>
            <a:r>
              <a:rPr lang="en-US" dirty="0"/>
              <a:t>to </a:t>
            </a:r>
            <a:r>
              <a:rPr lang="en-US" dirty="0" smtClean="0"/>
              <a:t>31 </a:t>
            </a:r>
            <a:r>
              <a:rPr lang="en-US" dirty="0"/>
              <a:t>percent in 2030.</a:t>
            </a:r>
          </a:p>
          <a:p>
            <a:pPr>
              <a:spcBef>
                <a:spcPts val="0"/>
              </a:spcBef>
            </a:pPr>
            <a:r>
              <a:rPr lang="en-US" dirty="0"/>
              <a:t> </a:t>
            </a:r>
          </a:p>
          <a:p>
            <a:pPr>
              <a:spcBef>
                <a:spcPts val="0"/>
              </a:spcBef>
            </a:pPr>
            <a:r>
              <a:rPr lang="en-US" dirty="0"/>
              <a:t>A medium earner who retired at age 65 in </a:t>
            </a:r>
            <a:r>
              <a:rPr lang="en-US" dirty="0" smtClean="0"/>
              <a:t>2010 </a:t>
            </a:r>
            <a:r>
              <a:rPr lang="en-US" dirty="0"/>
              <a:t>received a benefit equal to about </a:t>
            </a:r>
            <a:r>
              <a:rPr lang="en-US" dirty="0" smtClean="0"/>
              <a:t>38 </a:t>
            </a:r>
            <a:r>
              <a:rPr lang="en-US" dirty="0"/>
              <a:t>percent of prior </a:t>
            </a:r>
            <a:r>
              <a:rPr lang="en-US" dirty="0" smtClean="0"/>
              <a:t>career-average earnings </a:t>
            </a:r>
            <a:r>
              <a:rPr lang="en-US" dirty="0"/>
              <a:t>after deducting the </a:t>
            </a:r>
            <a:r>
              <a:rPr lang="en-US" dirty="0" smtClean="0"/>
              <a:t>premiums </a:t>
            </a:r>
            <a:r>
              <a:rPr lang="en-US" dirty="0"/>
              <a:t>for Medicare </a:t>
            </a:r>
            <a:r>
              <a:rPr lang="en-US" dirty="0" smtClean="0"/>
              <a:t>Parts </a:t>
            </a:r>
            <a:r>
              <a:rPr lang="en-US" dirty="0"/>
              <a:t>B (the part of Medicare that pays for outpatient services</a:t>
            </a:r>
            <a:r>
              <a:rPr lang="en-US" dirty="0" smtClean="0"/>
              <a:t>) an</a:t>
            </a:r>
            <a:r>
              <a:rPr lang="en-US" baseline="0" dirty="0" smtClean="0"/>
              <a:t>d D (the part that pays for prescription drugs)</a:t>
            </a:r>
            <a:r>
              <a:rPr lang="en-US" dirty="0" smtClean="0"/>
              <a:t>. As </a:t>
            </a:r>
            <a:r>
              <a:rPr lang="en-US" dirty="0"/>
              <a:t>health care costs continue to outpace wage growth, those premiums will eat further into future retirees’ Social Security checks</a:t>
            </a:r>
            <a:r>
              <a:rPr lang="en-US" dirty="0" smtClean="0"/>
              <a:t>. </a:t>
            </a:r>
          </a:p>
          <a:p>
            <a:pPr>
              <a:spcBef>
                <a:spcPts val="0"/>
              </a:spcBef>
            </a:pPr>
            <a:endParaRPr lang="en-US" dirty="0" smtClean="0"/>
          </a:p>
          <a:p>
            <a:pPr>
              <a:spcBef>
                <a:spcPts val="0"/>
              </a:spcBef>
            </a:pPr>
            <a:r>
              <a:rPr lang="en-US" dirty="0" smtClean="0"/>
              <a:t>H</a:t>
            </a:r>
            <a:r>
              <a:rPr lang="en-US" baseline="0" dirty="0" smtClean="0"/>
              <a:t>igher earners currently pay income taxes on part of their Social Security benefits. Because those thresholds are not indexed for inflation, more people will pay income taxes on part of their benefits in the future. (See page 20 for more on the taxation of Social Security benefits.)</a:t>
            </a:r>
            <a:endParaRPr lang="en-US" dirty="0" smtClean="0"/>
          </a:p>
          <a:p>
            <a:pPr>
              <a:spcBef>
                <a:spcPts val="0"/>
              </a:spcBef>
            </a:pPr>
            <a:endParaRPr lang="en-US" dirty="0" smtClean="0"/>
          </a:p>
          <a:p>
            <a:pPr>
              <a:spcBef>
                <a:spcPts val="0"/>
              </a:spcBef>
            </a:pPr>
            <a:r>
              <a:rPr lang="en-US" dirty="0" smtClean="0"/>
              <a:t>By 2020, the net replacement rate for a medium earner at 65 </a:t>
            </a:r>
            <a:r>
              <a:rPr lang="en-US" baseline="0" dirty="0" smtClean="0"/>
              <a:t>will be about </a:t>
            </a:r>
            <a:r>
              <a:rPr lang="en-US" b="0" baseline="0" dirty="0" smtClean="0"/>
              <a:t>38</a:t>
            </a:r>
            <a:r>
              <a:rPr lang="en-US" baseline="0" dirty="0" smtClean="0"/>
              <a:t> percent of prior earnings. </a:t>
            </a:r>
            <a:r>
              <a:rPr lang="en-US" dirty="0" smtClean="0"/>
              <a:t>By </a:t>
            </a:r>
            <a:r>
              <a:rPr lang="en-US" dirty="0"/>
              <a:t>2030, the net </a:t>
            </a:r>
            <a:r>
              <a:rPr lang="en-US" dirty="0" smtClean="0"/>
              <a:t>rate will have declined to about 31 </a:t>
            </a:r>
            <a:r>
              <a:rPr lang="en-US" dirty="0"/>
              <a:t>percent – </a:t>
            </a:r>
            <a:r>
              <a:rPr lang="en-US" dirty="0" smtClean="0"/>
              <a:t>nearly one-fifth below the rate in 2010</a:t>
            </a:r>
            <a:r>
              <a:rPr lang="en-US" baseline="0" dirty="0" smtClean="0"/>
              <a:t>. This decline is </a:t>
            </a:r>
            <a:r>
              <a:rPr lang="en-US" dirty="0" smtClean="0"/>
              <a:t>the </a:t>
            </a:r>
            <a:r>
              <a:rPr lang="en-US" dirty="0"/>
              <a:t>result of the scheduled increase in the Social Security full-benefit age to </a:t>
            </a:r>
            <a:r>
              <a:rPr lang="en-US" dirty="0" smtClean="0"/>
              <a:t>67; </a:t>
            </a:r>
            <a:r>
              <a:rPr lang="en-US" dirty="0"/>
              <a:t>steeper Medicare premiums as health care costs continue to </a:t>
            </a:r>
            <a:r>
              <a:rPr lang="en-US" dirty="0" smtClean="0"/>
              <a:t>climb;</a:t>
            </a:r>
            <a:r>
              <a:rPr lang="en-US" baseline="0" dirty="0" smtClean="0"/>
              <a:t> and higher income tax payments on benefits.</a:t>
            </a:r>
          </a:p>
          <a:p>
            <a:pPr>
              <a:spcBef>
                <a:spcPts val="0"/>
              </a:spcBef>
            </a:pPr>
            <a:endParaRPr lang="en-US" baseline="0" dirty="0" smtClean="0"/>
          </a:p>
          <a:p>
            <a:pPr>
              <a:spcBef>
                <a:spcPts val="0"/>
              </a:spcBef>
            </a:pPr>
            <a:endParaRPr lang="en-US" b="1" i="1"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11</a:t>
            </a:fld>
            <a:endParaRPr lang="en-US" dirty="0"/>
          </a:p>
        </p:txBody>
      </p:sp>
    </p:spTree>
    <p:extLst>
      <p:ext uri="{BB962C8B-B14F-4D97-AF65-F5344CB8AC3E}">
        <p14:creationId xmlns:p14="http://schemas.microsoft.com/office/powerpoint/2010/main" xmlns="" val="121540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who have lost their capacity to earn a living because of sever</a:t>
            </a:r>
            <a:r>
              <a:rPr lang="en-US" baseline="0" dirty="0" smtClean="0"/>
              <a:t>e disability</a:t>
            </a:r>
            <a:r>
              <a:rPr lang="en-US" dirty="0" smtClean="0"/>
              <a:t>.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eligible</a:t>
            </a:r>
            <a:r>
              <a:rPr lang="en-US" baseline="0" dirty="0" smtClean="0"/>
              <a:t> </a:t>
            </a:r>
            <a:r>
              <a:rPr lang="en-US" dirty="0" smtClean="0"/>
              <a:t>family members. To be eligible, a disabled worker must have worked in jobs covered by Social Security. Individuals who are receiving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12</a:t>
            </a:fld>
            <a:endParaRPr lang="en-US" dirty="0" smtClean="0"/>
          </a:p>
        </p:txBody>
      </p:sp>
    </p:spTree>
    <p:extLst>
      <p:ext uri="{BB962C8B-B14F-4D97-AF65-F5344CB8AC3E}">
        <p14:creationId xmlns:p14="http://schemas.microsoft.com/office/powerpoint/2010/main" xmlns="" val="204486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b="0" dirty="0" smtClean="0"/>
              <a:t>Many beneficiaries have multiple disabling conditions. Of the nearly 9 million individuals receiving disabled worker benefits at the end of 2016, 30 percent had mental impairments as the main disabling condition, or primary diagnosis. Musculoskeletal conditions – such as arthritis, back injuries and other disorders of the skeleton and connective tissues – were the main condition for 32 percent of the disabled workers. These conditions were more common among beneficiaries over the age of 50. About 8</a:t>
            </a:r>
            <a:r>
              <a:rPr lang="en-US" b="0" baseline="0" dirty="0" smtClean="0"/>
              <a:t> </a:t>
            </a:r>
            <a:r>
              <a:rPr lang="en-US" b="0" dirty="0" smtClean="0"/>
              <a:t>percent had conditions of the circulatory system as their primary diagnosis. Another 9 percent had impairments of the nervous system and sense organs. The remaining 20 percent includes those with injuries, cancers, infectious diseases, metabolic and endocrine diseases, such as diabetes, diseases of the respiratory system, and diseases of other body systems.</a:t>
            </a:r>
          </a:p>
          <a:p>
            <a:endParaRPr lang="en-US" b="0"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13</a:t>
            </a:fld>
            <a:endParaRPr lang="en-US" dirty="0" smtClean="0"/>
          </a:p>
        </p:txBody>
      </p:sp>
    </p:spTree>
    <p:extLst>
      <p:ext uri="{BB962C8B-B14F-4D97-AF65-F5344CB8AC3E}">
        <p14:creationId xmlns:p14="http://schemas.microsoft.com/office/powerpoint/2010/main" xmlns="" val="32323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dirty="0" smtClean="0"/>
              <a:t>A</a:t>
            </a:r>
            <a:r>
              <a:rPr lang="en-US" baseline="0" dirty="0" smtClean="0"/>
              <a:t> typical disabled worker might be a 55-year-old meatpacker disabled by severe arthritis.</a:t>
            </a:r>
          </a:p>
          <a:p>
            <a:pPr>
              <a:spcBef>
                <a:spcPts val="0"/>
              </a:spcBef>
            </a:pPr>
            <a:endParaRPr lang="en-US" baseline="0" dirty="0" smtClean="0"/>
          </a:p>
          <a:p>
            <a:pPr>
              <a:spcBef>
                <a:spcPts val="0"/>
              </a:spcBef>
            </a:pPr>
            <a:r>
              <a:rPr lang="en-US" baseline="0" dirty="0" smtClean="0"/>
              <a:t>Even with their Social Security disability benefits, nearly 3 in 10 disabled workers have family incomes below 125% of the federal poverty line.</a:t>
            </a:r>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14</a:t>
            </a:fld>
            <a:endParaRPr lang="en-US" dirty="0" smtClean="0"/>
          </a:p>
        </p:txBody>
      </p:sp>
    </p:spTree>
    <p:extLst>
      <p:ext uri="{BB962C8B-B14F-4D97-AF65-F5344CB8AC3E}">
        <p14:creationId xmlns:p14="http://schemas.microsoft.com/office/powerpoint/2010/main" xmlns="" val="3478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extLst>
      <p:ext uri="{BB962C8B-B14F-4D97-AF65-F5344CB8AC3E}">
        <p14:creationId xmlns:p14="http://schemas.microsoft.com/office/powerpoint/2010/main" xmlns="" val="323515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16</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b="0" dirty="0"/>
              <a:t>Workers </a:t>
            </a:r>
            <a:r>
              <a:rPr lang="en-US" b="0" dirty="0" smtClean="0"/>
              <a:t>pay </a:t>
            </a:r>
            <a:r>
              <a:rPr lang="en-US" b="0" dirty="0"/>
              <a:t>6.2 percent of their earnings for Social </a:t>
            </a:r>
            <a:r>
              <a:rPr lang="en-US" b="0" dirty="0" smtClean="0"/>
              <a:t>Security. </a:t>
            </a:r>
            <a:r>
              <a:rPr lang="en-US" b="0" dirty="0"/>
              <a:t>Employers pay an equal amount. </a:t>
            </a:r>
            <a:r>
              <a:rPr lang="en-US" b="0" dirty="0" smtClean="0"/>
              <a:t>The </a:t>
            </a:r>
            <a:r>
              <a:rPr lang="en-US" b="0" dirty="0"/>
              <a:t>total is 12.4 percent for Social </a:t>
            </a:r>
            <a:r>
              <a:rPr lang="en-US" b="0" dirty="0" smtClean="0"/>
              <a:t>Security. </a:t>
            </a:r>
            <a:r>
              <a:rPr lang="en-US" b="0" dirty="0"/>
              <a:t>Social Security contributions are paid on earnings only up to a </a:t>
            </a:r>
            <a:r>
              <a:rPr lang="en-US" b="0" dirty="0" smtClean="0"/>
              <a:t>cap: $128,400 </a:t>
            </a:r>
            <a:r>
              <a:rPr lang="en-US" b="0" dirty="0"/>
              <a:t>in </a:t>
            </a:r>
            <a:r>
              <a:rPr lang="en-US" b="0" dirty="0" smtClean="0"/>
              <a:t>2018. </a:t>
            </a:r>
            <a:r>
              <a:rPr lang="en-US" b="0" dirty="0"/>
              <a:t>The cap rises with increases in average wages</a:t>
            </a:r>
            <a:r>
              <a:rPr lang="en-US" b="0" dirty="0" smtClean="0"/>
              <a:t>.  </a:t>
            </a:r>
            <a:endParaRPr lang="en-US" b="0" dirty="0"/>
          </a:p>
          <a:p>
            <a:pPr eaLnBrk="1" hangingPunct="1">
              <a:spcBef>
                <a:spcPct val="0"/>
              </a:spcBef>
            </a:pPr>
            <a:endParaRPr lang="en-US" b="0" dirty="0"/>
          </a:p>
          <a:p>
            <a:pPr eaLnBrk="1" hangingPunct="1">
              <a:spcBef>
                <a:spcPct val="0"/>
              </a:spcBef>
            </a:pPr>
            <a:r>
              <a:rPr lang="en-US" b="0" dirty="0"/>
              <a:t>About </a:t>
            </a:r>
            <a:r>
              <a:rPr lang="en-US" b="0" dirty="0" smtClean="0"/>
              <a:t>6 </a:t>
            </a:r>
            <a:r>
              <a:rPr lang="en-US" b="0" dirty="0"/>
              <a:t>percent of all workers earn more than the Social Security tax cap. </a:t>
            </a:r>
            <a:r>
              <a:rPr lang="en-US" b="0" dirty="0" smtClean="0"/>
              <a:t>They and their employers stop</a:t>
            </a:r>
            <a:r>
              <a:rPr lang="en-US" b="0" baseline="0" dirty="0" smtClean="0"/>
              <a:t> paying in when they reach the cap. For example, in 2018 a worker making $150,000 stopped paying taxes when his or her earnings reached </a:t>
            </a:r>
            <a:r>
              <a:rPr lang="en-US" b="0" dirty="0" smtClean="0"/>
              <a:t>$128,400 </a:t>
            </a:r>
            <a:r>
              <a:rPr lang="en-US" b="0" baseline="0" dirty="0" smtClean="0"/>
              <a:t>in November, while someone making $1 million stopped paying in February.</a:t>
            </a:r>
            <a:endParaRPr lang="en-US" b="0" dirty="0" smtClean="0"/>
          </a:p>
          <a:p>
            <a:pPr eaLnBrk="1" hangingPunct="1">
              <a:spcBef>
                <a:spcPct val="0"/>
              </a:spcBef>
            </a:pPr>
            <a:endParaRPr lang="en-US" b="0" dirty="0" smtClean="0"/>
          </a:p>
          <a:p>
            <a:pPr eaLnBrk="1" hangingPunct="1">
              <a:spcBef>
                <a:spcPct val="0"/>
              </a:spcBef>
            </a:pPr>
            <a:r>
              <a:rPr lang="en-US" b="0" dirty="0" smtClean="0"/>
              <a:t>The self-employed </a:t>
            </a:r>
            <a:r>
              <a:rPr lang="en-US" b="0" dirty="0"/>
              <a:t>pay both the employee and employer share of the contribution. </a:t>
            </a:r>
            <a:r>
              <a:rPr lang="en-US" b="0" dirty="0" smtClean="0"/>
              <a:t>They </a:t>
            </a:r>
            <a:r>
              <a:rPr lang="en-US" b="0" dirty="0"/>
              <a:t>get a deduction in their personal income taxes for the “employer” half of the total amount. </a:t>
            </a:r>
            <a:r>
              <a:rPr lang="en-US" b="0" dirty="0" smtClean="0"/>
              <a:t>No </a:t>
            </a:r>
            <a:r>
              <a:rPr lang="en-US" b="0" dirty="0"/>
              <a:t>future increases in the tax rate are scheduled.</a:t>
            </a:r>
          </a:p>
          <a:p>
            <a:pPr eaLnBrk="1" hangingPunct="1">
              <a:spcBef>
                <a:spcPct val="0"/>
              </a:spcBef>
            </a:pPr>
            <a:endParaRPr lang="en-US" b="0" dirty="0"/>
          </a:p>
          <a:p>
            <a:pPr eaLnBrk="1" hangingPunct="1">
              <a:spcBef>
                <a:spcPct val="0"/>
              </a:spcBef>
            </a:pPr>
            <a:r>
              <a:rPr lang="en-US" b="0" dirty="0" smtClean="0"/>
              <a:t>Upper-income </a:t>
            </a:r>
            <a:r>
              <a:rPr lang="en-US" b="0" dirty="0"/>
              <a:t>Social Security beneficiaries pay income taxes on part of their Social Security </a:t>
            </a:r>
            <a:r>
              <a:rPr lang="en-US" b="0" dirty="0" smtClean="0"/>
              <a:t>benefits. Some </a:t>
            </a:r>
            <a:r>
              <a:rPr lang="en-US" b="0" dirty="0"/>
              <a:t>of this income-tax revenue goes back to the Social Security trust </a:t>
            </a:r>
            <a:r>
              <a:rPr lang="en-US" b="0" dirty="0" smtClean="0"/>
              <a:t>funds,</a:t>
            </a:r>
            <a:r>
              <a:rPr lang="en-US" b="0" baseline="0" dirty="0" smtClean="0"/>
              <a:t> and the rest goes to Medicare’s Hospital Insurance trust fund.</a:t>
            </a:r>
            <a:endParaRPr lang="en-US" b="0" dirty="0"/>
          </a:p>
        </p:txBody>
      </p:sp>
    </p:spTree>
    <p:extLst>
      <p:ext uri="{BB962C8B-B14F-4D97-AF65-F5344CB8AC3E}">
        <p14:creationId xmlns:p14="http://schemas.microsoft.com/office/powerpoint/2010/main" xmlns="" val="235678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17</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b="0" dirty="0" smtClean="0"/>
              <a:t>Where does the money go?</a:t>
            </a:r>
          </a:p>
          <a:p>
            <a:pPr eaLnBrk="1" hangingPunct="1">
              <a:spcBef>
                <a:spcPct val="0"/>
              </a:spcBef>
            </a:pPr>
            <a:endParaRPr lang="en-US" b="0" dirty="0" smtClean="0"/>
          </a:p>
          <a:p>
            <a:pPr eaLnBrk="1" hangingPunct="1">
              <a:spcBef>
                <a:spcPct val="0"/>
              </a:spcBef>
            </a:pPr>
            <a:r>
              <a:rPr lang="en-US" b="0" dirty="0" smtClean="0"/>
              <a:t>The Social Security contributions (taxes) that workers and employers pay are credited to the Social Security trust funds. Of the 6.2</a:t>
            </a:r>
            <a:r>
              <a:rPr lang="en-US" b="0" baseline="0" dirty="0" smtClean="0"/>
              <a:t> percent tax rate that workers and employers each pay, 5.015 percent goes to the retirement and survivor insurance fund, and the remaining 1.185 percent goes to the disability insurance fund. (See page 21 for more on the two trust funds.)</a:t>
            </a:r>
            <a:endParaRPr lang="en-US" b="0" dirty="0" smtClean="0"/>
          </a:p>
          <a:p>
            <a:pPr eaLnBrk="1" hangingPunct="1">
              <a:spcBef>
                <a:spcPct val="0"/>
              </a:spcBef>
            </a:pPr>
            <a:endParaRPr lang="en-US" b="0" dirty="0" smtClean="0"/>
          </a:p>
          <a:p>
            <a:pPr eaLnBrk="1" hangingPunct="1">
              <a:spcBef>
                <a:spcPct val="0"/>
              </a:spcBef>
            </a:pPr>
            <a:r>
              <a:rPr lang="en-US" b="0" dirty="0" smtClean="0"/>
              <a:t>A Board of Trustees oversees the trust funds. It is made up of the Secretary of the Treasury, who is the managing Trustee,</a:t>
            </a:r>
            <a:r>
              <a:rPr lang="en-US" b="0" baseline="0" dirty="0" smtClean="0"/>
              <a:t> </a:t>
            </a:r>
            <a:r>
              <a:rPr lang="en-US" b="0"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b="0" dirty="0" smtClean="0"/>
          </a:p>
          <a:p>
            <a:pPr eaLnBrk="1" hangingPunct="1">
              <a:lnSpc>
                <a:spcPct val="85000"/>
              </a:lnSpc>
            </a:pPr>
            <a:r>
              <a:rPr lang="en-US" b="0" dirty="0" smtClean="0"/>
              <a:t>The Office of the Chief Actuary of the Social Security Administration makes projections of Social Security finances that are used by the trustees in their annual report to Congress.</a:t>
            </a:r>
          </a:p>
        </p:txBody>
      </p:sp>
    </p:spTree>
    <p:extLst>
      <p:ext uri="{BB962C8B-B14F-4D97-AF65-F5344CB8AC3E}">
        <p14:creationId xmlns:p14="http://schemas.microsoft.com/office/powerpoint/2010/main" xmlns="" val="23237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78105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19</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b="0" dirty="0" smtClean="0"/>
              <a:t>In the near term, Social Security is taking in more in revenues and interest than it is paying out in benefits.</a:t>
            </a:r>
          </a:p>
          <a:p>
            <a:pPr eaLnBrk="1" hangingPunct="1">
              <a:lnSpc>
                <a:spcPct val="85000"/>
              </a:lnSpc>
              <a:spcBef>
                <a:spcPct val="0"/>
              </a:spcBef>
            </a:pPr>
            <a:endParaRPr lang="en-US" b="0" dirty="0" smtClean="0"/>
          </a:p>
          <a:p>
            <a:pPr marL="0" marR="0" indent="0" algn="l" defTabSz="914400" rtl="0" eaLnBrk="1" fontAlgn="base" latinLnBrk="0" hangingPunct="1">
              <a:lnSpc>
                <a:spcPct val="85000"/>
              </a:lnSpc>
              <a:spcBef>
                <a:spcPct val="0"/>
              </a:spcBef>
              <a:spcAft>
                <a:spcPct val="0"/>
              </a:spcAft>
              <a:buClrTx/>
              <a:buSzTx/>
              <a:buFontTx/>
              <a:buNone/>
              <a:tabLst/>
              <a:defRPr/>
            </a:pPr>
            <a:r>
              <a:rPr lang="en-US" b="0" dirty="0" smtClean="0"/>
              <a:t>In 7 income to the trust funds was $</a:t>
            </a:r>
            <a:r>
              <a:rPr lang="en-US" sz="1200" dirty="0" smtClean="0">
                <a:solidFill>
                  <a:schemeClr val="tx1"/>
                </a:solidFill>
              </a:rPr>
              <a:t>996.6</a:t>
            </a:r>
            <a:r>
              <a:rPr lang="en-US" b="0" dirty="0" smtClean="0"/>
              <a:t> billion, while outgo was $</a:t>
            </a:r>
            <a:r>
              <a:rPr lang="en-US" sz="1200" dirty="0" smtClean="0">
                <a:solidFill>
                  <a:schemeClr val="tx1"/>
                </a:solidFill>
              </a:rPr>
              <a:t>952.5</a:t>
            </a:r>
            <a:r>
              <a:rPr lang="en-US" b="0" dirty="0" smtClean="0"/>
              <a:t> billion, increasing the trust fund reserves by $</a:t>
            </a:r>
            <a:r>
              <a:rPr lang="nb-NO" b="0" dirty="0" smtClean="0"/>
              <a:t>44.1</a:t>
            </a:r>
            <a:r>
              <a:rPr lang="en-US" b="0" dirty="0" smtClean="0"/>
              <a:t> billion. </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These surpluses, by law, are invested in U.S. Treasury securities and earn interest that goes to the trust funds.</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 outgo from the Social Security trust funds covers administrative expenses of the Social Security program, as well as benefit payments. Administrative costs are less than 1 percent of total outgo.</a:t>
            </a:r>
          </a:p>
        </p:txBody>
      </p:sp>
    </p:spTree>
    <p:extLst>
      <p:ext uri="{BB962C8B-B14F-4D97-AF65-F5344CB8AC3E}">
        <p14:creationId xmlns:p14="http://schemas.microsoft.com/office/powerpoint/2010/main" xmlns="" val="37606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extLst>
      <p:ext uri="{BB962C8B-B14F-4D97-AF65-F5344CB8AC3E}">
        <p14:creationId xmlns:p14="http://schemas.microsoft.com/office/powerpoint/2010/main" xmlns="" val="305734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20</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b="0" dirty="0" smtClean="0"/>
              <a:t>Where does the Social Security trust fund money come from?  </a:t>
            </a:r>
          </a:p>
          <a:p>
            <a:pPr eaLnBrk="1" hangingPunct="1">
              <a:spcBef>
                <a:spcPts val="0"/>
              </a:spcBef>
              <a:spcAft>
                <a:spcPts val="0"/>
              </a:spcAft>
            </a:pPr>
            <a:endParaRPr lang="en-US" b="0" dirty="0" smtClean="0"/>
          </a:p>
          <a:p>
            <a:pPr eaLnBrk="1" hangingPunct="1">
              <a:spcBef>
                <a:spcPts val="0"/>
              </a:spcBef>
              <a:spcAft>
                <a:spcPts val="0"/>
              </a:spcAft>
            </a:pPr>
            <a:r>
              <a:rPr lang="en-US" b="0" dirty="0" smtClean="0"/>
              <a:t>Social Security contributions from workers and employers made up 88 percent of the trust funds’ income in 2017.</a:t>
            </a:r>
            <a:endParaRPr lang="en-US" b="0" baseline="0" dirty="0" smtClean="0"/>
          </a:p>
          <a:p>
            <a:pPr eaLnBrk="1" hangingPunct="1">
              <a:spcBef>
                <a:spcPts val="0"/>
              </a:spcBef>
              <a:spcAft>
                <a:spcPts val="0"/>
              </a:spcAft>
            </a:pPr>
            <a:endParaRPr lang="en-US" b="0" baseline="0" dirty="0" smtClean="0"/>
          </a:p>
          <a:p>
            <a:pPr eaLnBrk="1" hangingPunct="1">
              <a:spcBef>
                <a:spcPts val="0"/>
              </a:spcBef>
              <a:spcAft>
                <a:spcPts val="0"/>
              </a:spcAft>
            </a:pPr>
            <a:r>
              <a:rPr lang="en-US" b="0" dirty="0" smtClean="0"/>
              <a:t>About 9 percent of the program’s income came from interest on Treasury securities held by the trust funds. Income taxes that some beneficiaries pay on their benefits accounted for the remaining 4 percent of income. (</a:t>
            </a:r>
            <a:r>
              <a:rPr lang="en-US" b="0" i="0" dirty="0" smtClean="0"/>
              <a:t>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extLst>
      <p:ext uri="{BB962C8B-B14F-4D97-AF65-F5344CB8AC3E}">
        <p14:creationId xmlns:p14="http://schemas.microsoft.com/office/powerpoint/2010/main" xmlns="" val="270454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dirty="0" smtClean="0"/>
          </a:p>
          <a:p>
            <a:pPr>
              <a:spcBef>
                <a:spcPts val="0"/>
              </a:spcBef>
            </a:pPr>
            <a:r>
              <a:rPr lang="en-US" baseline="0" dirty="0" smtClean="0"/>
              <a:t>The Treasury securities that make up the trust funds are secure investments, backed by the full faith and credit of the United States.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21</a:t>
            </a:fld>
            <a:endParaRPr lang="en-US" dirty="0"/>
          </a:p>
        </p:txBody>
      </p:sp>
    </p:spTree>
    <p:extLst>
      <p:ext uri="{BB962C8B-B14F-4D97-AF65-F5344CB8AC3E}">
        <p14:creationId xmlns:p14="http://schemas.microsoft.com/office/powerpoint/2010/main" xmlns="" val="92615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kern="1200" dirty="0" smtClean="0">
                <a:solidFill>
                  <a:schemeClr val="tx1"/>
                </a:solidFill>
                <a:latin typeface="Times New Roman" pitchFamily="18" charset="0"/>
                <a:ea typeface="+mn-ea"/>
                <a:cs typeface="Times New Roman" pitchFamily="18" charset="0"/>
              </a:rPr>
              <a:t>The</a:t>
            </a:r>
            <a:r>
              <a:rPr lang="en-US" sz="1200" b="0" kern="1200" baseline="0" dirty="0" smtClean="0">
                <a:solidFill>
                  <a:schemeClr val="tx1"/>
                </a:solidFill>
                <a:latin typeface="Times New Roman" pitchFamily="18" charset="0"/>
                <a:ea typeface="+mn-ea"/>
                <a:cs typeface="Times New Roman" pitchFamily="18" charset="0"/>
              </a:rPr>
              <a:t> Social Security system is made up of two trust funds. </a:t>
            </a:r>
            <a:r>
              <a:rPr lang="en-US" sz="1200" b="0" kern="1200" dirty="0" smtClean="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r>
              <a:rPr lang="en-US" sz="1200" b="0" kern="1200" baseline="0" dirty="0" smtClean="0">
                <a:solidFill>
                  <a:schemeClr val="tx1"/>
                </a:solidFill>
                <a:latin typeface="Times New Roman" charset="0"/>
                <a:ea typeface="+mn-ea"/>
                <a:cs typeface="+mn-cs"/>
              </a:rPr>
              <a:t> without approval from Congress. </a:t>
            </a:r>
            <a:endParaRPr lang="en-US" sz="1200" b="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u="sng" kern="1200" dirty="0" smtClean="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u="none" kern="1200" dirty="0" smtClean="0">
                <a:solidFill>
                  <a:schemeClr val="tx1"/>
                </a:solidFill>
                <a:latin typeface="Times New Roman" pitchFamily="18" charset="0"/>
                <a:ea typeface="+mn-ea"/>
                <a:cs typeface="Times New Roman" pitchFamily="18" charset="0"/>
              </a:rPr>
              <a:t>Of the 6.2 percent of earnings that workers and employers each pay for Social Security, 5.015 percent is for the Old-Age and Survivors Insurance (OASI) trust fund, and the remaining 1.185 percent goes to the Disability Insurance (DI) trust fund. </a:t>
            </a:r>
            <a:r>
              <a:rPr lang="en-US" b="0" dirty="0" smtClean="0"/>
              <a:t>This allocation of Social Security contributions was implemented pursuant to the Bipartisan Budget Act of 2015, which set these rates effective for the period January 1, 2016 through December 31, 2018. </a:t>
            </a:r>
            <a:r>
              <a:rPr lang="en-US" sz="1200" b="0" baseline="0" dirty="0" smtClean="0">
                <a:solidFill>
                  <a:schemeClr val="tx1"/>
                </a:solidFill>
                <a:latin typeface="Times New Roman" pitchFamily="18" charset="0"/>
                <a:cs typeface="Times New Roman" pitchFamily="18" charset="0"/>
              </a:rPr>
              <a:t>Including the adjustment in 2015, Congress has reallocated the tax rate 12 times since DI was created. </a:t>
            </a:r>
            <a:r>
              <a:rPr lang="en-US" b="0" dirty="0" smtClean="0"/>
              <a:t>Viewed separately, the OASI fund can cover scheduled benefits until 2034, but the DI fund can do so only until 2032. </a:t>
            </a:r>
            <a:r>
              <a:rPr lang="en-US" sz="1200" b="0" baseline="0" dirty="0" smtClean="0">
                <a:solidFill>
                  <a:schemeClr val="tx1"/>
                </a:solidFill>
                <a:latin typeface="Times New Roman" pitchFamily="18" charset="0"/>
                <a:cs typeface="Times New Roman" pitchFamily="18" charset="0"/>
              </a:rPr>
              <a:t>Combined, the two funds could pay full benefits until 2034.</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baseline="0" dirty="0" smtClean="0">
                <a:solidFill>
                  <a:schemeClr val="tx1"/>
                </a:solidFill>
                <a:latin typeface="Times New Roman" pitchFamily="18" charset="0"/>
                <a:cs typeface="Times New Roman" pitchFamily="18" charset="0"/>
              </a:rPr>
              <a:t>All subsequent references to the Social Security trust funds in this primer refer to the combined OASDI trust fund.</a:t>
            </a:r>
            <a:endParaRPr lang="en-US" sz="1200" b="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extLst>
      <p:ext uri="{BB962C8B-B14F-4D97-AF65-F5344CB8AC3E}">
        <p14:creationId xmlns:p14="http://schemas.microsoft.com/office/powerpoint/2010/main" xmlns="" val="90058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a:t>
            </a:r>
            <a:r>
              <a:rPr lang="en-US" b="0" baseline="0" dirty="0" smtClean="0"/>
              <a:t> Security’s trust fund assets were $2.9 trillion at the end of 2017. They are projected to remain steady at $2.9 trillion through 2019 and decrease thereafter barring changes in financing, benefits, and other assumptions. </a:t>
            </a:r>
          </a:p>
          <a:p>
            <a:pPr>
              <a:spcBef>
                <a:spcPts val="0"/>
              </a:spcBef>
            </a:pPr>
            <a:endParaRPr lang="en-US" b="0" baseline="0" dirty="0" smtClean="0"/>
          </a:p>
          <a:p>
            <a:pPr>
              <a:spcBef>
                <a:spcPts val="0"/>
              </a:spcBef>
            </a:pPr>
            <a:r>
              <a:rPr lang="en-US" b="0" baseline="0" dirty="0" smtClean="0"/>
              <a:t>Some people say the special-issue Treasury securities held by the trust funds are “worthless IOUs.” Is that true?</a:t>
            </a:r>
          </a:p>
          <a:p>
            <a:pPr>
              <a:spcBef>
                <a:spcPts val="0"/>
              </a:spcBef>
            </a:pPr>
            <a:endParaRPr lang="en-US" b="0" baseline="0" dirty="0" smtClean="0"/>
          </a:p>
          <a:p>
            <a:pPr>
              <a:spcBef>
                <a:spcPts val="0"/>
              </a:spcBef>
            </a:pPr>
            <a:r>
              <a:rPr lang="en-US" b="0"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b="0"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extLst>
      <p:ext uri="{BB962C8B-B14F-4D97-AF65-F5344CB8AC3E}">
        <p14:creationId xmlns:p14="http://schemas.microsoft.com/office/powerpoint/2010/main" xmlns="" val="248087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00" rtl="0" eaLnBrk="0" fontAlgn="base" latinLnBrk="0" hangingPunct="0">
              <a:lnSpc>
                <a:spcPct val="100000"/>
              </a:lnSpc>
              <a:spcBef>
                <a:spcPct val="30000"/>
              </a:spcBef>
              <a:spcAft>
                <a:spcPct val="0"/>
              </a:spcAft>
              <a:buClrTx/>
              <a:buSzTx/>
              <a:buFontTx/>
              <a:buNone/>
              <a:tabLst/>
              <a:defRPr/>
            </a:pPr>
            <a:r>
              <a:rPr lang="en-US" dirty="0" smtClean="0"/>
              <a:t>Social Security’s total income exceeded outgo by $44.1 billion in 2017, and outgo is projected to slightly exceed income starting in 2018. This chart</a:t>
            </a:r>
            <a:r>
              <a:rPr lang="en-US" baseline="0" dirty="0" smtClean="0"/>
              <a:t> </a:t>
            </a:r>
            <a:r>
              <a:rPr lang="en-US" dirty="0" smtClean="0"/>
              <a:t>shows Social Security’s income — from payroll contributions, interest on reserves, and taxation of benefits — and outgo for 2017 and as projected for 2018 and 2019. </a:t>
            </a:r>
            <a:endParaRPr lang="en-US" b="0" u="none"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xmlns="" val="256190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extLst>
      <p:ext uri="{BB962C8B-B14F-4D97-AF65-F5344CB8AC3E}">
        <p14:creationId xmlns:p14="http://schemas.microsoft.com/office/powerpoint/2010/main" xmlns="" val="63032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intermediate assumptions, the 2018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2018, </a:t>
            </a:r>
            <a:r>
              <a:rPr lang="en-US" sz="1200" dirty="0" smtClean="0">
                <a:solidFill>
                  <a:schemeClr val="tx1"/>
                </a:solidFill>
              </a:rPr>
              <a:t>revenue from payroll contributions, interest on reserves, and taxation of benefits is expected to be less than total outgo for the year. If action is not taken immediately, reserves will start to be drawn down to pay benefits this year.</a:t>
            </a:r>
            <a:endParaRPr lang="en-US" dirty="0" smtClean="0"/>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2034, reserves are projected to be depleted (assuming no change in benefits or contributions). Income is projected to cover 79 percent of benefits due then. The system will be far from “bankrupt” because Social Security contributions will keep coming in,</a:t>
            </a:r>
            <a:r>
              <a:rPr lang="en-US" baseline="0" dirty="0" smtClean="0"/>
              <a:t> b</a:t>
            </a:r>
            <a:r>
              <a:rPr lang="en-US" dirty="0" smtClean="0"/>
              <a:t>ut if this projection does not improve, policymakers will need to make some changes before 2034 to ensure that all scheduled benefits can be paid.</a:t>
            </a:r>
          </a:p>
          <a:p>
            <a:pPr eaLnBrk="1" hangingPunct="1">
              <a:lnSpc>
                <a:spcPct val="100000"/>
              </a:lnSpc>
              <a:spcBef>
                <a:spcPct val="0"/>
              </a:spcBef>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In short, </a:t>
            </a:r>
            <a:r>
              <a:rPr lang="en-US" sz="1200" kern="1200" dirty="0" smtClean="0">
                <a:solidFill>
                  <a:schemeClr val="tx1"/>
                </a:solidFill>
                <a:latin typeface="Times New Roman" charset="0"/>
                <a:ea typeface="+mn-ea"/>
                <a:cs typeface="+mn-cs"/>
              </a:rPr>
              <a:t>lawmakers have not yet scheduled enough revenue to fully cover the cost of all future benefits. But they have already done most of the job.  Social Security is fully financed until 2034, and after that it is about three-fourths of the way to full financing.</a:t>
            </a:r>
          </a:p>
        </p:txBody>
      </p:sp>
    </p:spTree>
    <p:extLst>
      <p:ext uri="{BB962C8B-B14F-4D97-AF65-F5344CB8AC3E}">
        <p14:creationId xmlns:p14="http://schemas.microsoft.com/office/powerpoint/2010/main" xmlns="" val="380020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b="0" dirty="0" smtClean="0"/>
              <a:t>What do the trustees’ other scenarios show?</a:t>
            </a:r>
          </a:p>
          <a:p>
            <a:pPr eaLnBrk="1" hangingPunct="1">
              <a:lnSpc>
                <a:spcPct val="100000"/>
              </a:lnSpc>
              <a:spcBef>
                <a:spcPts val="0"/>
              </a:spcBef>
            </a:pPr>
            <a:endParaRPr lang="en-US" b="0" dirty="0" smtClean="0"/>
          </a:p>
          <a:p>
            <a:pPr eaLnBrk="1" hangingPunct="1">
              <a:lnSpc>
                <a:spcPct val="100000"/>
              </a:lnSpc>
              <a:spcBef>
                <a:spcPts val="0"/>
              </a:spcBef>
              <a:buFont typeface="Arial" pitchFamily="34" charset="0"/>
              <a:buChar char="•"/>
            </a:pPr>
            <a:r>
              <a:rPr lang="en-US" b="0" dirty="0" smtClean="0"/>
              <a:t>Under the “High Cost” scenario, the Social Security trust fund reserves would be depleted in 2030, instead of 2034.  </a:t>
            </a:r>
          </a:p>
          <a:p>
            <a:pPr eaLnBrk="1" hangingPunct="1">
              <a:lnSpc>
                <a:spcPct val="100000"/>
              </a:lnSpc>
              <a:spcBef>
                <a:spcPts val="0"/>
              </a:spcBef>
              <a:buFont typeface="Arial" pitchFamily="34" charset="0"/>
              <a:buChar char="•"/>
            </a:pPr>
            <a:r>
              <a:rPr lang="en-US" b="0" dirty="0" smtClean="0"/>
              <a:t>Under the “Low Cost” scenario, the program would be solvent for 75 years and beyond.</a:t>
            </a:r>
          </a:p>
          <a:p>
            <a:pPr eaLnBrk="1" hangingPunct="1">
              <a:lnSpc>
                <a:spcPct val="100000"/>
              </a:lnSpc>
              <a:spcBef>
                <a:spcPts val="0"/>
              </a:spcBef>
            </a:pPr>
            <a:endParaRPr lang="en-US" b="0" dirty="0" smtClean="0"/>
          </a:p>
          <a:p>
            <a:pPr eaLnBrk="1" hangingPunct="1">
              <a:lnSpc>
                <a:spcPct val="100000"/>
              </a:lnSpc>
              <a:spcBef>
                <a:spcPts val="0"/>
              </a:spcBef>
            </a:pPr>
            <a:r>
              <a:rPr lang="en-US" b="0" dirty="0" smtClean="0"/>
              <a:t>The difference among estimates shows that there is great uncertainty about predicting the distant future.</a:t>
            </a:r>
          </a:p>
        </p:txBody>
      </p:sp>
    </p:spTree>
    <p:extLst>
      <p:ext uri="{BB962C8B-B14F-4D97-AF65-F5344CB8AC3E}">
        <p14:creationId xmlns:p14="http://schemas.microsoft.com/office/powerpoint/2010/main" xmlns="" val="216516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28</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b="0" dirty="0" smtClean="0"/>
              <a:t>Why will Social Security cost more in the future?</a:t>
            </a:r>
          </a:p>
          <a:p>
            <a:pPr marL="0" eaLnBrk="1" hangingPunct="1">
              <a:lnSpc>
                <a:spcPct val="100000"/>
              </a:lnSpc>
              <a:spcBef>
                <a:spcPts val="0"/>
              </a:spcBef>
            </a:pPr>
            <a:endParaRPr lang="en-US" b="0" dirty="0" smtClean="0"/>
          </a:p>
          <a:p>
            <a:pPr marL="0" eaLnBrk="1" hangingPunct="1">
              <a:lnSpc>
                <a:spcPct val="100000"/>
              </a:lnSpc>
              <a:spcBef>
                <a:spcPts val="0"/>
              </a:spcBef>
            </a:pPr>
            <a:r>
              <a:rPr lang="en-US" b="0" dirty="0" smtClean="0"/>
              <a:t>The number of Americans over age 65 will grow because:</a:t>
            </a:r>
          </a:p>
          <a:p>
            <a:pPr marL="0" eaLnBrk="1" hangingPunct="1">
              <a:lnSpc>
                <a:spcPct val="100000"/>
              </a:lnSpc>
              <a:spcBef>
                <a:spcPts val="0"/>
              </a:spcBef>
              <a:buFont typeface="Arial" pitchFamily="34" charset="0"/>
              <a:buChar char="•"/>
            </a:pPr>
            <a:r>
              <a:rPr lang="en-US" b="0" dirty="0" smtClean="0"/>
              <a:t> Boomers are reaching age 65.</a:t>
            </a:r>
          </a:p>
          <a:p>
            <a:pPr marL="0" eaLnBrk="1" hangingPunct="1">
              <a:lnSpc>
                <a:spcPct val="100000"/>
              </a:lnSpc>
              <a:spcBef>
                <a:spcPts val="0"/>
              </a:spcBef>
              <a:buFont typeface="Arial" pitchFamily="34" charset="0"/>
              <a:buChar char="•"/>
            </a:pPr>
            <a:r>
              <a:rPr lang="en-US" b="0" dirty="0" smtClean="0"/>
              <a:t> People are living longer after age 65.</a:t>
            </a:r>
            <a:r>
              <a:rPr lang="en-US" b="0" baseline="0" dirty="0" smtClean="0"/>
              <a:t> However, the longevity increases are not evenly spread across the population, with certain demographic groups enjoying significantly longer lifespans than others.</a:t>
            </a:r>
            <a:endParaRPr lang="en-US" b="0" dirty="0" smtClean="0"/>
          </a:p>
          <a:p>
            <a:pPr marL="0" eaLnBrk="1" hangingPunct="1">
              <a:lnSpc>
                <a:spcPct val="100000"/>
              </a:lnSpc>
              <a:spcBef>
                <a:spcPts val="0"/>
              </a:spcBef>
            </a:pPr>
            <a:r>
              <a:rPr lang="en-US" b="0" dirty="0" smtClean="0"/>
              <a:t>	</a:t>
            </a:r>
          </a:p>
          <a:p>
            <a:pPr marL="0" eaLnBrk="1" hangingPunct="1">
              <a:lnSpc>
                <a:spcPct val="100000"/>
              </a:lnSpc>
              <a:spcBef>
                <a:spcPts val="0"/>
              </a:spcBef>
            </a:pPr>
            <a:r>
              <a:rPr lang="en-US" b="0" dirty="0" smtClean="0"/>
              <a:t>People age </a:t>
            </a:r>
            <a:r>
              <a:rPr lang="en-US" b="0" u="none" dirty="0" smtClean="0"/>
              <a:t>65 and older will increase from approximately 15 to 23 percent of all Americans</a:t>
            </a:r>
            <a:r>
              <a:rPr lang="en-US" b="0" u="none" baseline="0" dirty="0" smtClean="0"/>
              <a:t> by 2095</a:t>
            </a:r>
            <a:r>
              <a:rPr lang="en-US" b="0" baseline="0" dirty="0" smtClean="0"/>
              <a:t>.</a:t>
            </a:r>
            <a:endParaRPr lang="en-US" b="0" dirty="0" smtClean="0"/>
          </a:p>
          <a:p>
            <a:pPr eaLnBrk="1" hangingPunct="1">
              <a:spcBef>
                <a:spcPct val="0"/>
              </a:spcBef>
            </a:pPr>
            <a:endParaRPr lang="en-US" b="0" dirty="0" smtClean="0"/>
          </a:p>
          <a:p>
            <a:pPr eaLnBrk="1" hangingPunct="1">
              <a:spcBef>
                <a:spcPct val="0"/>
              </a:spcBef>
            </a:pPr>
            <a:r>
              <a:rPr lang="en-US" b="0" dirty="0" smtClean="0"/>
              <a:t>While the number of people eligible for Social Security will increase, lawmakers have</a:t>
            </a:r>
            <a:r>
              <a:rPr lang="en-US" b="0" baseline="0" dirty="0" smtClean="0"/>
              <a:t> not yet scheduled any increases</a:t>
            </a:r>
            <a:r>
              <a:rPr lang="en-US" b="0" dirty="0" smtClean="0"/>
              <a:t> in the Social Security contribution rate. In the past, increases in the contribution</a:t>
            </a:r>
            <a:r>
              <a:rPr lang="en-US" b="0" baseline="0" dirty="0" smtClean="0"/>
              <a:t> rate were often scheduled for the distant future when they would be needed to keep the program strong.</a:t>
            </a:r>
            <a:endParaRPr lang="en-US" b="0" dirty="0" smtClean="0"/>
          </a:p>
        </p:txBody>
      </p:sp>
    </p:spTree>
    <p:extLst>
      <p:ext uri="{BB962C8B-B14F-4D97-AF65-F5344CB8AC3E}">
        <p14:creationId xmlns:p14="http://schemas.microsoft.com/office/powerpoint/2010/main" xmlns="" val="625823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b="0" dirty="0"/>
              <a:t>The share of the population that is over age 65 will increase from about </a:t>
            </a:r>
            <a:r>
              <a:rPr lang="en-US" b="0" dirty="0" smtClean="0"/>
              <a:t>15 </a:t>
            </a:r>
            <a:r>
              <a:rPr lang="en-US" b="0" dirty="0"/>
              <a:t>percent today to </a:t>
            </a:r>
            <a:r>
              <a:rPr lang="en-US" b="0" dirty="0" smtClean="0"/>
              <a:t>20.6 </a:t>
            </a:r>
            <a:r>
              <a:rPr lang="en-US" b="0" dirty="0"/>
              <a:t>percent in 2035 and then will gradually increase to about </a:t>
            </a:r>
            <a:r>
              <a:rPr lang="en-US" b="0" dirty="0" smtClean="0"/>
              <a:t>23 </a:t>
            </a:r>
            <a:r>
              <a:rPr lang="en-US" b="0" dirty="0"/>
              <a:t>percent by </a:t>
            </a:r>
            <a:r>
              <a:rPr lang="en-US" b="0" dirty="0" smtClean="0"/>
              <a:t>2090. </a:t>
            </a:r>
            <a:r>
              <a:rPr lang="en-US" b="0" dirty="0"/>
              <a:t>The beneficiary share of the population is a bit larger than the age 65+ population because some people under age 65 receive disability, survivor, or early retirement benefits. </a:t>
            </a:r>
            <a:r>
              <a:rPr lang="en-US" b="0" dirty="0" smtClean="0"/>
              <a:t>Beneficiaries </a:t>
            </a:r>
            <a:r>
              <a:rPr lang="en-US" b="0" dirty="0"/>
              <a:t>as a portion of the U.S. population will increase from about </a:t>
            </a:r>
            <a:r>
              <a:rPr lang="en-US" b="0" u="none" dirty="0"/>
              <a:t>one in six </a:t>
            </a:r>
            <a:r>
              <a:rPr lang="en-US" b="0" dirty="0"/>
              <a:t>Americans today to about </a:t>
            </a:r>
            <a:r>
              <a:rPr lang="en-US" b="0" u="none" strike="noStrike" dirty="0"/>
              <a:t>one in four </a:t>
            </a:r>
            <a:r>
              <a:rPr lang="en-US" b="0" dirty="0"/>
              <a:t>75 years from now.   </a:t>
            </a:r>
          </a:p>
          <a:p>
            <a:pPr>
              <a:spcBef>
                <a:spcPts val="0"/>
              </a:spcBef>
            </a:pPr>
            <a:endParaRPr lang="en-US" b="0" dirty="0"/>
          </a:p>
          <a:p>
            <a:pPr>
              <a:spcBef>
                <a:spcPts val="0"/>
              </a:spcBef>
            </a:pPr>
            <a:r>
              <a:rPr lang="en-US" b="0" dirty="0"/>
              <a:t>Does the growing share of older Americans mean that we can’t afford Social Security? </a:t>
            </a:r>
            <a:r>
              <a:rPr lang="en-US" b="0" dirty="0" smtClean="0"/>
              <a:t>That </a:t>
            </a:r>
            <a:r>
              <a:rPr lang="en-US" b="0"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29</a:t>
            </a:fld>
            <a:endParaRPr lang="en-US" dirty="0" smtClean="0"/>
          </a:p>
        </p:txBody>
      </p:sp>
    </p:spTree>
    <p:extLst>
      <p:ext uri="{BB962C8B-B14F-4D97-AF65-F5344CB8AC3E}">
        <p14:creationId xmlns:p14="http://schemas.microsoft.com/office/powerpoint/2010/main" xmlns="" val="282408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b="0" dirty="0" smtClean="0"/>
              <a:t>How many Americans receive Social Security? More than 62 million people – or about one in five Americans – get monthly benefits from Social Security. In </a:t>
            </a:r>
            <a:r>
              <a:rPr lang="en-US" b="0" u="none" dirty="0" smtClean="0"/>
              <a:t>one in four families, someone receives Social Security.  </a:t>
            </a:r>
          </a:p>
          <a:p>
            <a:pPr eaLnBrk="1" hangingPunct="1">
              <a:lnSpc>
                <a:spcPct val="85000"/>
              </a:lnSpc>
            </a:pPr>
            <a:endParaRPr lang="en-US" b="0" dirty="0" smtClean="0"/>
          </a:p>
          <a:p>
            <a:pPr eaLnBrk="1" hangingPunct="1">
              <a:lnSpc>
                <a:spcPct val="85000"/>
              </a:lnSpc>
            </a:pPr>
            <a:r>
              <a:rPr lang="en-US" b="0" dirty="0" smtClean="0"/>
              <a:t>Social</a:t>
            </a:r>
            <a:r>
              <a:rPr lang="en-US" b="0" baseline="0" dirty="0" smtClean="0"/>
              <a:t> Security beneficiaries fall into three categories. They receive either </a:t>
            </a:r>
            <a:r>
              <a:rPr lang="en-US" b="0" i="0" baseline="0" dirty="0" smtClean="0"/>
              <a:t>retirement benefits, survivor benefits, or disability benefits.</a:t>
            </a:r>
            <a:endParaRPr lang="en-US" b="0" i="0" dirty="0" smtClean="0"/>
          </a:p>
          <a:p>
            <a:pPr eaLnBrk="1" hangingPunct="1">
              <a:lnSpc>
                <a:spcPct val="85000"/>
              </a:lnSpc>
            </a:pPr>
            <a:endParaRPr lang="en-US" b="0" dirty="0" smtClean="0"/>
          </a:p>
          <a:p>
            <a:pPr eaLnBrk="1" hangingPunct="1">
              <a:spcBef>
                <a:spcPct val="0"/>
              </a:spcBef>
            </a:pPr>
            <a:r>
              <a:rPr lang="en-US" b="0" dirty="0" smtClean="0"/>
              <a:t>The recipients could be a retired couple; a grandmother who looks after her grandchildren while her son and daughter-in-law are at work; a 55-year-old meatpacker disabled by severe arthritis; or a 5</a:t>
            </a:r>
            <a:r>
              <a:rPr lang="en-US" b="0" baseline="30000" dirty="0" smtClean="0"/>
              <a:t>th</a:t>
            </a:r>
            <a:r>
              <a:rPr lang="en-US" b="0" dirty="0" smtClean="0"/>
              <a:t> grader and 3</a:t>
            </a:r>
            <a:r>
              <a:rPr lang="en-US" b="0" baseline="30000" dirty="0" smtClean="0"/>
              <a:t>rd</a:t>
            </a:r>
            <a:r>
              <a:rPr lang="en-US" b="0" dirty="0" smtClean="0"/>
              <a:t> grader who became entitled to survivor benefits after their father died in military</a:t>
            </a:r>
            <a:r>
              <a:rPr lang="en-US" b="0" baseline="0" dirty="0" smtClean="0"/>
              <a:t> service</a:t>
            </a:r>
            <a:r>
              <a:rPr lang="en-US" b="0" dirty="0" smtClean="0"/>
              <a:t>. </a:t>
            </a:r>
          </a:p>
        </p:txBody>
      </p:sp>
    </p:spTree>
    <p:extLst>
      <p:ext uri="{BB962C8B-B14F-4D97-AF65-F5344CB8AC3E}">
        <p14:creationId xmlns:p14="http://schemas.microsoft.com/office/powerpoint/2010/main" xmlns="" val="129449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30</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dirty="0"/>
              <a:t>Can we afford Social Security in the future?</a:t>
            </a:r>
          </a:p>
          <a:p>
            <a:pPr>
              <a:spcBef>
                <a:spcPts val="0"/>
              </a:spcBef>
            </a:pPr>
            <a:r>
              <a:rPr lang="en-US" dirty="0"/>
              <a:t> </a:t>
            </a:r>
          </a:p>
          <a:p>
            <a:pPr>
              <a:spcBef>
                <a:spcPts val="0"/>
              </a:spcBef>
            </a:pPr>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pPr>
              <a:spcBef>
                <a:spcPts val="0"/>
              </a:spcBef>
            </a:pPr>
            <a:endParaRPr lang="en-US" dirty="0"/>
          </a:p>
        </p:txBody>
      </p:sp>
    </p:spTree>
    <p:extLst>
      <p:ext uri="{BB962C8B-B14F-4D97-AF65-F5344CB8AC3E}">
        <p14:creationId xmlns:p14="http://schemas.microsoft.com/office/powerpoint/2010/main" xmlns="" val="127520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 Security benefits in </a:t>
            </a:r>
            <a:r>
              <a:rPr lang="en-US" b="0" u="none" dirty="0" smtClean="0"/>
              <a:t>2017 made up 5 percent of the economy</a:t>
            </a:r>
            <a:r>
              <a:rPr lang="en-US" b="0" dirty="0" smtClean="0"/>
              <a:t>, or gross domestic product, and are projected to rise to </a:t>
            </a:r>
            <a:r>
              <a:rPr lang="en-US" b="0" u="none" dirty="0" smtClean="0"/>
              <a:t>6 percent by 2035 </a:t>
            </a:r>
            <a:r>
              <a:rPr lang="en-US" b="0" dirty="0" smtClean="0"/>
              <a:t>and then decrease slightly, remaining between about </a:t>
            </a:r>
            <a:r>
              <a:rPr lang="en-US" b="0" u="none" dirty="0" smtClean="0"/>
              <a:t>5.9 and 6.1 percent </a:t>
            </a:r>
            <a:r>
              <a:rPr lang="en-US" b="0" dirty="0" smtClean="0"/>
              <a:t>thereafter. This modest increase between now and 2035 is smaller than the growth in spending for public education that occurred when the boomers were children.</a:t>
            </a:r>
          </a:p>
          <a:p>
            <a:pPr>
              <a:spcBef>
                <a:spcPts val="0"/>
              </a:spcBef>
            </a:pPr>
            <a:r>
              <a:rPr lang="en-US" b="0" dirty="0" smtClean="0"/>
              <a:t> </a:t>
            </a:r>
          </a:p>
          <a:p>
            <a:pPr>
              <a:spcBef>
                <a:spcPts val="0"/>
              </a:spcBef>
            </a:pPr>
            <a:r>
              <a:rPr lang="en-US" b="0"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31</a:t>
            </a:fld>
            <a:endParaRPr lang="en-US" dirty="0"/>
          </a:p>
        </p:txBody>
      </p:sp>
    </p:spTree>
    <p:extLst>
      <p:ext uri="{BB962C8B-B14F-4D97-AF65-F5344CB8AC3E}">
        <p14:creationId xmlns:p14="http://schemas.microsoft.com/office/powerpoint/2010/main" xmlns="" val="574968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b="0"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a:t>
            </a:r>
            <a:r>
              <a:rPr lang="en-US" b="0" u="none" dirty="0" smtClean="0">
                <a:latin typeface="Times New Roman" pitchFamily="18" charset="0"/>
                <a:cs typeface="Times New Roman" pitchFamily="18" charset="0"/>
              </a:rPr>
              <a:t>In 2017, 35.9 percent of GDP </a:t>
            </a:r>
            <a:r>
              <a:rPr lang="en-US" b="0" dirty="0" smtClean="0">
                <a:latin typeface="Times New Roman" pitchFamily="18" charset="0"/>
                <a:cs typeface="Times New Roman" pitchFamily="18" charset="0"/>
              </a:rPr>
              <a:t>was subject to Social Security contributions; the rest of the national income was not. This share is projected to decline to 34.7 percent of GDP by 2090.</a:t>
            </a:r>
          </a:p>
          <a:p>
            <a:pPr>
              <a:spcBef>
                <a:spcPts val="432"/>
              </a:spcBef>
            </a:pPr>
            <a:endParaRPr lang="en-US" b="0" dirty="0" smtClean="0">
              <a:latin typeface="Times New Roman" pitchFamily="18" charset="0"/>
              <a:cs typeface="Times New Roman" pitchFamily="18" charset="0"/>
            </a:endParaRPr>
          </a:p>
          <a:p>
            <a:pPr>
              <a:spcBef>
                <a:spcPts val="432"/>
              </a:spcBef>
            </a:pPr>
            <a:r>
              <a:rPr lang="en-US" b="0" dirty="0" smtClean="0">
                <a:latin typeface="Times New Roman" pitchFamily="18" charset="0"/>
                <a:cs typeface="Times New Roman" pitchFamily="18" charset="0"/>
              </a:rPr>
              <a:t>Sources of income that are </a:t>
            </a:r>
            <a:r>
              <a:rPr lang="en-US" b="0" i="1" dirty="0" smtClean="0">
                <a:latin typeface="Times New Roman" pitchFamily="18" charset="0"/>
                <a:cs typeface="Times New Roman" pitchFamily="18" charset="0"/>
              </a:rPr>
              <a:t>not</a:t>
            </a:r>
            <a:r>
              <a:rPr lang="en-US" b="0" dirty="0" smtClean="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b="0" dirty="0" smtClean="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b="0"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b="0"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b="0"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b="0" dirty="0" smtClean="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b="0"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dirty="0"/>
          </a:p>
        </p:txBody>
      </p:sp>
    </p:spTree>
    <p:extLst>
      <p:ext uri="{BB962C8B-B14F-4D97-AF65-F5344CB8AC3E}">
        <p14:creationId xmlns:p14="http://schemas.microsoft.com/office/powerpoint/2010/main" xmlns="" val="122551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33</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There are many proposals t</a:t>
            </a:r>
            <a:r>
              <a:rPr lang="en-US" baseline="0" dirty="0" smtClean="0"/>
              <a:t>o change or improve Social Security. They include options to:</a:t>
            </a:r>
          </a:p>
          <a:p>
            <a:pPr>
              <a:spcBef>
                <a:spcPts val="0"/>
              </a:spcBef>
              <a:buFont typeface="Arial" pitchFamily="34" charset="0"/>
              <a:buChar char="•"/>
            </a:pPr>
            <a:r>
              <a:rPr lang="en-US" baseline="0" dirty="0" smtClean="0"/>
              <a:t> Increase benefit adequacy, often for a specific vulnerable group;</a:t>
            </a:r>
          </a:p>
          <a:p>
            <a:pPr>
              <a:spcBef>
                <a:spcPts val="0"/>
              </a:spcBef>
              <a:buFont typeface="Arial" pitchFamily="34" charset="0"/>
              <a:buChar char="•"/>
            </a:pPr>
            <a:r>
              <a:rPr lang="en-US" baseline="0" dirty="0" smtClean="0"/>
              <a:t> Increase revenues to balance future finances; and</a:t>
            </a:r>
          </a:p>
          <a:p>
            <a:pPr>
              <a:spcBef>
                <a:spcPts val="0"/>
              </a:spcBef>
              <a:buFont typeface="Arial" pitchFamily="34" charset="0"/>
              <a:buChar char="•"/>
            </a:pPr>
            <a:r>
              <a:rPr lang="en-US" baseline="0" dirty="0" smtClean="0"/>
              <a:t> Reduce benefits to balance future finances.</a:t>
            </a:r>
          </a:p>
          <a:p>
            <a:pPr>
              <a:spcBef>
                <a:spcPts val="0"/>
              </a:spcBef>
              <a:buFont typeface="Arial" pitchFamily="34" charset="0"/>
              <a:buNone/>
            </a:pPr>
            <a:endParaRPr lang="en-US" baseline="0" dirty="0" smtClean="0"/>
          </a:p>
          <a:p>
            <a:pPr defTabSz="931774">
              <a:spcBef>
                <a:spcPts val="0"/>
              </a:spcBef>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impacts of those changes</a:t>
            </a:r>
            <a:r>
              <a:rPr lang="en-US" baseline="0" dirty="0" smtClean="0"/>
              <a:t> on </a:t>
            </a:r>
            <a:r>
              <a:rPr lang="en-US" dirty="0" smtClean="0"/>
              <a:t>Social Security’s long-term balance.</a:t>
            </a:r>
          </a:p>
          <a:p>
            <a:pPr defTabSz="931774">
              <a:spcBef>
                <a:spcPts val="0"/>
              </a:spcBef>
              <a:defRPr/>
            </a:pPr>
            <a:endParaRPr lang="en-US" dirty="0" smtClean="0"/>
          </a:p>
          <a:p>
            <a:pPr defTabSz="931774">
              <a:spcBef>
                <a:spcPts val="0"/>
              </a:spcBef>
              <a:defRPr/>
            </a:pPr>
            <a:r>
              <a:rPr lang="en-US" dirty="0" smtClean="0"/>
              <a:t>NASI’s public opinion</a:t>
            </a:r>
            <a:r>
              <a:rPr lang="en-US" baseline="0" dirty="0" smtClean="0"/>
              <a:t> study, </a:t>
            </a:r>
            <a:r>
              <a:rPr lang="en-US" i="1" baseline="0" dirty="0" smtClean="0"/>
              <a:t>Strengthening Social Security: What Do Americans Want?</a:t>
            </a:r>
            <a:r>
              <a:rPr lang="en-US" i="0" baseline="0" dirty="0" smtClean="0"/>
              <a:t>, examined Americans’ opinions on many of these options.</a:t>
            </a:r>
            <a:endParaRPr lang="en-US" dirty="0" smtClean="0"/>
          </a:p>
        </p:txBody>
      </p:sp>
    </p:spTree>
    <p:extLst>
      <p:ext uri="{BB962C8B-B14F-4D97-AF65-F5344CB8AC3E}">
        <p14:creationId xmlns:p14="http://schemas.microsoft.com/office/powerpoint/2010/main" xmlns="" val="154298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Each of these policy options targets an economically</a:t>
            </a:r>
            <a:r>
              <a:rPr lang="en-US" baseline="0" dirty="0"/>
              <a:t> </a:t>
            </a:r>
            <a:r>
              <a:rPr lang="en-US" dirty="0"/>
              <a:t>vulnerable group that would receive more adequate benefits under that option.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xmlns="" val="1454057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normAutofit fontScale="77500" lnSpcReduction="20000"/>
          </a:bodyPr>
          <a:lstStyle/>
          <a:p>
            <a:r>
              <a:rPr lang="en-US" dirty="0"/>
              <a:t>The report includes many options for improving Social Security revenues in the future. For example:</a:t>
            </a:r>
          </a:p>
          <a:p>
            <a:endParaRPr lang="en-US" dirty="0"/>
          </a:p>
          <a:p>
            <a:pPr lvl="0">
              <a:buFont typeface="Arial" pitchFamily="34" charset="0"/>
              <a:buChar char="•"/>
            </a:pPr>
            <a:r>
              <a:rPr lang="en-US" dirty="0"/>
              <a:t> Lift the cap on earnings subject to Social Security contributions (now $</a:t>
            </a:r>
            <a:r>
              <a:rPr lang="en-US" dirty="0" smtClean="0"/>
              <a:t>128,400</a:t>
            </a:r>
            <a:r>
              <a:rPr lang="en-US" dirty="0"/>
              <a:t>). Many variations on this option exist, including</a:t>
            </a:r>
            <a:r>
              <a:rPr lang="en-US" baseline="0" dirty="0"/>
              <a:t> eliminating the cap entirely or lifting it so it once again includes 90% of covered earnings</a:t>
            </a:r>
            <a:r>
              <a:rPr lang="en-US" dirty="0"/>
              <a:t>.</a:t>
            </a:r>
          </a:p>
          <a:p>
            <a:pPr defTabSz="914350" eaLnBrk="0" fontAlgn="base" hangingPunct="0">
              <a:spcBef>
                <a:spcPct val="30000"/>
              </a:spcBef>
              <a:spcAft>
                <a:spcPct val="0"/>
              </a:spcAft>
              <a:buFont typeface="Arial" pitchFamily="34" charset="0"/>
              <a:buChar char="•"/>
              <a:defRPr/>
            </a:pPr>
            <a:r>
              <a:rPr lang="en-US" dirty="0"/>
              <a:t> Schedule an increase in the 6.2 percent contribution rate out in the future when funds would be needed. Such a change could avoid drawing down Social Security reserves so that interest income will remain a permanent source of income to Social Security.</a:t>
            </a:r>
          </a:p>
          <a:p>
            <a:pPr marL="0" lvl="1" defTabSz="914350" eaLnBrk="0" fontAlgn="base" hangingPunct="0">
              <a:spcBef>
                <a:spcPct val="30000"/>
              </a:spcBef>
              <a:spcAft>
                <a:spcPct val="0"/>
              </a:spcAft>
              <a:buFont typeface="Arial" pitchFamily="34" charset="0"/>
              <a:buChar char="•"/>
              <a:defRPr/>
            </a:pPr>
            <a:r>
              <a:rPr lang="en-US" sz="2400" dirty="0"/>
              <a:t> Subject income from investments to payroll contributions. To help Social Security’s finances keep pace with economic growth and to push back against rising economic inequality, income that higher earners get from investments can be incorporated into the Social Security system and subjected to payroll contributions like any other earnings.</a:t>
            </a:r>
          </a:p>
          <a:p>
            <a:pPr lvl="0">
              <a:buFont typeface="Arial" pitchFamily="34" charset="0"/>
              <a:buChar char="•"/>
            </a:pPr>
            <a:r>
              <a:rPr lang="en-US" dirty="0"/>
              <a:t> Cover all salary reduction plans, just like 401(k)s – that is, treat contributions into the plans as covered earnings for Social Security. In 1983, Congress decided that worker contributions into 401(k)s should be covered by Social Security. That rationale could apply to other salary reduction plans. </a:t>
            </a:r>
          </a:p>
          <a:p>
            <a:pPr lvl="0">
              <a:buFont typeface="Arial" pitchFamily="34" charset="0"/>
              <a:buChar char="•"/>
            </a:pPr>
            <a:r>
              <a:rPr lang="en-US" dirty="0"/>
              <a:t>Dedicate progressive taxes to pay part of the future cost of Social Security. Examples of progressive taxes (which fall more on higher-income individuals than lower-income ones) include an estate tax and a financial transactions tax.</a:t>
            </a:r>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3182041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Raising the retirement age</a:t>
            </a:r>
            <a:r>
              <a:rPr lang="en-US" baseline="0" dirty="0"/>
              <a:t> and switching to the chained CPI wou</a:t>
            </a:r>
            <a:r>
              <a:rPr lang="en-US" dirty="0"/>
              <a:t>ld each lower future benefits and costs.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xmlns="" val="295877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37</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Public opinion polls consistently show that Americans support Social Security and are willing to pay for it. In fact, polls show that Americans would rather pay more than see future benefits cut more than is already scheduled in current law. </a:t>
            </a:r>
          </a:p>
          <a:p>
            <a:pPr>
              <a:spcBef>
                <a:spcPts val="0"/>
              </a:spcBef>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In 2014, NASI</a:t>
            </a:r>
            <a:r>
              <a:rPr lang="en-US" baseline="0" dirty="0" smtClean="0"/>
              <a:t> conducted a national survey of Americans’ perspectives on Social Security and their preferences regarding options to strengthen the program for the future. </a:t>
            </a:r>
            <a:r>
              <a:rPr lang="en-US" sz="1200" i="0" u="none" kern="1200" baseline="0" dirty="0" smtClean="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For full results of the study, see NASI’s report </a:t>
            </a:r>
            <a:r>
              <a:rPr lang="en-US" sz="1200" b="0" i="1" kern="1200" dirty="0" smtClean="0">
                <a:solidFill>
                  <a:schemeClr val="tx1"/>
                </a:solidFill>
                <a:latin typeface="Times New Roman" charset="0"/>
                <a:ea typeface="+mn-ea"/>
                <a:cs typeface="+mn-cs"/>
              </a:rPr>
              <a:t>Americans Make Hard Choices on Social Security: A Survey with Trade-Off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i="0" u="none" kern="1200" baseline="0" dirty="0" smtClean="0">
                <a:solidFill>
                  <a:schemeClr val="tx1"/>
                </a:solidFill>
                <a:latin typeface="Times New Roman" charset="0"/>
                <a:ea typeface="+mn-ea"/>
                <a:cs typeface="+mn-cs"/>
              </a:rPr>
              <a:t> (Walker, Reno, and Bethell, 2014).</a:t>
            </a:r>
            <a:endParaRPr lang="en-US" u="none" dirty="0" smtClean="0"/>
          </a:p>
        </p:txBody>
      </p:sp>
    </p:spTree>
    <p:extLst>
      <p:ext uri="{BB962C8B-B14F-4D97-AF65-F5344CB8AC3E}">
        <p14:creationId xmlns:p14="http://schemas.microsoft.com/office/powerpoint/2010/main" xmlns="" val="415763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38</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xmlns="" val="1637347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39</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xmlns="" val="16373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b="0" dirty="0" smtClean="0"/>
              <a:t>In all, over 43 </a:t>
            </a:r>
            <a:r>
              <a:rPr lang="en-US" b="0" u="none" dirty="0" smtClean="0"/>
              <a:t>million retired workers receive Social Security benefits, as do about 8.6 million disabled workers, 4.1 million widows, 2.5 million spouses,</a:t>
            </a:r>
            <a:r>
              <a:rPr lang="en-US" b="0" u="none" baseline="0" dirty="0" smtClean="0"/>
              <a:t> </a:t>
            </a:r>
            <a:r>
              <a:rPr lang="en-US" b="0" u="none" dirty="0" smtClean="0"/>
              <a:t>and 3 million children under age 18 (or under age 19 and still in high school). About 1 million adults disabled since childhood also receive regular benefits from Social Security when a parent has died, become disabled, or retired.  </a:t>
            </a:r>
          </a:p>
          <a:p>
            <a:pPr eaLnBrk="1" hangingPunct="1">
              <a:spcBef>
                <a:spcPct val="0"/>
              </a:spcBef>
            </a:pPr>
            <a:endParaRPr lang="en-US" b="0" dirty="0" smtClean="0"/>
          </a:p>
          <a:p>
            <a:pPr eaLnBrk="1" hangingPunct="1">
              <a:spcBef>
                <a:spcPct val="0"/>
              </a:spcBef>
            </a:pPr>
            <a:r>
              <a:rPr lang="en-US" b="0" u="none" dirty="0" smtClean="0"/>
              <a:t>(Data</a:t>
            </a:r>
            <a:r>
              <a:rPr lang="en-US" b="0" u="none" baseline="0" dirty="0" smtClean="0"/>
              <a:t> as</a:t>
            </a:r>
            <a:r>
              <a:rPr lang="en-US" b="0" u="none" dirty="0" smtClean="0"/>
              <a:t> of June 2018.)</a:t>
            </a:r>
          </a:p>
        </p:txBody>
      </p:sp>
    </p:spTree>
    <p:extLst>
      <p:ext uri="{BB962C8B-B14F-4D97-AF65-F5344CB8AC3E}">
        <p14:creationId xmlns:p14="http://schemas.microsoft.com/office/powerpoint/2010/main" xmlns="" val="364728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dirty="0" smtClean="0"/>
              <a:t>The study found that large majorities of Americans agree it is critical to preserve Social Security for future generations even if it means increasing Social Security taxes. Republicans, Democrats, and Independents agree on this point.</a:t>
            </a:r>
          </a:p>
          <a:p>
            <a:pPr eaLnBrk="1" hangingPunct="1">
              <a:spcBef>
                <a:spcPts val="0"/>
              </a:spcBef>
              <a:buFont typeface="Arial" pitchFamily="34" charset="0"/>
              <a:buNone/>
            </a:pPr>
            <a:endParaRPr lang="en-US" baseline="0" dirty="0" smtClean="0"/>
          </a:p>
          <a:p>
            <a:pPr eaLnBrk="1" hangingPunct="1">
              <a:spcBef>
                <a:spcPts val="432"/>
              </a:spcBef>
              <a:buFont typeface="Arial" pitchFamily="34" charset="0"/>
              <a:buChar char="•"/>
            </a:pPr>
            <a:r>
              <a:rPr lang="en-US" baseline="0" dirty="0" smtClean="0"/>
              <a:t> 77% of Americans agree it is critical to preserve Social Security for future generations even if it means increasing the taxes paid by </a:t>
            </a:r>
            <a:r>
              <a:rPr lang="en-US" i="1" baseline="0" dirty="0" smtClean="0"/>
              <a:t>working</a:t>
            </a:r>
            <a:r>
              <a:rPr lang="en-US" baseline="0" dirty="0" smtClean="0"/>
              <a:t> Americans. Those agreeing include 69% of Republicans, 84% of Democrats and 76% of independents.</a:t>
            </a:r>
          </a:p>
          <a:p>
            <a:pPr eaLnBrk="1" hangingPunct="1">
              <a:spcBef>
                <a:spcPts val="432"/>
              </a:spcBef>
              <a:buFont typeface="Arial" pitchFamily="34" charset="0"/>
              <a:buChar char="•"/>
            </a:pPr>
            <a:r>
              <a:rPr lang="en-US" baseline="0" dirty="0" smtClean="0"/>
              <a:t> 83% of Americans agree it is critical to preserve Social Security for future generations even if it means increasing the taxes paid by </a:t>
            </a:r>
            <a:r>
              <a:rPr lang="en-US" i="1" baseline="0" dirty="0" smtClean="0"/>
              <a:t>wealthier </a:t>
            </a:r>
            <a:r>
              <a:rPr lang="en-US" baseline="0" dirty="0" smtClean="0"/>
              <a:t>Americans. Those agreeing include 71% of Republicans, 92% of Democrats and 84%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40</a:t>
            </a:fld>
            <a:endParaRPr lang="en-US" dirty="0"/>
          </a:p>
        </p:txBody>
      </p:sp>
    </p:spTree>
    <p:extLst>
      <p:ext uri="{BB962C8B-B14F-4D97-AF65-F5344CB8AC3E}">
        <p14:creationId xmlns:p14="http://schemas.microsoft.com/office/powerpoint/2010/main" xmlns="" val="2359358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Trade-off analysis examined which packages of Social Security policy changes respondents prefer and are willing to pay for.</a:t>
            </a:r>
          </a:p>
          <a:p>
            <a:pPr marL="0" marR="0" indent="0" algn="l" defTabSz="914400" rtl="0" eaLnBrk="0" fontAlgn="base" latinLnBrk="0" hangingPunct="0">
              <a:lnSpc>
                <a:spcPct val="100000"/>
              </a:lnSpc>
              <a:spcBef>
                <a:spcPts val="432"/>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a:t>
            </a:r>
            <a:r>
              <a:rPr lang="en-US" sz="1200" kern="1200" dirty="0" smtClean="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dirty="0" smtClean="0">
                <a:solidFill>
                  <a:schemeClr val="tx1"/>
                </a:solidFill>
                <a:latin typeface="Times New Roman" charset="0"/>
                <a:ea typeface="+mn-ea"/>
                <a:cs typeface="+mn-cs"/>
              </a:rPr>
              <a:t> </a:t>
            </a:r>
            <a:r>
              <a:rPr lang="en-US" sz="1200" dirty="0" smtClean="0"/>
              <a:t>Gradually, over 10 years, eliminate the taxable earnings cap (then $117,000 in 2014).</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dirty="0" smtClean="0"/>
              <a:t> </a:t>
            </a:r>
            <a:r>
              <a:rPr lang="en-US" sz="1200" dirty="0" smtClean="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dirty="0" smtClean="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dirty="0" smtClean="0"/>
          </a:p>
          <a:p>
            <a:pPr>
              <a:spcBef>
                <a:spcPts val="0"/>
              </a:spcBef>
            </a:pPr>
            <a:r>
              <a:rPr lang="en-US" sz="1200" baseline="0" dirty="0" smtClean="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dirty="0"/>
          </a:p>
        </p:txBody>
      </p:sp>
    </p:spTree>
    <p:extLst>
      <p:ext uri="{BB962C8B-B14F-4D97-AF65-F5344CB8AC3E}">
        <p14:creationId xmlns:p14="http://schemas.microsoft.com/office/powerpoint/2010/main" xmlns="" val="2151761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42</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82133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xmlns="" val="334664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xmlns="" val="365081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b="0" dirty="0" smtClean="0"/>
              <a:t>Social Security provides a foundation of retirement income that retirees supplement with pensions, savings, and earnings. Benefits alone do not provide a comfortable level of living. The average benefit for </a:t>
            </a:r>
            <a:r>
              <a:rPr lang="en-US" b="0" baseline="0" dirty="0" smtClean="0"/>
              <a:t>retired workers</a:t>
            </a:r>
            <a:r>
              <a:rPr lang="en-US" b="0" dirty="0" smtClean="0"/>
              <a:t> in </a:t>
            </a:r>
            <a:r>
              <a:rPr lang="en-US" b="0" u="none" dirty="0" smtClean="0"/>
              <a:t>June</a:t>
            </a:r>
            <a:r>
              <a:rPr lang="en-US" b="0" u="none" baseline="0" dirty="0" smtClean="0"/>
              <a:t> 2018 </a:t>
            </a:r>
            <a:r>
              <a:rPr lang="en-US" b="0" dirty="0" smtClean="0"/>
              <a:t>was </a:t>
            </a:r>
            <a:r>
              <a:rPr lang="en-US" b="0" u="none" dirty="0" smtClean="0"/>
              <a:t>$1,413 a month, or about $16,956 </a:t>
            </a:r>
            <a:r>
              <a:rPr lang="en-US" b="0" dirty="0" smtClean="0"/>
              <a:t>a year.</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t>The average is somewhat lower for widowed spouses age 60 and older: </a:t>
            </a:r>
            <a:r>
              <a:rPr lang="en-US" b="0" u="none" dirty="0" smtClean="0"/>
              <a:t>$1,345 a month or about $16,140 </a:t>
            </a:r>
            <a:r>
              <a:rPr lang="en-US" b="0" dirty="0" smtClean="0"/>
              <a:t>a year. For comparison, the 2018 federal poverty guideline is </a:t>
            </a:r>
            <a:r>
              <a:rPr lang="en-US" sz="1200" b="0" i="0" kern="1200" dirty="0" smtClean="0">
                <a:solidFill>
                  <a:schemeClr val="tx1"/>
                </a:solidFill>
                <a:effectLst/>
                <a:latin typeface="Times New Roman" charset="0"/>
                <a:ea typeface="+mn-ea"/>
                <a:cs typeface="+mn-cs"/>
              </a:rPr>
              <a:t>$12,140</a:t>
            </a:r>
            <a:r>
              <a:rPr lang="en-US" b="0" i="0" dirty="0" smtClean="0"/>
              <a:t> annually for an</a:t>
            </a:r>
            <a:r>
              <a:rPr lang="en-US" b="0" i="0" baseline="0" dirty="0" smtClean="0"/>
              <a:t> individual</a:t>
            </a:r>
            <a:r>
              <a:rPr lang="en-US" b="0" i="0" dirty="0" smtClean="0"/>
              <a:t>.</a:t>
            </a:r>
          </a:p>
          <a:p>
            <a:pPr eaLnBrk="1" hangingPunct="1">
              <a:spcBef>
                <a:spcPct val="0"/>
              </a:spcBef>
            </a:pPr>
            <a:endParaRPr lang="en-US" b="0" dirty="0" smtClean="0"/>
          </a:p>
          <a:p>
            <a:pPr eaLnBrk="1" hangingPunct="1">
              <a:spcBef>
                <a:spcPct val="0"/>
              </a:spcBef>
            </a:pPr>
            <a:endParaRPr lang="en-US" b="0" dirty="0" smtClean="0"/>
          </a:p>
          <a:p>
            <a:pPr eaLnBrk="1" hangingPunct="1">
              <a:spcBef>
                <a:spcPct val="0"/>
              </a:spcBef>
            </a:pPr>
            <a:r>
              <a:rPr lang="en-US" b="0" dirty="0" smtClean="0"/>
              <a:t>The average benefit for disabled workers is </a:t>
            </a:r>
            <a:r>
              <a:rPr lang="en-US" b="0" u="none" dirty="0" smtClean="0"/>
              <a:t>$1,198, or about $14,376 a year</a:t>
            </a:r>
            <a:r>
              <a:rPr lang="en-US" b="0" dirty="0" smtClean="0"/>
              <a:t>. A disabled worker along with one or more children received, on average, </a:t>
            </a:r>
            <a:r>
              <a:rPr lang="en-US" b="0" u="none" dirty="0" smtClean="0"/>
              <a:t>$1,849</a:t>
            </a:r>
            <a:r>
              <a:rPr lang="en-US" b="0" u="none" baseline="0" dirty="0" smtClean="0"/>
              <a:t> a month</a:t>
            </a:r>
            <a:r>
              <a:rPr lang="en-US" b="0" u="none" dirty="0" smtClean="0"/>
              <a:t> or about $22,188 a year. </a:t>
            </a:r>
            <a:r>
              <a:rPr lang="en-US" b="0" dirty="0" smtClean="0"/>
              <a:t>For comparison, the 2018 federal poverty guideline is </a:t>
            </a:r>
            <a:r>
              <a:rPr lang="en-US" b="0" i="0" dirty="0" smtClean="0"/>
              <a:t>$</a:t>
            </a:r>
            <a:r>
              <a:rPr lang="is-IS" sz="1200" b="0" i="0" kern="1200" dirty="0" smtClean="0">
                <a:solidFill>
                  <a:schemeClr val="tx1"/>
                </a:solidFill>
                <a:effectLst/>
                <a:latin typeface="Times New Roman" charset="0"/>
                <a:ea typeface="+mn-ea"/>
                <a:cs typeface="+mn-cs"/>
              </a:rPr>
              <a:t>16,460</a:t>
            </a:r>
            <a:r>
              <a:rPr lang="en-US" b="0" i="0" dirty="0" smtClean="0"/>
              <a:t> annually for a family of two.</a:t>
            </a:r>
          </a:p>
          <a:p>
            <a:pPr eaLnBrk="1" hangingPunct="1">
              <a:spcBef>
                <a:spcPct val="0"/>
              </a:spcBef>
            </a:pPr>
            <a:endParaRPr lang="en-US" b="0" dirty="0" smtClean="0"/>
          </a:p>
          <a:p>
            <a:pPr eaLnBrk="1" hangingPunct="1">
              <a:spcBef>
                <a:spcPct val="0"/>
              </a:spcBef>
            </a:pPr>
            <a:r>
              <a:rPr lang="en-US" b="0" dirty="0" smtClean="0"/>
              <a:t>Each year, Social Security benefits are adjusted to keep up with the cost of living.</a:t>
            </a:r>
            <a:r>
              <a:rPr lang="en-US" b="0" baseline="0" dirty="0" smtClean="0"/>
              <a:t> In January 2018, beneficiaries received a 2.0 percent cost-of-living adjustment (COLA) to their benefit checks</a:t>
            </a:r>
            <a:r>
              <a:rPr lang="en-US" b="0" strike="noStrike" baseline="0" dirty="0" smtClean="0"/>
              <a:t>.</a:t>
            </a:r>
            <a:endParaRPr lang="en-US" b="0" dirty="0" smtClean="0"/>
          </a:p>
        </p:txBody>
      </p:sp>
    </p:spTree>
    <p:extLst>
      <p:ext uri="{BB962C8B-B14F-4D97-AF65-F5344CB8AC3E}">
        <p14:creationId xmlns:p14="http://schemas.microsoft.com/office/powerpoint/2010/main" xmlns="" val="11958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fontScale="92500"/>
          </a:bodyPr>
          <a:lstStyle/>
          <a:p>
            <a:pPr eaLnBrk="1" hangingPunct="1">
              <a:spcBef>
                <a:spcPct val="0"/>
              </a:spcBef>
            </a:pPr>
            <a:r>
              <a:rPr lang="en-US" b="0" u="none" dirty="0" smtClean="0">
                <a:cs typeface="Times New Roman" charset="0"/>
              </a:rPr>
              <a:t>A common way to measure</a:t>
            </a:r>
            <a:r>
              <a:rPr lang="en-US" b="0" u="none" baseline="0" dirty="0" smtClean="0">
                <a:cs typeface="Times New Roman" charset="0"/>
              </a:rPr>
              <a:t> income </a:t>
            </a:r>
            <a:r>
              <a:rPr lang="en-US" b="0" i="0" u="none" baseline="0" dirty="0" smtClean="0">
                <a:cs typeface="Times New Roman" charset="0"/>
              </a:rPr>
              <a:t>during</a:t>
            </a:r>
            <a:r>
              <a:rPr lang="en-US" b="0" u="none" baseline="0" dirty="0" smtClean="0">
                <a:cs typeface="Times New Roman" charset="0"/>
              </a:rPr>
              <a:t> retirement is to compare it to earned income </a:t>
            </a:r>
            <a:r>
              <a:rPr lang="en-US" b="0" i="1" u="none" baseline="0" dirty="0" smtClean="0">
                <a:cs typeface="Times New Roman" charset="0"/>
              </a:rPr>
              <a:t>before</a:t>
            </a:r>
            <a:r>
              <a:rPr lang="en-US" b="0" u="none" baseline="0" dirty="0" smtClean="0">
                <a:cs typeface="Times New Roman" charset="0"/>
              </a:rPr>
              <a:t> retirement. The resulting “replacement rate” shows what percentage of pre-retirement earnings is replaced by retirement benefits. </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This chart shows how Social Security benefits compare to the retiree’s career-average past earnings for a  “low,” “medium,” “high,” and “maximum taxable” earner. The short bars are the benefits that a retiree would receive at age 65. The tall bars represent the   retiree’s typical (career-average) lifetime earnings (expressed in</a:t>
            </a:r>
            <a:r>
              <a:rPr lang="en-US" b="0" u="none" baseline="0" dirty="0" smtClean="0">
                <a:cs typeface="Times New Roman" charset="0"/>
              </a:rPr>
              <a:t> prevailing wage levels near retirement)</a:t>
            </a:r>
            <a:r>
              <a:rPr lang="en-US" b="0" u="none" dirty="0" smtClean="0">
                <a:cs typeface="Times New Roman" charset="0"/>
              </a:rPr>
              <a:t>.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example, a 65-year-old who retired in 2018 with a lifetime of “medium” earnings (about $49,366 in 2016) would receive about $18,971 a year, which would replace about 38 percent of past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A “low” earner whose career average earnings were about $22,510 in 2017 would receive about $11,699, which would replace about 52 percent of prior earnings. A worker who always earned the “maximum” taxable amount (for</a:t>
            </a:r>
            <a:r>
              <a:rPr lang="en-US" b="0" u="none" baseline="0" dirty="0" smtClean="0">
                <a:cs typeface="Times New Roman" charset="0"/>
              </a:rPr>
              <a:t> a career-average taxable earnings of $122,516 in 2017</a:t>
            </a:r>
            <a:r>
              <a:rPr lang="en-US" b="0" u="none" dirty="0" smtClean="0">
                <a:cs typeface="Times New Roman" charset="0"/>
              </a:rPr>
              <a:t>) would get benefits that replace about 25 percent of prior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These benefits are for workers who claim Social Security at age 65. Workers who take benefits at 62 (the earliest eligibility age) would receive lower benefits because they began receiving benefits early. For example, for a “medium” earner, benefits would</a:t>
            </a:r>
            <a:r>
              <a:rPr lang="en-US" b="0" u="none" baseline="0" dirty="0" smtClean="0">
                <a:cs typeface="Times New Roman" charset="0"/>
              </a:rPr>
              <a:t> replace about 32 percent of prior earnings if claimed at age 62, instead of 38 percent if claimed at 65.</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more details on replacement rates, see page 11</a:t>
            </a:r>
            <a:r>
              <a:rPr lang="en-US" b="0" u="none" baseline="0" dirty="0" smtClean="0">
                <a:cs typeface="Times New Roman" charset="0"/>
              </a:rPr>
              <a:t>.</a:t>
            </a:r>
            <a:endParaRPr lang="en-US" b="0" u="none" dirty="0" smtClean="0">
              <a:cs typeface="Times New Roman" charset="0"/>
            </a:endParaRPr>
          </a:p>
          <a:p>
            <a:pPr eaLnBrk="1" hangingPunct="1">
              <a:lnSpc>
                <a:spcPct val="85000"/>
              </a:lnSpc>
            </a:pPr>
            <a:endParaRPr lang="en-US" b="0" u="none" dirty="0" smtClean="0">
              <a:solidFill>
                <a:srgbClr val="FF0000"/>
              </a:solidFill>
            </a:endParaRPr>
          </a:p>
        </p:txBody>
      </p:sp>
    </p:spTree>
    <p:extLst>
      <p:ext uri="{BB962C8B-B14F-4D97-AF65-F5344CB8AC3E}">
        <p14:creationId xmlns:p14="http://schemas.microsoft.com/office/powerpoint/2010/main" xmlns="" val="28740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b="0" dirty="0" smtClean="0"/>
              <a:t>Social Security benefits are relatively modest both in dollar amounts and in relation to retirees’ prior earnings. Yet the benefits are critically important to the individuals and families that receive them.  </a:t>
            </a:r>
          </a:p>
          <a:p>
            <a:pPr eaLnBrk="1" hangingPunct="1">
              <a:spcBef>
                <a:spcPct val="0"/>
              </a:spcBef>
            </a:pPr>
            <a:endParaRPr lang="en-US" b="0" dirty="0" smtClean="0"/>
          </a:p>
          <a:p>
            <a:pPr eaLnBrk="1" hangingPunct="1">
              <a:spcBef>
                <a:spcPct val="0"/>
              </a:spcBef>
            </a:pPr>
            <a:r>
              <a:rPr lang="en-US" b="0" dirty="0" smtClean="0"/>
              <a:t>Nearly 84 percent of married couples and unmarried persons age 65 and older receive Social Security. It is the major source of income for most of those beneficiaries.    </a:t>
            </a:r>
          </a:p>
          <a:p>
            <a:pPr eaLnBrk="1" hangingPunct="1">
              <a:spcBef>
                <a:spcPct val="0"/>
              </a:spcBef>
            </a:pPr>
            <a:endParaRPr lang="en-US" b="0" dirty="0" smtClean="0"/>
          </a:p>
          <a:p>
            <a:pPr eaLnBrk="1" hangingPunct="1">
              <a:spcBef>
                <a:spcPct val="0"/>
              </a:spcBef>
            </a:pPr>
            <a:r>
              <a:rPr lang="en-US" b="0" dirty="0" smtClean="0"/>
              <a:t>Over</a:t>
            </a:r>
            <a:r>
              <a:rPr lang="en-US" b="0" baseline="0" dirty="0" smtClean="0"/>
              <a:t> 3 in 5 </a:t>
            </a:r>
            <a:r>
              <a:rPr lang="en-US" b="0" dirty="0" smtClean="0"/>
              <a:t>of those beneficiaries (61 percent) rely on Social Security for half or more of their total income from all sources.</a:t>
            </a:r>
          </a:p>
          <a:p>
            <a:pPr eaLnBrk="1" hangingPunct="1">
              <a:spcBef>
                <a:spcPct val="0"/>
              </a:spcBef>
            </a:pPr>
            <a:endParaRPr lang="en-US" b="0" dirty="0" smtClean="0"/>
          </a:p>
          <a:p>
            <a:pPr eaLnBrk="1" hangingPunct="1">
              <a:spcBef>
                <a:spcPct val="0"/>
              </a:spcBef>
            </a:pPr>
            <a:r>
              <a:rPr lang="en-US" b="0" dirty="0" smtClean="0"/>
              <a:t>About one in three elderly beneficiaries get almost all (90</a:t>
            </a:r>
            <a:r>
              <a:rPr lang="en-US" b="0" baseline="0" dirty="0" smtClean="0"/>
              <a:t> percent</a:t>
            </a:r>
            <a:r>
              <a:rPr lang="en-US" b="0" dirty="0" smtClean="0"/>
              <a:t> or more) of their income from Social Security.</a:t>
            </a:r>
          </a:p>
        </p:txBody>
      </p:sp>
    </p:spTree>
    <p:extLst>
      <p:ext uri="{BB962C8B-B14F-4D97-AF65-F5344CB8AC3E}">
        <p14:creationId xmlns:p14="http://schemas.microsoft.com/office/powerpoint/2010/main" xmlns="" val="14042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particularly important to communities of color</a:t>
            </a:r>
            <a:r>
              <a:rPr lang="en-US" baseline="0" dirty="0"/>
              <a:t>.</a:t>
            </a:r>
            <a:r>
              <a:rPr lang="en-US" dirty="0"/>
              <a:t> Seniors in these groups often rely more heavily</a:t>
            </a:r>
            <a:r>
              <a:rPr lang="en-US" baseline="0" dirty="0"/>
              <a:t> on their benefits. About </a:t>
            </a:r>
            <a:r>
              <a:rPr lang="en-US" u="none" baseline="0" dirty="0"/>
              <a:t>7 in 10 </a:t>
            </a:r>
            <a:r>
              <a:rPr lang="en-US" baseline="0" dirty="0"/>
              <a:t>Hispanic and black Americans rely on Social Security for half or more of their income. More than </a:t>
            </a:r>
            <a:r>
              <a:rPr lang="en-US" b="0" baseline="0" dirty="0"/>
              <a:t>4 in 10 bl</a:t>
            </a:r>
            <a:r>
              <a:rPr lang="en-US" baseline="0" dirty="0"/>
              <a:t>ack, Asian, and Hispanic Americans rely on it for almost all (90 percent or more) of their income. </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xmlns="" val="126915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a:t>
            </a:r>
            <a:r>
              <a:rPr lang="en-US" dirty="0" smtClean="0"/>
              <a:t>especially important to unmarried </a:t>
            </a:r>
            <a:r>
              <a:rPr lang="en-US" dirty="0"/>
              <a:t>people, who rely on Social Security benefits for a higher percentage of their income than married couples. U</a:t>
            </a:r>
            <a:r>
              <a:rPr lang="en-US" baseline="0" dirty="0"/>
              <a:t>nmarried women in particular rely on Social Security more heavily than unmarried men.</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xmlns="" val="15843184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solidFill>
                <a:srgbClr val="D7DAE1"/>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solidFill>
                  <a:prstClr val="black"/>
                </a:solidFill>
              </a:rPr>
              <a:pPr/>
              <a:t>‹#›</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solidFill>
                <a:prstClr val="black"/>
              </a:solidFill>
            </a:endParaRPr>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srgbClr val="55554A"/>
              </a:solidFill>
            </a:endParaRPr>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55554A"/>
              </a:solidFill>
            </a:endParaRPr>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55554A"/>
              </a:solidFill>
            </a:endParaRPr>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solidFill>
                <a:prstClr val="black"/>
              </a:solidFill>
            </a:endParaRPr>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ssa.gov/policy/docs/rsnotes/rsn2015-02.html"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hyperlink" Target="https://www.nasi.org/research/2018/social-security-finances-findings-2018-trustees-report" TargetMode="External"/><Relationship Id="rId4" Type="http://schemas.openxmlformats.org/officeDocument/2006/relationships/hyperlink" Target="https://www.census.gov/content/dam/Census/library/working-papers/2017/demo/SEHSD-WP2017-39.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sa.gov/cgi-bin/currentpay.cgi"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hyperlink" Target="https://www.ssa.gov/OACT/NOTES/ran9/index.html" TargetMode="External"/><Relationship Id="rId4" Type="http://schemas.openxmlformats.org/officeDocument/2006/relationships/hyperlink" Target="http://www.ssa.gov/OACT/ProgData/famben.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tx1"/>
                </a:solidFill>
                <a:latin typeface="Century" pitchFamily="18" charset="0"/>
              </a:rPr>
              <a:t>August 2018</a:t>
            </a: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xmlns="">
                  <a14:imgLayer r:embed="rId5">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6200"/>
            <a:ext cx="9144000" cy="1143000"/>
          </a:xfrm>
        </p:spPr>
        <p:txBody>
          <a:bodyPr>
            <a:normAutofit/>
          </a:bodyPr>
          <a:lstStyle/>
          <a:p>
            <a:r>
              <a:rPr lang="en-US" sz="3200" dirty="0" smtClean="0"/>
              <a:t>Increase in Full Retirement Age (FRA) Lowers Retirement Benefits at Any Age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10</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7" name="Chart 6"/>
          <p:cNvGraphicFramePr/>
          <p:nvPr>
            <p:extLst>
              <p:ext uri="{D42A27DB-BD31-4B8C-83A1-F6EECF244321}">
                <p14:modId xmlns:p14="http://schemas.microsoft.com/office/powerpoint/2010/main" xmlns="" val="2070203021"/>
              </p:ext>
            </p:extLst>
          </p:nvPr>
        </p:nvGraphicFramePr>
        <p:xfrm>
          <a:off x="0" y="12192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err="1" smtClean="0"/>
              <a:t>Munnell</a:t>
            </a:r>
            <a:r>
              <a:rPr lang="en-US" sz="1200" dirty="0" smtClean="0"/>
              <a:t>, 2013.</a:t>
            </a:r>
            <a:endParaRPr lang="en-US" sz="1200" dirty="0"/>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200" dirty="0" smtClean="0">
                <a:latin typeface="+mn-lt"/>
              </a:rPr>
              <a:t> (after Medicare Parts B &amp; D premiums and taxation of benefits)</a:t>
            </a:r>
            <a:endParaRPr lang="en-US" sz="22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11</a:t>
            </a:fld>
            <a:endParaRPr lang="en-US" dirty="0" smtClean="0"/>
          </a:p>
        </p:txBody>
      </p:sp>
      <p:graphicFrame>
        <p:nvGraphicFramePr>
          <p:cNvPr id="12" name="Chart 11"/>
          <p:cNvGraphicFramePr/>
          <p:nvPr/>
        </p:nvGraphicFramePr>
        <p:xfrm>
          <a:off x="838200" y="19050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8288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8.6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28600" y="449580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1578702" cy="276999"/>
          </a:xfrm>
          <a:prstGeom prst="rect">
            <a:avLst/>
          </a:prstGeom>
          <a:noFill/>
          <a:ln w="9525">
            <a:noFill/>
            <a:miter lim="800000"/>
            <a:headEnd/>
            <a:tailEnd/>
          </a:ln>
        </p:spPr>
        <p:txBody>
          <a:bodyPr wrap="none">
            <a:spAutoFit/>
          </a:bodyPr>
          <a:lstStyle/>
          <a:p>
            <a:r>
              <a:rPr lang="en-US" sz="1200" dirty="0" smtClean="0"/>
              <a:t>SSA, 2017a: Table 21.</a:t>
            </a: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graphicFrame>
        <p:nvGraphicFramePr>
          <p:cNvPr id="8" name="Chart 7"/>
          <p:cNvGraphicFramePr/>
          <p:nvPr/>
        </p:nvGraphicFramePr>
        <p:xfrm>
          <a:off x="1143000" y="1295400"/>
          <a:ext cx="6887935" cy="5061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dirty="0" smtClean="0">
                <a:solidFill>
                  <a:schemeClr val="tx1"/>
                </a:solidFill>
              </a:rPr>
              <a:t>3 in 10 </a:t>
            </a:r>
            <a:r>
              <a:rPr lang="en-US" sz="2600" dirty="0">
                <a:solidFill>
                  <a:schemeClr val="tx1"/>
                </a:solidFill>
              </a:rPr>
              <a:t>disabled workers have incomes below </a:t>
            </a:r>
            <a:r>
              <a:rPr lang="en-US" sz="2600" dirty="0" smtClean="0">
                <a:solidFill>
                  <a:schemeClr val="tx1"/>
                </a:solidFill>
              </a:rPr>
              <a:t>125% of </a:t>
            </a:r>
            <a:r>
              <a:rPr lang="en-US" sz="2600" dirty="0">
                <a:solidFill>
                  <a:schemeClr val="tx1"/>
                </a:solidFill>
              </a:rPr>
              <a:t>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smtClean="0">
                <a:solidFill>
                  <a:schemeClr val="tx1"/>
                </a:solidFill>
              </a:rPr>
              <a:t>Disabled worker </a:t>
            </a:r>
            <a:r>
              <a:rPr lang="en-US" sz="2600" dirty="0">
                <a:solidFill>
                  <a:schemeClr val="tx1"/>
                </a:solidFill>
              </a:rPr>
              <a:t>beneficiaries are more likely </a:t>
            </a:r>
            <a:r>
              <a:rPr lang="en-US" sz="2600" dirty="0" smtClean="0">
                <a:solidFill>
                  <a:schemeClr val="tx1"/>
                </a:solidFill>
              </a:rPr>
              <a:t>than other </a:t>
            </a:r>
            <a:r>
              <a:rPr lang="en-US" sz="2600" dirty="0">
                <a:solidFill>
                  <a:schemeClr val="tx1"/>
                </a:solidFill>
              </a:rPr>
              <a:t>adults to be:</a:t>
            </a:r>
          </a:p>
          <a:p>
            <a:pPr lvl="1">
              <a:buClr>
                <a:srgbClr val="005B4D"/>
              </a:buClr>
              <a:buFont typeface="Wingdings" pitchFamily="2" charset="2"/>
              <a:buChar char="§"/>
            </a:pPr>
            <a:r>
              <a:rPr lang="en-US" sz="2600" dirty="0">
                <a:solidFill>
                  <a:schemeClr val="tx1"/>
                </a:solidFill>
              </a:rPr>
              <a:t>o</a:t>
            </a:r>
            <a:r>
              <a:rPr lang="en-US" sz="2600" dirty="0" smtClean="0">
                <a:solidFill>
                  <a:schemeClr val="tx1"/>
                </a:solidFill>
              </a:rPr>
              <a:t>lder (65% are over 50);</a:t>
            </a:r>
          </a:p>
          <a:p>
            <a:pPr lvl="1">
              <a:buClr>
                <a:srgbClr val="005B4D"/>
              </a:buClr>
              <a:buFont typeface="Wingdings" pitchFamily="2" charset="2"/>
              <a:buChar char="§"/>
            </a:pPr>
            <a:r>
              <a:rPr lang="en-US" sz="2600" dirty="0" smtClean="0">
                <a:solidFill>
                  <a:schemeClr val="tx1"/>
                </a:solidFill>
              </a:rPr>
              <a:t>African-American;</a:t>
            </a:r>
          </a:p>
          <a:p>
            <a:pPr lvl="1">
              <a:buClr>
                <a:srgbClr val="005B4D"/>
              </a:buClr>
              <a:buFont typeface="Wingdings" pitchFamily="2" charset="2"/>
              <a:buChar char="§"/>
            </a:pPr>
            <a:r>
              <a:rPr lang="en-US" sz="2600" dirty="0">
                <a:solidFill>
                  <a:schemeClr val="tx1"/>
                </a:solidFill>
              </a:rPr>
              <a:t>a</a:t>
            </a:r>
            <a:r>
              <a:rPr lang="en-US" sz="2600" dirty="0" smtClean="0">
                <a:solidFill>
                  <a:schemeClr val="tx1"/>
                </a:solidFill>
              </a:rPr>
              <a:t>nd have a lower educational attainment:</a:t>
            </a:r>
          </a:p>
          <a:p>
            <a:pPr lvl="2">
              <a:buClr>
                <a:srgbClr val="005B4D"/>
              </a:buClr>
              <a:buFont typeface="Wingdings" pitchFamily="2" charset="2"/>
              <a:buChar char="§"/>
            </a:pPr>
            <a:r>
              <a:rPr lang="en-US" sz="2400" dirty="0">
                <a:solidFill>
                  <a:schemeClr val="tx1"/>
                </a:solidFill>
              </a:rPr>
              <a:t>a</a:t>
            </a:r>
            <a:r>
              <a:rPr lang="en-US" sz="2400" dirty="0" smtClean="0">
                <a:solidFill>
                  <a:schemeClr val="tx1"/>
                </a:solidFill>
              </a:rPr>
              <a:t>lmost half have a high school diploma or less;</a:t>
            </a:r>
          </a:p>
          <a:p>
            <a:pPr lvl="2">
              <a:buClr>
                <a:srgbClr val="005B4D"/>
              </a:buClr>
              <a:buFont typeface="Wingdings" pitchFamily="2" charset="2"/>
              <a:buChar char="§"/>
            </a:pPr>
            <a:r>
              <a:rPr lang="en-US" sz="2400" dirty="0" smtClean="0">
                <a:solidFill>
                  <a:schemeClr val="tx1"/>
                </a:solidFill>
              </a:rPr>
              <a:t>10% did not finish high school.</a:t>
            </a:r>
            <a:endParaRPr lang="en-US" sz="24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14</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smtClean="0"/>
              <a:t>Bailey and Hemmeter, 2015; SSA, 2015</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15</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normAutofit fontScale="90000"/>
          </a:bodyPr>
          <a:lstStyle/>
          <a:p>
            <a:pPr eaLnBrk="1" hangingPunct="1"/>
            <a:r>
              <a:rPr lang="en-US" sz="4000" dirty="0" smtClean="0"/>
              <a:t>How Much Do Workers and Employers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contribute 6.2% of their earnings for Social Security.</a:t>
            </a:r>
          </a:p>
          <a:p>
            <a:pPr eaLnBrk="1" hangingPunct="1">
              <a:lnSpc>
                <a:spcPct val="90000"/>
              </a:lnSpc>
              <a:buSzPct val="85000"/>
              <a:buFont typeface="Wingdings" pitchFamily="2" charset="2"/>
              <a:buChar char="Ø"/>
            </a:pPr>
            <a:r>
              <a:rPr lang="en-US" sz="2800" dirty="0" smtClean="0">
                <a:solidFill>
                  <a:schemeClr val="tx1"/>
                </a:solidFill>
              </a:rPr>
              <a:t>Employers match these worker contributions (6.2%).</a:t>
            </a:r>
          </a:p>
          <a:p>
            <a:pPr eaLnBrk="1" hangingPunct="1">
              <a:lnSpc>
                <a:spcPct val="90000"/>
              </a:lnSpc>
              <a:buSzPct val="85000"/>
              <a:buFont typeface="Wingdings" pitchFamily="2" charset="2"/>
              <a:buChar char="Ø"/>
            </a:pPr>
            <a:r>
              <a:rPr lang="en-US" sz="2800" dirty="0" smtClean="0">
                <a:solidFill>
                  <a:schemeClr val="tx1"/>
                </a:solidFill>
              </a:rPr>
              <a:t>The total Social Security contribution is 12.4%.</a:t>
            </a:r>
            <a:endParaRPr lang="en-US" sz="2800" dirty="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Earnings above $128,400 are exempt from Social Security contributions. </a:t>
            </a:r>
          </a:p>
          <a:p>
            <a:pPr eaLnBrk="1" hangingPunct="1">
              <a:lnSpc>
                <a:spcPct val="90000"/>
              </a:lnSpc>
              <a:buFontTx/>
              <a:buNone/>
            </a:pPr>
            <a:endParaRPr lang="en-US" sz="2800" dirty="0" smtClean="0"/>
          </a:p>
          <a:p>
            <a:pPr lvl="1" eaLnBrk="1" hangingPunct="1">
              <a:lnSpc>
                <a:spcPct val="90000"/>
              </a:lnSpc>
            </a:pPr>
            <a:endParaRPr lang="en-US" sz="2800"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16</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National Academy of Social Insurance, 2018.</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52400" y="1905000"/>
            <a:ext cx="8458200" cy="4038600"/>
          </a:xfrm>
          <a:prstGeom prst="rect">
            <a:avLst/>
          </a:prstGeom>
        </p:spPr>
        <p:txBody>
          <a:bodyPr vert="horz" lIns="91440" tIns="45720" rIns="91440" bIns="45720" rtlCol="0">
            <a:normAutofit fontScale="92500"/>
          </a:bodyPr>
          <a:lstStyle/>
          <a:p>
            <a:pPr marL="80010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It is credited to the Social Security trust funds. </a:t>
            </a:r>
            <a:r>
              <a:rPr lang="en-US" sz="2800" dirty="0" smtClean="0">
                <a:latin typeface="+mn-lt"/>
              </a:rPr>
              <a:t>Of the 6.2% tax rate:</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5.015% goes to the </a:t>
            </a:r>
            <a:r>
              <a:rPr lang="en-US" sz="2800" b="1" dirty="0" smtClean="0">
                <a:solidFill>
                  <a:srgbClr val="005B4D"/>
                </a:solidFill>
                <a:latin typeface="+mn-lt"/>
              </a:rPr>
              <a:t>retirement and survivor insurance fund</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1.185% goes to the </a:t>
            </a:r>
            <a:r>
              <a:rPr lang="en-US" sz="2800" b="1" dirty="0" smtClean="0">
                <a:solidFill>
                  <a:srgbClr val="005B4D"/>
                </a:solidFill>
                <a:latin typeface="+mn-lt"/>
              </a:rPr>
              <a:t>disability insurance fund</a:t>
            </a:r>
          </a:p>
          <a:p>
            <a:pPr marL="1257300" lvl="1" indent="-457200" fontAlgn="auto">
              <a:lnSpc>
                <a:spcPct val="90000"/>
              </a:lnSpc>
              <a:spcBef>
                <a:spcPts val="0"/>
              </a:spcBef>
              <a:spcAft>
                <a:spcPts val="800"/>
              </a:spcAft>
              <a:buClr>
                <a:srgbClr val="005B4D"/>
              </a:buClr>
              <a:buSzPct val="85000"/>
              <a:defRPr/>
            </a:pPr>
            <a:r>
              <a:rPr lang="en-US" sz="1000" b="1" dirty="0" smtClean="0">
                <a:solidFill>
                  <a:srgbClr val="005B4D"/>
                </a:solidFill>
                <a:latin typeface="+mn-lt"/>
              </a:rPr>
              <a:t> </a:t>
            </a:r>
          </a:p>
          <a:p>
            <a:pPr marL="800100" lvl="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Projections of income and </a:t>
            </a:r>
            <a:br>
              <a:rPr lang="en-US" sz="2800" dirty="0" smtClean="0">
                <a:solidFill>
                  <a:prstClr val="black"/>
                </a:solidFill>
                <a:latin typeface="+mn-lt"/>
              </a:rPr>
            </a:br>
            <a:r>
              <a:rPr lang="en-US" sz="2800" dirty="0" smtClean="0">
                <a:solidFill>
                  <a:prstClr val="black"/>
                </a:solidFill>
                <a:latin typeface="+mn-lt"/>
              </a:rPr>
              <a:t>outgo of the trust funds are </a:t>
            </a:r>
            <a:br>
              <a:rPr lang="en-US" sz="2800" dirty="0" smtClean="0">
                <a:solidFill>
                  <a:prstClr val="black"/>
                </a:solidFill>
                <a:latin typeface="+mn-lt"/>
              </a:rPr>
            </a:br>
            <a:r>
              <a:rPr lang="en-US" sz="2800" dirty="0" smtClean="0">
                <a:solidFill>
                  <a:prstClr val="black"/>
                </a:solidFill>
                <a:latin typeface="+mn-lt"/>
              </a:rPr>
              <a:t>made by the Social Security </a:t>
            </a:r>
            <a:br>
              <a:rPr lang="en-US" sz="2800" dirty="0" smtClean="0">
                <a:solidFill>
                  <a:prstClr val="black"/>
                </a:solidFill>
                <a:latin typeface="+mn-lt"/>
              </a:rPr>
            </a:br>
            <a:r>
              <a:rPr lang="en-US" sz="2800" dirty="0" smtClean="0">
                <a:solidFill>
                  <a:prstClr val="black"/>
                </a:solidFill>
                <a:latin typeface="+mn-lt"/>
              </a:rPr>
              <a:t>Administration actuaries.</a:t>
            </a:r>
            <a:endParaRPr kumimoji="0" lang="en-US" sz="2800" b="1" i="0" u="none" strike="noStrike" kern="1200" cap="none" spc="0" normalizeH="0" baseline="0" noProof="0" dirty="0" smtClean="0">
              <a:ln>
                <a:noFill/>
              </a:ln>
              <a:solidFill>
                <a:srgbClr val="005B4D"/>
              </a:solidFill>
              <a:effectLst/>
              <a:uLnTx/>
              <a:uFillTx/>
              <a:latin typeface="+mn-lt"/>
              <a:ea typeface="+mn-ea"/>
              <a:cs typeface="+mn-cs"/>
            </a:endParaRPr>
          </a:p>
          <a:p>
            <a:pPr marL="342900" marR="0" lvl="0" indent="-342900" algn="l" defTabSz="914400" rtl="0" eaLnBrk="1" fontAlgn="auto" latinLnBrk="0" hangingPunct="1">
              <a:lnSpc>
                <a:spcPct val="90000"/>
              </a:lnSpc>
              <a:spcBef>
                <a:spcPts val="0"/>
              </a:spcBef>
              <a:spcAft>
                <a:spcPts val="800"/>
              </a:spcAft>
              <a:buClr>
                <a:srgbClr val="005B4D"/>
              </a:buClr>
              <a:buSzPct val="100000"/>
              <a:buFontTx/>
              <a:buNone/>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2018.</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15000" y="4038600"/>
            <a:ext cx="1905000"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406336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solidFill>
                  <a:schemeClr val="bg1"/>
                </a:solidFill>
                <a:effectLst/>
              </a:rPr>
              <a:t>2017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fund income     =	$996.6 billion</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fund outgo     =	$952.5 billion</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a:buNone/>
            </a:pPr>
            <a:r>
              <a:rPr lang="en-US" sz="2800" dirty="0" smtClean="0">
                <a:solidFill>
                  <a:schemeClr val="tx1"/>
                </a:solidFill>
              </a:rPr>
              <a:t>Increase in trust</a:t>
            </a:r>
          </a:p>
          <a:p>
            <a:pPr>
              <a:buNone/>
            </a:pPr>
            <a:r>
              <a:rPr lang="en-US" sz="2800" dirty="0" smtClean="0">
                <a:solidFill>
                  <a:schemeClr val="tx1"/>
                </a:solidFill>
              </a:rPr>
              <a:t>fund reserves</a:t>
            </a:r>
            <a:r>
              <a:rPr lang="en-US" sz="2800" dirty="0" smtClean="0"/>
              <a:t>	</a:t>
            </a:r>
            <a:r>
              <a:rPr lang="en-US" sz="2800" dirty="0">
                <a:solidFill>
                  <a:schemeClr val="tx1"/>
                </a:solidFill>
              </a:rPr>
              <a:t> </a:t>
            </a:r>
            <a:r>
              <a:rPr lang="en-US" sz="2800" dirty="0" smtClean="0">
                <a:solidFill>
                  <a:schemeClr val="tx1"/>
                </a:solidFill>
              </a:rPr>
              <a:t>    =    </a:t>
            </a:r>
            <a:r>
              <a:rPr lang="en-US" sz="2800" b="1" dirty="0" smtClean="0">
                <a:solidFill>
                  <a:schemeClr val="tx1"/>
                </a:solidFill>
              </a:rPr>
              <a:t>$44.1 </a:t>
            </a:r>
            <a:r>
              <a:rPr lang="en-US" sz="2800" b="1" dirty="0">
                <a:solidFill>
                  <a:schemeClr val="tx1"/>
                </a:solidFill>
              </a:rPr>
              <a:t>billion</a:t>
            </a:r>
            <a:endParaRPr lang="en-US" sz="2800" b="1" dirty="0" smtClean="0">
              <a:solidFill>
                <a:schemeClr val="tx1"/>
              </a:solidFill>
            </a:endParaRP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Treasury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19</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1956113" cy="307777"/>
          </a:xfrm>
          <a:prstGeom prst="rect">
            <a:avLst/>
          </a:prstGeom>
          <a:noFill/>
          <a:ln w="9525">
            <a:noFill/>
            <a:miter lim="800000"/>
            <a:headEnd/>
            <a:tailEnd/>
          </a:ln>
        </p:spPr>
        <p:txBody>
          <a:bodyPr wrap="none">
            <a:spAutoFit/>
          </a:bodyPr>
          <a:lstStyle/>
          <a:p>
            <a:r>
              <a:rPr lang="en-US" sz="1400" dirty="0" smtClean="0"/>
              <a:t>Board of Trustees, 2018.</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a:t>
            </a:r>
            <a:r>
              <a:rPr lang="en-US" sz="2600" dirty="0" smtClean="0">
                <a:solidFill>
                  <a:schemeClr val="bg1"/>
                </a:solidFill>
              </a:rPr>
              <a:t>2017</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20</a:t>
            </a:fld>
            <a:endParaRPr lang="en-US" dirty="0" smtClean="0"/>
          </a:p>
        </p:txBody>
      </p:sp>
      <p:sp>
        <p:nvSpPr>
          <p:cNvPr id="7" name="Text Box 6"/>
          <p:cNvSpPr txBox="1">
            <a:spLocks noChangeArrowheads="1"/>
          </p:cNvSpPr>
          <p:nvPr/>
        </p:nvSpPr>
        <p:spPr bwMode="auto">
          <a:xfrm>
            <a:off x="304800" y="6400800"/>
            <a:ext cx="2531912" cy="276999"/>
          </a:xfrm>
          <a:prstGeom prst="rect">
            <a:avLst/>
          </a:prstGeom>
          <a:noFill/>
          <a:ln w="9525">
            <a:noFill/>
            <a:miter lim="800000"/>
            <a:headEnd/>
            <a:tailEnd/>
          </a:ln>
        </p:spPr>
        <p:txBody>
          <a:bodyPr wrap="none">
            <a:spAutoFit/>
          </a:bodyPr>
          <a:lstStyle/>
          <a:p>
            <a:r>
              <a:rPr lang="en-US" sz="1200" dirty="0"/>
              <a:t>Board of Trustees, </a:t>
            </a:r>
            <a:r>
              <a:rPr lang="en-US" sz="1200" dirty="0" smtClean="0"/>
              <a:t>2018: </a:t>
            </a:r>
            <a:r>
              <a:rPr lang="en-US" sz="1200" dirty="0"/>
              <a:t>Table IV.A3</a:t>
            </a:r>
            <a:r>
              <a:rPr lang="en-US" sz="1200" dirty="0" smtClean="0"/>
              <a:t>.</a:t>
            </a:r>
            <a:endParaRPr lang="en-US" sz="1200" dirty="0"/>
          </a:p>
        </p:txBody>
      </p:sp>
      <p:graphicFrame>
        <p:nvGraphicFramePr>
          <p:cNvPr id="8" name="Chart 7"/>
          <p:cNvGraphicFramePr/>
          <p:nvPr/>
        </p:nvGraphicFramePr>
        <p:xfrm>
          <a:off x="990600" y="1600200"/>
          <a:ext cx="6934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and credit of the </a:t>
            </a:r>
            <a:br>
              <a:rPr lang="en-US" sz="2800" dirty="0" smtClean="0">
                <a:solidFill>
                  <a:schemeClr val="tx1"/>
                </a:solidFill>
              </a:rPr>
            </a:br>
            <a:r>
              <a:rPr lang="en-US" sz="2800" dirty="0" smtClean="0">
                <a:solidFill>
                  <a:schemeClr val="tx1"/>
                </a:solidFill>
              </a:rPr>
              <a:t>United States government.</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Disability Insurance Projections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spcAft>
                <a:spcPts val="0"/>
              </a:spcAft>
              <a:buSzPct val="85000"/>
              <a:buFont typeface="Wingdings" pitchFamily="2" charset="2"/>
              <a:buChar char="Ø"/>
            </a:pPr>
            <a:r>
              <a:rPr lang="en-US" sz="2800" dirty="0" smtClean="0">
                <a:solidFill>
                  <a:schemeClr val="tx1"/>
                </a:solidFill>
              </a:rPr>
              <a:t>By law, Social Security has two separate trust funds:</a:t>
            </a:r>
          </a:p>
          <a:p>
            <a:pPr lvl="1">
              <a:spcBef>
                <a:spcPts val="0"/>
              </a:spcBef>
              <a:buFont typeface="Wingdings" pitchFamily="2" charset="2"/>
              <a:buChar char="§"/>
            </a:pPr>
            <a:r>
              <a:rPr lang="en-US" sz="2400" b="1" dirty="0" smtClean="0">
                <a:solidFill>
                  <a:srgbClr val="005B4D"/>
                </a:solidFill>
              </a:rPr>
              <a:t>Disability Insurance (DI)</a:t>
            </a:r>
            <a:r>
              <a:rPr lang="en-US" sz="2400" b="1" dirty="0" smtClean="0">
                <a:solidFill>
                  <a:schemeClr val="tx1"/>
                </a:solidFill>
              </a:rPr>
              <a:t> </a:t>
            </a:r>
            <a:r>
              <a:rPr lang="en-US" sz="2400" dirty="0" smtClean="0">
                <a:solidFill>
                  <a:schemeClr val="tx1"/>
                </a:solidFill>
              </a:rPr>
              <a:t>trust fund</a:t>
            </a:r>
          </a:p>
          <a:p>
            <a:pPr lvl="1">
              <a:spcBef>
                <a:spcPts val="0"/>
              </a:spcBef>
              <a:spcAft>
                <a:spcPts val="1200"/>
              </a:spcAft>
              <a:buFont typeface="Wingdings" pitchFamily="2" charset="2"/>
              <a:buChar char="§"/>
            </a:pPr>
            <a:r>
              <a:rPr lang="en-US" sz="2400" b="1" dirty="0" smtClean="0">
                <a:solidFill>
                  <a:srgbClr val="005B4D"/>
                </a:solidFill>
              </a:rPr>
              <a:t>Old-Age and Survivors Insurance (OASI) </a:t>
            </a:r>
            <a:r>
              <a:rPr lang="en-US" sz="2400" dirty="0" smtClean="0">
                <a:solidFill>
                  <a:schemeClr val="tx1"/>
                </a:solidFill>
              </a:rPr>
              <a:t>trust fund</a:t>
            </a:r>
          </a:p>
          <a:p>
            <a:pPr>
              <a:buFont typeface="Wingdings" pitchFamily="2" charset="2"/>
              <a:buChar char="Ø"/>
            </a:pPr>
            <a:r>
              <a:rPr lang="en-US" sz="2800" dirty="0" smtClean="0">
                <a:solidFill>
                  <a:schemeClr val="tx1"/>
                </a:solidFill>
              </a:rPr>
              <a:t>With the Bipartisan Budget Act of 2015, Congress temporarily rebalanced the distribution of Social Security payroll contributions between OASI and DI, extending solvency of the DI trust fund.</a:t>
            </a:r>
          </a:p>
          <a:p>
            <a:pPr>
              <a:buFont typeface="Wingdings" pitchFamily="2" charset="2"/>
              <a:buChar char="Ø"/>
            </a:pPr>
            <a:r>
              <a:rPr lang="en-US" sz="2800" dirty="0" smtClean="0">
                <a:solidFill>
                  <a:schemeClr val="tx1"/>
                </a:solidFill>
              </a:rPr>
              <a:t>According to the 2018 Social Security Trustees Report, the DI trust fund is projected to be able to pay full benefits until 2032.</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
        <p:nvSpPr>
          <p:cNvPr id="5" name="Text Box 6"/>
          <p:cNvSpPr txBox="1">
            <a:spLocks noChangeArrowheads="1"/>
          </p:cNvSpPr>
          <p:nvPr/>
        </p:nvSpPr>
        <p:spPr bwMode="auto">
          <a:xfrm>
            <a:off x="304800" y="6400800"/>
            <a:ext cx="1742657" cy="276999"/>
          </a:xfrm>
          <a:prstGeom prst="rect">
            <a:avLst/>
          </a:prstGeom>
          <a:noFill/>
          <a:ln w="9525">
            <a:noFill/>
            <a:miter lim="800000"/>
            <a:headEnd/>
            <a:tailEnd/>
          </a:ln>
        </p:spPr>
        <p:txBody>
          <a:bodyPr wrap="none">
            <a:spAutoFit/>
          </a:bodyPr>
          <a:lstStyle/>
          <a:p>
            <a:r>
              <a:rPr lang="en-US" sz="1200" dirty="0"/>
              <a:t>Board of Trustees, </a:t>
            </a:r>
            <a:r>
              <a:rPr lang="en-US" sz="1200" dirty="0" smtClean="0"/>
              <a:t>2018.</a:t>
            </a:r>
            <a:endParaRPr lang="en-US" sz="12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Large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2018: Tables VI.A3. and VI.G8.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dirty="0"/>
          </a:p>
        </p:txBody>
      </p:sp>
      <p:graphicFrame>
        <p:nvGraphicFramePr>
          <p:cNvPr id="12" name="Chart 11"/>
          <p:cNvGraphicFramePr/>
          <p:nvPr/>
        </p:nvGraphicFramePr>
        <p:xfrm>
          <a:off x="990600" y="1447800"/>
          <a:ext cx="7315200" cy="48958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p:txBody>
          <a:bodyPr>
            <a:noAutofit/>
          </a:bodyPr>
          <a:lstStyle/>
          <a:p>
            <a:r>
              <a:rPr lang="en-US" sz="3400" dirty="0"/>
              <a:t>Social Security Income and Outgo</a:t>
            </a:r>
          </a:p>
        </p:txBody>
      </p:sp>
      <p:sp>
        <p:nvSpPr>
          <p:cNvPr id="5" name="Text Box 6"/>
          <p:cNvSpPr txBox="1">
            <a:spLocks noChangeArrowheads="1"/>
          </p:cNvSpPr>
          <p:nvPr/>
        </p:nvSpPr>
        <p:spPr bwMode="auto">
          <a:xfrm>
            <a:off x="304800" y="6400800"/>
            <a:ext cx="2548711"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prstClr val="black"/>
                </a:solidFill>
                <a:latin typeface="Times New Roman" charset="0"/>
              </a:rPr>
              <a:t>Board of Trustees, </a:t>
            </a:r>
            <a:r>
              <a:rPr lang="en-US" sz="1200" dirty="0" smtClean="0">
                <a:solidFill>
                  <a:prstClr val="black"/>
                </a:solidFill>
                <a:latin typeface="Times New Roman" charset="0"/>
              </a:rPr>
              <a:t>2018: </a:t>
            </a:r>
            <a:r>
              <a:rPr lang="en-US" sz="1200" dirty="0">
                <a:solidFill>
                  <a:prstClr val="black"/>
                </a:solidFill>
                <a:latin typeface="Times New Roman" charset="0"/>
              </a:rPr>
              <a:t>Table VI.G8.</a:t>
            </a:r>
            <a:endParaRPr lang="en-US" sz="1200" i="1" dirty="0">
              <a:solidFill>
                <a:prstClr val="black"/>
              </a:solidFill>
              <a:latin typeface="Times New Roman" charset="0"/>
            </a:endParaRP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24</a:t>
            </a:fld>
            <a:endParaRPr lang="en-US" dirty="0">
              <a:solidFill>
                <a:srgbClr val="55554A"/>
              </a:solidFill>
            </a:endParaRPr>
          </a:p>
        </p:txBody>
      </p:sp>
      <p:graphicFrame>
        <p:nvGraphicFramePr>
          <p:cNvPr id="9" name="Chart 8"/>
          <p:cNvGraphicFramePr/>
          <p:nvPr/>
        </p:nvGraphicFramePr>
        <p:xfrm>
          <a:off x="762000" y="1371600"/>
          <a:ext cx="7467600" cy="48720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2">
              <a:buClr>
                <a:srgbClr val="005B4D"/>
              </a:buClr>
              <a:buSzPct val="87000"/>
              <a:buFont typeface="Wingdings" pitchFamily="2" charset="2"/>
              <a:buChar char="§"/>
            </a:pPr>
            <a:r>
              <a:rPr lang="en-US" sz="2200" dirty="0" smtClean="0">
                <a:solidFill>
                  <a:schemeClr val="tx1"/>
                </a:solidFill>
              </a:rPr>
              <a:t>Low cost;</a:t>
            </a:r>
            <a:endParaRPr lang="en-US" sz="2200" dirty="0">
              <a:solidFill>
                <a:schemeClr val="tx1"/>
              </a:solidFill>
            </a:endParaRPr>
          </a:p>
          <a:p>
            <a:pPr lvl="2">
              <a:buClr>
                <a:srgbClr val="005B4D"/>
              </a:buClr>
              <a:buSzPct val="87000"/>
              <a:buFont typeface="Wingdings" pitchFamily="2" charset="2"/>
              <a:buChar char="§"/>
            </a:pPr>
            <a:r>
              <a:rPr lang="en-US" sz="2200" dirty="0" smtClean="0">
                <a:solidFill>
                  <a:schemeClr val="tx1"/>
                </a:solidFill>
              </a:rPr>
              <a:t>High cost;</a:t>
            </a:r>
          </a:p>
          <a:p>
            <a:pPr lvl="2">
              <a:buClr>
                <a:srgbClr val="005B4D"/>
              </a:buClr>
              <a:buSzPct val="87000"/>
              <a:buFont typeface="Wingdings" pitchFamily="2" charset="2"/>
              <a:buChar char="§"/>
            </a:pPr>
            <a:r>
              <a:rPr lang="en-US" sz="2200" dirty="0" smtClean="0">
                <a:solidFill>
                  <a:schemeClr val="tx1"/>
                </a:solidFill>
              </a:rPr>
              <a:t>Intermediate.</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2018.</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fontScale="92500" lnSpcReduction="10000"/>
          </a:bodyPr>
          <a:lstStyle/>
          <a:p>
            <a:pPr marL="457200" indent="-457200">
              <a:buSzPct val="85000"/>
              <a:buFont typeface="Wingdings" pitchFamily="2" charset="2"/>
              <a:buChar char="Ø"/>
              <a:defRPr/>
            </a:pPr>
            <a:r>
              <a:rPr lang="en-US" sz="2800" dirty="0" smtClean="0">
                <a:solidFill>
                  <a:schemeClr val="tx1"/>
                </a:solidFill>
              </a:rPr>
              <a:t>In 2018, revenue from payroll contributions, interest on reserves, and taxation of benefits is expected to be less than total outgo for the year. If action is not taken immediately, reserves will start to be drawn down to pay benefits this year. </a:t>
            </a:r>
          </a:p>
          <a:p>
            <a:pPr marL="457200" indent="-457200">
              <a:buSzPct val="85000"/>
              <a:buFont typeface="Wingdings" pitchFamily="2" charset="2"/>
              <a:buChar char="Ø"/>
              <a:defRPr/>
            </a:pPr>
            <a:r>
              <a:rPr lang="en-US" sz="2800" dirty="0" smtClean="0">
                <a:solidFill>
                  <a:schemeClr val="tx1"/>
                </a:solidFill>
              </a:rPr>
              <a:t>In 2034, trust fund reserves are projected to be </a:t>
            </a:r>
            <a:br>
              <a:rPr lang="en-US" sz="2800" dirty="0" smtClean="0">
                <a:solidFill>
                  <a:schemeClr val="tx1"/>
                </a:solidFill>
              </a:rPr>
            </a:br>
            <a:r>
              <a:rPr lang="en-US" sz="2800" dirty="0" smtClean="0">
                <a:solidFill>
                  <a:schemeClr val="tx1"/>
                </a:solidFill>
              </a:rPr>
              <a:t>depleted. Income is projected to cover 79% of </a:t>
            </a:r>
            <a:br>
              <a:rPr lang="en-US" sz="2800" dirty="0" smtClean="0">
                <a:solidFill>
                  <a:schemeClr val="tx1"/>
                </a:solidFill>
              </a:rPr>
            </a:br>
            <a:r>
              <a:rPr lang="en-US" sz="2800" dirty="0" smtClean="0">
                <a:solidFill>
                  <a:schemeClr val="tx1"/>
                </a:solidFill>
              </a:rPr>
              <a:t>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2095, assuming no change in taxes, benefits </a:t>
            </a:r>
            <a:br>
              <a:rPr lang="en-US" sz="2800" dirty="0" smtClean="0">
                <a:solidFill>
                  <a:schemeClr val="tx1"/>
                </a:solidFill>
              </a:rPr>
            </a:br>
            <a:r>
              <a:rPr lang="en-US" sz="2800" dirty="0" smtClean="0">
                <a:solidFill>
                  <a:schemeClr val="tx1"/>
                </a:solidFill>
              </a:rPr>
              <a:t>    or assumptions, revenue would cover about 75% </a:t>
            </a:r>
            <a:br>
              <a:rPr lang="en-US" sz="2800" dirty="0" smtClean="0">
                <a:solidFill>
                  <a:schemeClr val="tx1"/>
                </a:solidFill>
              </a:rPr>
            </a:br>
            <a:r>
              <a:rPr lang="en-US" sz="2800" dirty="0" smtClean="0">
                <a:solidFill>
                  <a:schemeClr val="tx1"/>
                </a:solidFill>
              </a:rPr>
              <a:t>    of benefits due in that year.</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2018.</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2018.</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16655" y="2492829"/>
            <a:ext cx="3255545" cy="217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a:latin typeface="+mn-lt"/>
              </a:rPr>
              <a:t>fund reserves would be depleted in </a:t>
            </a:r>
            <a:r>
              <a:rPr lang="en-US" sz="2800" dirty="0" smtClean="0">
                <a:latin typeface="+mn-lt"/>
              </a:rPr>
              <a:t>2030, </a:t>
            </a:r>
            <a:r>
              <a:rPr lang="en-US" sz="2800" dirty="0">
                <a:latin typeface="+mn-lt"/>
              </a:rPr>
              <a:t>instead of </a:t>
            </a:r>
            <a:r>
              <a:rPr lang="en-US" sz="2800" dirty="0" smtClean="0">
                <a:latin typeface="+mn-lt"/>
              </a:rPr>
              <a:t>2034.</a:t>
            </a:r>
            <a:endParaRPr lang="en-US" sz="2800" dirty="0">
              <a:latin typeface="+mn-lt"/>
            </a:endParaRPr>
          </a:p>
        </p:txBody>
      </p:sp>
      <p:sp>
        <p:nvSpPr>
          <p:cNvPr id="3" name="Rectangle 2"/>
          <p:cNvSpPr/>
          <p:nvPr/>
        </p:nvSpPr>
        <p:spPr>
          <a:xfrm>
            <a:off x="152400" y="2438400"/>
            <a:ext cx="2667000" cy="2677656"/>
          </a:xfrm>
          <a:prstGeom prst="rect">
            <a:avLst/>
          </a:prstGeom>
        </p:spPr>
        <p:txBody>
          <a:bodyPr wrap="square">
            <a:spAutoFit/>
          </a:bodyPr>
          <a:lstStyle/>
          <a:p>
            <a:pPr algn="ctr">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solidFill>
                  <a:prstClr val="black"/>
                </a:solidFill>
                <a:latin typeface="Franklin Gothic Book"/>
              </a:rPr>
              <a:t> Social Security would be solvent for 75 years and beyond.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share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15% to 23% of all Americans by 2095.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dirty="0"/>
          </a:p>
        </p:txBody>
      </p:sp>
      <p:sp>
        <p:nvSpPr>
          <p:cNvPr id="6" name="Text Box 6"/>
          <p:cNvSpPr txBox="1">
            <a:spLocks noChangeArrowheads="1"/>
          </p:cNvSpPr>
          <p:nvPr/>
        </p:nvSpPr>
        <p:spPr bwMode="auto">
          <a:xfrm>
            <a:off x="304800" y="6400800"/>
            <a:ext cx="2536913" cy="276999"/>
          </a:xfrm>
          <a:prstGeom prst="rect">
            <a:avLst/>
          </a:prstGeom>
          <a:noFill/>
          <a:ln w="9525">
            <a:noFill/>
            <a:miter lim="800000"/>
            <a:headEnd/>
            <a:tailEnd/>
          </a:ln>
        </p:spPr>
        <p:txBody>
          <a:bodyPr wrap="none">
            <a:spAutoFit/>
          </a:bodyPr>
          <a:lstStyle/>
          <a:p>
            <a:r>
              <a:rPr lang="en-US" sz="1200" dirty="0" smtClean="0"/>
              <a:t>Board of Trustees, 2018: Table V.A3.</a:t>
            </a:r>
            <a:endParaRPr lang="en-US" sz="1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235245" cy="276999"/>
          </a:xfrm>
          <a:prstGeom prst="rect">
            <a:avLst/>
          </a:prstGeom>
          <a:noFill/>
          <a:ln w="9525">
            <a:noFill/>
            <a:miter lim="800000"/>
            <a:headEnd/>
            <a:tailEnd/>
          </a:ln>
        </p:spPr>
        <p:txBody>
          <a:bodyPr wrap="none">
            <a:spAutoFit/>
          </a:bodyPr>
          <a:lstStyle/>
          <a:p>
            <a:r>
              <a:rPr lang="en-US" sz="1200" dirty="0" smtClean="0"/>
              <a:t>Board of Trustees, 2018: Tables V.A3. and IV.B3.</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of </a:t>
            </a:r>
            <a:r>
              <a:rPr lang="en-US" sz="2800" dirty="0">
                <a:ln>
                  <a:noFill/>
                </a:ln>
                <a:solidFill>
                  <a:schemeClr val="bg1"/>
                </a:solidFill>
                <a:effectLst>
                  <a:outerShdw blurRad="38100" dist="38100" dir="2700000" algn="tl">
                    <a:srgbClr val="000000">
                      <a:alpha val="43137"/>
                    </a:srgbClr>
                  </a:outerShdw>
                </a:effectLst>
                <a:ea typeface="+mn-ea"/>
                <a:cs typeface="+mn-cs"/>
              </a:rPr>
              <a:t>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2015-2090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graphicFrame>
        <p:nvGraphicFramePr>
          <p:cNvPr id="7" name="Content Placeholder 4"/>
          <p:cNvGraphicFramePr>
            <a:graphicFrameLocks noGrp="1"/>
          </p:cNvGraphicFramePr>
          <p:nvPr/>
        </p:nvGraphicFramePr>
        <p:xfrm>
          <a:off x="152400" y="1524000"/>
          <a:ext cx="8401594"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fontScale="92500" lnSpcReduction="10000"/>
          </a:bodyPr>
          <a:lstStyle/>
          <a:p>
            <a:pPr eaLnBrk="1" hangingPunct="1">
              <a:lnSpc>
                <a:spcPct val="90000"/>
              </a:lnSpc>
              <a:buSzPct val="85000"/>
              <a:buFont typeface="Wingdings" pitchFamily="2" charset="2"/>
              <a:buChar char="Ø"/>
            </a:pPr>
            <a:r>
              <a:rPr lang="en-US" sz="2800" dirty="0" smtClean="0">
                <a:solidFill>
                  <a:schemeClr val="tx1"/>
                </a:solidFill>
              </a:rPr>
              <a:t>More than 62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Survivors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Nearly 1 in 5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families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6019800" cy="276999"/>
          </a:xfrm>
          <a:prstGeom prst="rect">
            <a:avLst/>
          </a:prstGeom>
          <a:noFill/>
          <a:ln w="9525">
            <a:noFill/>
            <a:miter lim="800000"/>
            <a:headEnd/>
            <a:tailEnd/>
          </a:ln>
        </p:spPr>
        <p:txBody>
          <a:bodyPr wrap="square">
            <a:spAutoFit/>
          </a:bodyPr>
          <a:lstStyle/>
          <a:p>
            <a:r>
              <a:rPr lang="en-US" sz="1200" dirty="0" smtClean="0"/>
              <a:t>Social Security Administration (SSA), 2018a; National Academy of Social Insurance, 2018.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326508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Social Security in the </a:t>
            </a:r>
            <a:br>
              <a:rPr lang="en-US" dirty="0" smtClean="0"/>
            </a:br>
            <a:r>
              <a:rPr lang="en-US" dirty="0" smtClean="0"/>
              <a:t>Broader Economy</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2018: Table VI.G4.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31</a:t>
            </a:fld>
            <a:endParaRPr lang="en-US" dirty="0"/>
          </a:p>
        </p:txBody>
      </p:sp>
      <p:graphicFrame>
        <p:nvGraphicFramePr>
          <p:cNvPr id="9" name="Chart 8"/>
          <p:cNvGraphicFramePr/>
          <p:nvPr/>
        </p:nvGraphicFramePr>
        <p:xfrm>
          <a:off x="533400" y="1600200"/>
          <a:ext cx="8077200" cy="4314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in the Broader Economy</a:t>
            </a:r>
            <a:endParaRPr lang="en-US" sz="3200" dirty="0"/>
          </a:p>
        </p:txBody>
      </p:sp>
      <p:sp>
        <p:nvSpPr>
          <p:cNvPr id="5" name="Text Box 6"/>
          <p:cNvSpPr txBox="1">
            <a:spLocks noChangeArrowheads="1"/>
          </p:cNvSpPr>
          <p:nvPr/>
        </p:nvSpPr>
        <p:spPr bwMode="auto">
          <a:xfrm>
            <a:off x="304800" y="6400800"/>
            <a:ext cx="3292953" cy="276999"/>
          </a:xfrm>
          <a:prstGeom prst="rect">
            <a:avLst/>
          </a:prstGeom>
          <a:noFill/>
          <a:ln w="9525">
            <a:noFill/>
            <a:miter lim="800000"/>
            <a:headEnd/>
            <a:tailEnd/>
          </a:ln>
        </p:spPr>
        <p:txBody>
          <a:bodyPr wrap="none">
            <a:spAutoFit/>
          </a:bodyPr>
          <a:lstStyle/>
          <a:p>
            <a:r>
              <a:rPr lang="en-US" sz="1200" dirty="0" smtClean="0"/>
              <a:t>Board of Trustees, 2018: Tables VI.G4 and VI.G5.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32</a:t>
            </a:fld>
            <a:endParaRPr lang="en-US" dirty="0"/>
          </a:p>
        </p:txBody>
      </p:sp>
      <p:graphicFrame>
        <p:nvGraphicFramePr>
          <p:cNvPr id="8" name="Chart 7"/>
          <p:cNvGraphicFramePr/>
          <p:nvPr/>
        </p:nvGraphicFramePr>
        <p:xfrm>
          <a:off x="304799" y="1524000"/>
          <a:ext cx="8458201" cy="48458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60787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a:t>Options to Improve Adequacy</a:t>
            </a:r>
          </a:p>
        </p:txBody>
      </p:sp>
      <p:sp>
        <p:nvSpPr>
          <p:cNvPr id="3" name="Content Placeholder 2"/>
          <p:cNvSpPr>
            <a:spLocks noGrp="1"/>
          </p:cNvSpPr>
          <p:nvPr>
            <p:ph idx="1"/>
          </p:nvPr>
        </p:nvSpPr>
        <p:spPr>
          <a:xfrm>
            <a:off x="152400" y="1600200"/>
            <a:ext cx="8534400" cy="4800600"/>
          </a:xfrm>
        </p:spPr>
        <p:txBody>
          <a:bodyPr>
            <a:noAutofit/>
          </a:bodyPr>
          <a:lstStyle/>
          <a:p>
            <a:pPr marL="0" indent="0">
              <a:spcAft>
                <a:spcPts val="0"/>
              </a:spcAft>
              <a:buNone/>
              <a:defRPr/>
            </a:pPr>
            <a:r>
              <a:rPr lang="en-US" kern="1200" dirty="0">
                <a:solidFill>
                  <a:schemeClr val="tx1"/>
                </a:solidFill>
              </a:rPr>
              <a:t>Options that would </a:t>
            </a:r>
            <a:r>
              <a:rPr lang="en-US" kern="1200" dirty="0">
                <a:solidFill>
                  <a:srgbClr val="005B4D"/>
                </a:solidFill>
              </a:rPr>
              <a:t>improve the adequacy of benefits </a:t>
            </a:r>
            <a:r>
              <a:rPr lang="en-US" kern="1200" dirty="0">
                <a:solidFill>
                  <a:schemeClr val="tx1"/>
                </a:solidFill>
              </a:rPr>
              <a:t>include:</a:t>
            </a:r>
            <a:r>
              <a:rPr lang="en-US" sz="2500" kern="1200" dirty="0">
                <a:solidFill>
                  <a:schemeClr val="tx1"/>
                </a:solidFill>
              </a:rPr>
              <a:t> </a:t>
            </a:r>
          </a:p>
          <a:p>
            <a:pPr marL="914400" lvl="1" indent="-514350">
              <a:spcBef>
                <a:spcPts val="0"/>
              </a:spcBef>
              <a:buClr>
                <a:srgbClr val="005B4D"/>
              </a:buClr>
              <a:buSzPct val="100000"/>
              <a:buFont typeface="+mj-lt"/>
              <a:buAutoNum type="arabicParenR"/>
              <a:defRPr/>
            </a:pPr>
            <a:endParaRPr lang="en-US" kern="1200" dirty="0">
              <a:solidFill>
                <a:schemeClr val="tx1"/>
              </a:solidFill>
            </a:endParaRPr>
          </a:p>
          <a:p>
            <a:pPr marL="914400" lvl="1" indent="-514350">
              <a:spcBef>
                <a:spcPts val="0"/>
              </a:spcBef>
              <a:buClr>
                <a:srgbClr val="005B4D"/>
              </a:buClr>
              <a:buSzPct val="100000"/>
              <a:buFont typeface="+mj-lt"/>
              <a:buAutoNum type="arabicParenR"/>
              <a:defRPr/>
            </a:pPr>
            <a:r>
              <a:rPr lang="en-US" sz="2100" dirty="0">
                <a:solidFill>
                  <a:schemeClr val="tx1"/>
                </a:solidFill>
              </a:rPr>
              <a:t>U</a:t>
            </a:r>
            <a:r>
              <a:rPr lang="en-US" sz="2100" kern="1200" dirty="0">
                <a:solidFill>
                  <a:schemeClr val="tx1"/>
                </a:solidFill>
              </a:rPr>
              <a:t>pdating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Reinstating student benefits until age 22 for children of  </a:t>
            </a:r>
            <a:br>
              <a:rPr lang="en-US" sz="2100" kern="1200" dirty="0">
                <a:solidFill>
                  <a:schemeClr val="tx1"/>
                </a:solidFill>
              </a:rPr>
            </a:br>
            <a:r>
              <a:rPr lang="en-US" sz="2100" kern="1200" dirty="0">
                <a:solidFill>
                  <a:schemeClr val="tx1"/>
                </a:solidFill>
              </a:rPr>
              <a:t> disabled or deceased workers (currently, benefits for these </a:t>
            </a:r>
            <a:br>
              <a:rPr lang="en-US" sz="2100" kern="1200" dirty="0">
                <a:solidFill>
                  <a:schemeClr val="tx1"/>
                </a:solidFill>
              </a:rPr>
            </a:br>
            <a:r>
              <a:rPr lang="en-US" sz="2100" kern="1200" dirty="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Allowing up to 5 childcare years to count toward benefits.</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Increasing benefits for widowed spouses </a:t>
            </a:r>
            <a:r>
              <a:rPr lang="en-US" sz="2100" dirty="0">
                <a:solidFill>
                  <a:schemeClr val="tx1"/>
                </a:solidFill>
              </a:rPr>
              <a:t>in</a:t>
            </a:r>
            <a:r>
              <a:rPr lang="en-US" sz="2100" kern="1200" dirty="0">
                <a:solidFill>
                  <a:schemeClr val="tx1"/>
                </a:solidFill>
              </a:rPr>
              <a:t> low-earning couples.</a:t>
            </a:r>
          </a:p>
          <a:p>
            <a:pPr marL="857250" lvl="1" indent="-457200">
              <a:spcBef>
                <a:spcPct val="30000"/>
              </a:spcBef>
              <a:buClr>
                <a:srgbClr val="005B4D"/>
              </a:buClr>
              <a:buSzPct val="100000"/>
              <a:buFont typeface="+mj-lt"/>
              <a:buAutoNum type="arabicParenR"/>
              <a:defRPr/>
            </a:pPr>
            <a:r>
              <a:rPr lang="en-US" sz="2100" dirty="0">
                <a:solidFill>
                  <a:schemeClr val="tx1"/>
                </a:solidFill>
              </a:rPr>
              <a:t>Modestly increasing benefits for all by changing the benefit formula (to increase the first PIA bend point by 15 percent)</a:t>
            </a:r>
            <a:endParaRPr lang="en-US" sz="2100" kern="12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34</a:t>
            </a:fld>
            <a:endParaRPr lang="en-US" dirty="0">
              <a:solidFill>
                <a:srgbClr val="55554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0" y="1752600"/>
            <a:ext cx="8991600" cy="4648200"/>
          </a:xfrm>
        </p:spPr>
        <p:txBody>
          <a:bodyPr>
            <a:normAutofit fontScale="92500" lnSpcReduction="20000"/>
          </a:bodyPr>
          <a:lstStyle/>
          <a:p>
            <a:pPr marL="0" indent="0">
              <a:buNone/>
              <a:defRPr/>
            </a:pPr>
            <a:r>
              <a:rPr lang="en-US" sz="2800" dirty="0">
                <a:solidFill>
                  <a:schemeClr val="tx1"/>
                </a:solidFill>
              </a:rPr>
              <a:t>Options that would help </a:t>
            </a:r>
            <a:r>
              <a:rPr lang="en-US" sz="2800" dirty="0">
                <a:solidFill>
                  <a:srgbClr val="005B4D"/>
                </a:solidFill>
              </a:rPr>
              <a:t>raise revenues </a:t>
            </a:r>
            <a:r>
              <a:rPr lang="en-US" sz="2800" dirty="0">
                <a:solidFill>
                  <a:schemeClr val="tx1"/>
                </a:solidFill>
              </a:rPr>
              <a:t>include: </a:t>
            </a:r>
            <a:endParaRPr lang="en-US" dirty="0">
              <a:solidFill>
                <a:schemeClr val="tx1"/>
              </a:solidFill>
            </a:endParaRPr>
          </a:p>
          <a:p>
            <a:pPr marL="857250" lvl="1" indent="-457200">
              <a:lnSpc>
                <a:spcPct val="120000"/>
              </a:lnSpc>
              <a:buClr>
                <a:srgbClr val="005B4D"/>
              </a:buClr>
              <a:buSzPct val="100000"/>
              <a:buFont typeface="+mj-lt"/>
              <a:buAutoNum type="arabicParenR"/>
              <a:defRPr/>
            </a:pPr>
            <a:r>
              <a:rPr lang="en-US" sz="2400" dirty="0">
                <a:solidFill>
                  <a:schemeClr val="tx1"/>
                </a:solidFill>
              </a:rPr>
              <a:t>Lifting or eliminating the cap (now $</a:t>
            </a:r>
            <a:r>
              <a:rPr lang="en-US" sz="2400" dirty="0" smtClean="0">
                <a:solidFill>
                  <a:schemeClr val="tx1"/>
                </a:solidFill>
              </a:rPr>
              <a:t>128,400</a:t>
            </a:r>
            <a:r>
              <a:rPr lang="en-US" sz="2400" dirty="0">
                <a:solidFill>
                  <a:schemeClr val="tx1"/>
                </a:solidFill>
              </a:rPr>
              <a:t>) on the earnings on which workers and their employers pay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Gradually increasing the Social Security contribution rate from its current level of 6.2%.</a:t>
            </a:r>
          </a:p>
          <a:p>
            <a:pPr marL="857250" lvl="1" indent="-457200">
              <a:lnSpc>
                <a:spcPct val="120000"/>
              </a:lnSpc>
              <a:buClr>
                <a:srgbClr val="005B4D"/>
              </a:buClr>
              <a:buSzPct val="100000"/>
              <a:buFont typeface="+mj-lt"/>
              <a:buAutoNum type="arabicParenR"/>
              <a:defRPr/>
            </a:pPr>
            <a:r>
              <a:rPr lang="en-US" sz="2400" dirty="0">
                <a:solidFill>
                  <a:schemeClr val="tx1"/>
                </a:solidFill>
              </a:rPr>
              <a:t>Subjecting income from investments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Treating all salary reduction plans like 401(k)s (subjecting income paid into them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Restoring estate tax to 2000 level and dedicating to Social Security.</a:t>
            </a:r>
            <a:endParaRPr lang="en-US" sz="1050" dirty="0">
              <a:solidFill>
                <a:schemeClr val="tx1"/>
              </a:solidFill>
            </a:endParaRPr>
          </a:p>
          <a:p>
            <a:pPr marL="0" indent="0">
              <a:spcBef>
                <a:spcPts val="0"/>
              </a:spcBef>
              <a:buFontTx/>
              <a:buNone/>
              <a:defRPr/>
            </a:pPr>
            <a:endParaRPr lang="en-US" sz="1600" b="1" dirty="0"/>
          </a:p>
          <a:p>
            <a:pPr marL="0" indent="0">
              <a:spcBef>
                <a:spcPts val="0"/>
              </a:spcBef>
              <a:buFontTx/>
              <a:buNone/>
              <a:defRPr/>
            </a:pPr>
            <a:endParaRPr lang="en-US" sz="1600" b="1" dirty="0"/>
          </a:p>
          <a:p>
            <a:pPr marL="0" indent="0">
              <a:spcBef>
                <a:spcPts val="0"/>
              </a:spcBef>
              <a:buFontTx/>
              <a:buNone/>
              <a:defRPr/>
            </a:pPr>
            <a:endParaRPr lang="en-US" sz="1600" b="1" dirty="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solidFill>
                  <a:srgbClr val="55554A"/>
                </a:solidFill>
              </a:rPr>
              <a:pPr/>
              <a:t>35</a:t>
            </a:fld>
            <a:endParaRPr lang="en-US" dirty="0">
              <a:solidFill>
                <a:srgbClr val="55554A"/>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Other Options for Solvency</a:t>
            </a:r>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dirty="0">
                <a:solidFill>
                  <a:schemeClr val="tx1"/>
                </a:solidFill>
              </a:rPr>
              <a:t>Some proposals would </a:t>
            </a:r>
            <a:r>
              <a:rPr lang="en-US" sz="2500" dirty="0">
                <a:solidFill>
                  <a:srgbClr val="005B4D"/>
                </a:solidFill>
              </a:rPr>
              <a:t>reduce benefits for some or all </a:t>
            </a:r>
          </a:p>
          <a:p>
            <a:pPr>
              <a:spcAft>
                <a:spcPts val="0"/>
              </a:spcAft>
              <a:buSzPct val="85000"/>
              <a:buNone/>
            </a:pPr>
            <a:r>
              <a:rPr lang="en-US" sz="2500" dirty="0">
                <a:solidFill>
                  <a:srgbClr val="005B4D"/>
                </a:solidFill>
              </a:rPr>
              <a:t>beneficiaries</a:t>
            </a:r>
            <a:r>
              <a:rPr lang="en-US" sz="2500" dirty="0"/>
              <a:t> </a:t>
            </a:r>
            <a:r>
              <a:rPr lang="en-US" sz="2500" dirty="0">
                <a:solidFill>
                  <a:schemeClr val="tx1"/>
                </a:solidFill>
              </a:rPr>
              <a:t>in order to extend solvency. </a:t>
            </a:r>
          </a:p>
          <a:p>
            <a:pPr>
              <a:buSzPct val="85000"/>
              <a:buFont typeface="Wingdings" pitchFamily="2" charset="2"/>
              <a:buChar char="Ø"/>
            </a:pPr>
            <a:endParaRPr lang="en-US" sz="2500" dirty="0">
              <a:solidFill>
                <a:schemeClr val="tx1"/>
              </a:solidFill>
            </a:endParaRPr>
          </a:p>
          <a:p>
            <a:pPr>
              <a:buSzPct val="85000"/>
              <a:buFont typeface="Wingdings" pitchFamily="2" charset="2"/>
              <a:buChar char="Ø"/>
            </a:pPr>
            <a:r>
              <a:rPr lang="en-US" sz="2500" dirty="0">
                <a:solidFill>
                  <a:schemeClr val="tx1"/>
                </a:solidFill>
              </a:rPr>
              <a:t>For example, raising the retirement age amounts to an across-the-board cut in benefits, and hence reduces the program’s cost.</a:t>
            </a:r>
          </a:p>
          <a:p>
            <a:pPr>
              <a:buSzPct val="85000"/>
              <a:buFont typeface="Wingdings" pitchFamily="2" charset="2"/>
              <a:buChar char="Ø"/>
            </a:pPr>
            <a:r>
              <a:rPr lang="en-US" sz="2500" dirty="0">
                <a:solidFill>
                  <a:schemeClr val="tx1"/>
                </a:solidFill>
              </a:rPr>
              <a:t>Switching to the chained CPI as the basis for Social Security’s cost-of-living adjustments (COLAs) would reduce benefits and hence program cost as well.</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36</a:t>
            </a:fld>
            <a:endParaRPr lang="en-US" dirty="0">
              <a:solidFill>
                <a:srgbClr val="55554A"/>
              </a:solidFill>
            </a:endParaRPr>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Reno and </a:t>
            </a:r>
            <a:r>
              <a:rPr lang="en-US" sz="1200" dirty="0" err="1">
                <a:solidFill>
                  <a:prstClr val="black"/>
                </a:solidFill>
                <a:latin typeface="Times New Roman" charset="0"/>
              </a:rPr>
              <a:t>Lavery</a:t>
            </a:r>
            <a:r>
              <a:rPr lang="en-US" sz="1200" dirty="0">
                <a:solidFill>
                  <a:prstClr val="black"/>
                </a:solidFill>
                <a:latin typeface="Times New Roman" charset="0"/>
              </a:rPr>
              <a:t>, 2009.</a:t>
            </a:r>
            <a:endParaRPr lang="en-US" sz="1200" i="1" dirty="0">
              <a:solidFill>
                <a:prstClr val="black"/>
              </a:solidFill>
              <a:latin typeface="Times New Roman"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dirty="0" smtClean="0"/>
              <a:t>Public Opinion </a:t>
            </a:r>
            <a:br>
              <a:rPr lang="en-US" sz="4800" b="1" dirty="0" smtClean="0"/>
            </a:br>
            <a:r>
              <a:rPr lang="en-US" sz="4800" b="1" dirty="0" smtClean="0"/>
              <a:t>on Social Security</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334321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rmAutofit/>
          </a:bodyPr>
          <a:lstStyle/>
          <a:p>
            <a:pPr eaLnBrk="1" hangingPunct="1">
              <a:lnSpc>
                <a:spcPct val="120000"/>
              </a:lnSpc>
              <a:buSzPct val="85000"/>
              <a:buFont typeface="Wingdings" pitchFamily="2" charset="2"/>
              <a:buChar char="Ø"/>
              <a:defRPr/>
            </a:pPr>
            <a:r>
              <a:rPr lang="en-US" sz="2500" dirty="0" smtClean="0">
                <a:solidFill>
                  <a:schemeClr val="tx1"/>
                </a:solidFill>
              </a:rPr>
              <a:t>In </a:t>
            </a:r>
            <a:r>
              <a:rPr lang="en-US" sz="2500" dirty="0">
                <a:solidFill>
                  <a:schemeClr val="tx1"/>
                </a:solidFill>
              </a:rPr>
              <a:t>2014, the Academy conducted a multigenerational study to understand Americans’ perspectives on Social Security.</a:t>
            </a:r>
          </a:p>
          <a:p>
            <a:pPr eaLnBrk="1" hangingPunct="1">
              <a:lnSpc>
                <a:spcPct val="120000"/>
              </a:lnSpc>
              <a:buSzPct val="85000"/>
              <a:buFont typeface="Wingdings" pitchFamily="2" charset="2"/>
              <a:buChar char="Ø"/>
              <a:defRPr/>
            </a:pPr>
            <a:r>
              <a:rPr lang="en-US" sz="2500" dirty="0">
                <a:solidFill>
                  <a:schemeClr val="tx1"/>
                </a:solidFill>
              </a:rPr>
              <a:t>In focus groups, Americans expressed concern about benefits being too low.</a:t>
            </a:r>
          </a:p>
          <a:p>
            <a:pPr eaLnBrk="1" hangingPunct="1">
              <a:lnSpc>
                <a:spcPct val="120000"/>
              </a:lnSpc>
              <a:buSzPct val="85000"/>
              <a:buFont typeface="Wingdings" pitchFamily="2" charset="2"/>
              <a:buChar char="Ø"/>
              <a:defRPr/>
            </a:pPr>
            <a:r>
              <a:rPr lang="en-US" sz="2500" b="1" dirty="0">
                <a:solidFill>
                  <a:srgbClr val="005B4D"/>
                </a:solidFill>
              </a:rPr>
              <a:t>77% </a:t>
            </a:r>
            <a:r>
              <a:rPr lang="en-US" sz="2500" dirty="0">
                <a:solidFill>
                  <a:schemeClr val="tx1"/>
                </a:solidFill>
              </a:rPr>
              <a:t>said it is critical to preserve Social Security benefits, even if it means raising taxes on working Americans</a:t>
            </a:r>
            <a:r>
              <a:rPr lang="en-US" sz="2500" dirty="0" smtClean="0">
                <a:solidFill>
                  <a:schemeClr val="tx1"/>
                </a:solidFill>
              </a:rPr>
              <a:t>.</a:t>
            </a:r>
            <a:endParaRPr lang="en-US" sz="2500" dirty="0">
              <a:solidFill>
                <a:schemeClr val="tx1"/>
              </a:solidFill>
            </a:endParaRP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38</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Autofit/>
          </a:bodyPr>
          <a:lstStyle/>
          <a:p>
            <a:pPr eaLnBrk="1" hangingPunct="1">
              <a:lnSpc>
                <a:spcPct val="120000"/>
              </a:lnSpc>
              <a:buSzPct val="85000"/>
              <a:buFont typeface="Wingdings" pitchFamily="2" charset="2"/>
              <a:buChar char="Ø"/>
              <a:defRPr/>
            </a:pPr>
            <a:r>
              <a:rPr lang="en-US" sz="2200" dirty="0" smtClean="0">
                <a:solidFill>
                  <a:schemeClr val="tx1"/>
                </a:solidFill>
              </a:rPr>
              <a:t>In </a:t>
            </a:r>
            <a:r>
              <a:rPr lang="en-US" sz="2200" dirty="0">
                <a:solidFill>
                  <a:schemeClr val="tx1"/>
                </a:solidFill>
              </a:rPr>
              <a:t>the trade-off analysis, the package preferred by </a:t>
            </a:r>
            <a:r>
              <a:rPr lang="en-US" sz="2200" b="1" dirty="0">
                <a:solidFill>
                  <a:srgbClr val="005B4D"/>
                </a:solidFill>
              </a:rPr>
              <a:t>71% of respondents </a:t>
            </a:r>
            <a:r>
              <a:rPr lang="en-US" sz="2200" dirty="0">
                <a:solidFill>
                  <a:schemeClr val="tx1"/>
                </a:solidFill>
              </a:rPr>
              <a:t>would:</a:t>
            </a:r>
          </a:p>
          <a:p>
            <a:pPr marL="742950" lvl="2" indent="-342900">
              <a:lnSpc>
                <a:spcPct val="120000"/>
              </a:lnSpc>
              <a:spcBef>
                <a:spcPts val="0"/>
              </a:spcBef>
              <a:buClr>
                <a:srgbClr val="005B4D"/>
              </a:buClr>
              <a:buFont typeface="Wingdings" pitchFamily="2" charset="2"/>
              <a:buChar char="§"/>
              <a:defRPr/>
            </a:pPr>
            <a:r>
              <a:rPr lang="en-US" sz="2200" dirty="0">
                <a:solidFill>
                  <a:schemeClr val="tx1"/>
                </a:solidFill>
              </a:rPr>
              <a:t>Gradually </a:t>
            </a:r>
            <a:r>
              <a:rPr lang="en-US" sz="2200" b="1" dirty="0">
                <a:solidFill>
                  <a:srgbClr val="005B4D"/>
                </a:solidFill>
              </a:rPr>
              <a:t>increase taxes </a:t>
            </a:r>
            <a:r>
              <a:rPr lang="en-US" sz="2200" dirty="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high earners by eliminating the taxable earnings </a:t>
            </a:r>
            <a:r>
              <a:rPr lang="en-US" sz="2200" dirty="0" smtClean="0">
                <a:solidFill>
                  <a:schemeClr val="tx1"/>
                </a:solidFill>
              </a:rPr>
              <a:t>cap;</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workers by raising the tax rate by 1/20 of 1% per year.</a:t>
            </a:r>
          </a:p>
          <a:p>
            <a:pPr marL="742950" lvl="2" indent="-342900">
              <a:lnSpc>
                <a:spcPct val="120000"/>
              </a:lnSpc>
              <a:spcBef>
                <a:spcPts val="0"/>
              </a:spcBef>
              <a:buClr>
                <a:srgbClr val="005B4D"/>
              </a:buClr>
              <a:buFont typeface="Wingdings" pitchFamily="2" charset="2"/>
              <a:buChar char="§"/>
              <a:defRPr/>
            </a:pPr>
            <a:r>
              <a:rPr lang="en-US" sz="2200" b="1" dirty="0">
                <a:solidFill>
                  <a:srgbClr val="005B4D"/>
                </a:solidFill>
              </a:rPr>
              <a:t>Increase benefits </a:t>
            </a:r>
            <a:r>
              <a:rPr lang="en-US" sz="2200" dirty="0">
                <a:solidFill>
                  <a:schemeClr val="tx1"/>
                </a:solidFill>
              </a:rPr>
              <a:t>in two </a:t>
            </a:r>
            <a:r>
              <a:rPr lang="en-US" sz="2200" dirty="0" smtClean="0">
                <a:solidFill>
                  <a:schemeClr val="tx1"/>
                </a:solidFill>
              </a:rPr>
              <a:t>ways:</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low earners by increasing the special minimum </a:t>
            </a:r>
            <a:r>
              <a:rPr lang="en-US" sz="2200" dirty="0" smtClean="0">
                <a:solidFill>
                  <a:schemeClr val="tx1"/>
                </a:solidFill>
              </a:rPr>
              <a:t>benefit; </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beneficiaries by basing COLAs on the inflation experienced by the elderly.</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39</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838200" y="2209800"/>
            <a:ext cx="7391400" cy="3581400"/>
          </a:xfrm>
        </p:spPr>
        <p:txBody>
          <a:bodyPr/>
          <a:lstStyle/>
          <a:p>
            <a:pPr eaLnBrk="1" hangingPunct="1">
              <a:buSzPct val="85000"/>
              <a:buFont typeface="Wingdings" pitchFamily="2" charset="2"/>
              <a:buChar char="Ø"/>
            </a:pPr>
            <a:r>
              <a:rPr lang="en-US" sz="2800" dirty="0" smtClean="0">
                <a:solidFill>
                  <a:schemeClr val="tx1"/>
                </a:solidFill>
              </a:rPr>
              <a:t>43.1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8.6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4.1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2.5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1.1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3.0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228600" y="6324600"/>
            <a:ext cx="7391400" cy="276999"/>
          </a:xfrm>
          <a:prstGeom prst="rect">
            <a:avLst/>
          </a:prstGeom>
          <a:noFill/>
          <a:ln w="9525">
            <a:noFill/>
            <a:miter lim="800000"/>
            <a:headEnd/>
            <a:tailEnd/>
          </a:ln>
        </p:spPr>
        <p:txBody>
          <a:bodyPr wrap="square">
            <a:spAutoFit/>
          </a:bodyPr>
          <a:lstStyle/>
          <a:p>
            <a:r>
              <a:rPr lang="en-US" sz="1200" dirty="0" smtClean="0"/>
              <a:t>SSA, 2018a. </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a:bodyPr>
          <a:lstStyle/>
          <a:p>
            <a:r>
              <a:rPr lang="en-US" sz="3200" dirty="0" smtClean="0"/>
              <a:t>Majorities of Republicans, Democrats, </a:t>
            </a:r>
            <a:br>
              <a:rPr lang="en-US" sz="3200" dirty="0" smtClean="0"/>
            </a:br>
            <a:r>
              <a:rPr lang="en-US" sz="3200" dirty="0" smtClean="0"/>
              <a:t>and Independents Agree</a:t>
            </a:r>
            <a:endParaRPr lang="en-US" sz="3200" dirty="0"/>
          </a:p>
        </p:txBody>
      </p:sp>
      <p:graphicFrame>
        <p:nvGraphicFramePr>
          <p:cNvPr id="5" name="Chart 4"/>
          <p:cNvGraphicFramePr/>
          <p:nvPr>
            <p:extLst>
              <p:ext uri="{D42A27DB-BD31-4B8C-83A1-F6EECF244321}">
                <p14:modId xmlns:p14="http://schemas.microsoft.com/office/powerpoint/2010/main" xmlns="" val="1388839235"/>
              </p:ext>
            </p:extLst>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04800" y="6581001"/>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tretch>
            <a:fillRect/>
          </a:stretch>
        </p:blipFill>
        <p:spPr bwMode="auto">
          <a:xfrm>
            <a:off x="990600" y="1597970"/>
            <a:ext cx="6629400" cy="4653751"/>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sz="3200" dirty="0" smtClean="0"/>
              <a:t>Demographic Support for Package of Policy Options Preferred by 71% of Americans</a:t>
            </a:r>
            <a:endParaRPr lang="en-US" sz="3200" dirty="0"/>
          </a:p>
        </p:txBody>
      </p:sp>
      <p:sp>
        <p:nvSpPr>
          <p:cNvPr id="5" name="Text Box 6"/>
          <p:cNvSpPr txBox="1">
            <a:spLocks noChangeArrowheads="1"/>
          </p:cNvSpPr>
          <p:nvPr/>
        </p:nvSpPr>
        <p:spPr bwMode="auto">
          <a:xfrm>
            <a:off x="304800" y="6400800"/>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Social Security benefits </a:t>
            </a:r>
            <a:r>
              <a:rPr lang="en-US" sz="2200" dirty="0">
                <a:latin typeface="+mn-lt"/>
              </a:rPr>
              <a:t>will replace a smaller share of earnings </a:t>
            </a:r>
            <a:r>
              <a:rPr lang="en-US" sz="2200" dirty="0" smtClean="0">
                <a:latin typeface="+mn-lt"/>
              </a:rPr>
              <a:t>in </a:t>
            </a:r>
            <a:br>
              <a:rPr lang="en-US" sz="2200" dirty="0" smtClean="0">
                <a:latin typeface="+mn-lt"/>
              </a:rPr>
            </a:br>
            <a:r>
              <a:rPr lang="en-US" sz="2200" dirty="0" smtClean="0">
                <a:latin typeface="+mn-lt"/>
              </a:rPr>
              <a:t>     the future than they do today </a:t>
            </a:r>
            <a:r>
              <a:rPr lang="en-US" sz="2200" b="1" dirty="0" smtClean="0">
                <a:solidFill>
                  <a:srgbClr val="005B4D"/>
                </a:solidFill>
                <a:latin typeface="+mn-lt"/>
              </a:rPr>
              <a:t>(replacement rates are declining</a:t>
            </a:r>
            <a:br>
              <a:rPr lang="en-US" sz="2200" b="1" dirty="0" smtClean="0">
                <a:solidFill>
                  <a:srgbClr val="005B4D"/>
                </a:solidFill>
                <a:latin typeface="+mn-lt"/>
              </a:rPr>
            </a:br>
            <a:r>
              <a:rPr lang="en-US" sz="2200" b="1" dirty="0" smtClean="0">
                <a:solidFill>
                  <a:srgbClr val="005B4D"/>
                </a:solidFill>
                <a:latin typeface="+mn-lt"/>
              </a:rPr>
              <a:t>     because of the increase in the retirement age)</a:t>
            </a:r>
            <a:r>
              <a:rPr lang="en-US" sz="2200" dirty="0" smtClean="0">
                <a:latin typeface="+mn-lt"/>
              </a:rPr>
              <a: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Security’s future finances. </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a:t>
            </a:r>
            <a:r>
              <a:rPr lang="en-US" sz="2200" dirty="0" smtClean="0">
                <a:latin typeface="+mn-lt"/>
              </a:rPr>
              <a:t>revenues, lower future </a:t>
            </a:r>
            <a:br>
              <a:rPr lang="en-US" sz="2200" dirty="0" smtClean="0">
                <a:latin typeface="+mn-lt"/>
              </a:rPr>
            </a:br>
            <a:r>
              <a:rPr lang="en-US" sz="2200" dirty="0" smtClean="0">
                <a:latin typeface="+mn-lt"/>
              </a:rPr>
              <a:t>     benefits, or increase benefits to improve 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report they would rather pay more </a:t>
            </a:r>
            <a:r>
              <a:rPr lang="en-US" sz="2200" dirty="0" smtClean="0">
                <a:latin typeface="+mn-lt"/>
              </a:rPr>
              <a:t>than </a:t>
            </a:r>
            <a:br>
              <a:rPr lang="en-US" sz="2200" dirty="0" smtClean="0">
                <a:latin typeface="+mn-lt"/>
              </a:rPr>
            </a:br>
            <a:r>
              <a:rPr lang="en-US" sz="2200" dirty="0" smtClean="0">
                <a:latin typeface="+mn-lt"/>
              </a:rPr>
              <a:t>     </a:t>
            </a:r>
            <a:r>
              <a:rPr lang="en-US" sz="2200" dirty="0" smtClean="0">
                <a:solidFill>
                  <a:prstClr val="black"/>
                </a:solidFill>
                <a:latin typeface="Franklin Gothic Book"/>
              </a:rPr>
              <a:t>see </a:t>
            </a:r>
            <a:r>
              <a:rPr lang="en-US" sz="2200" dirty="0" smtClean="0">
                <a:latin typeface="+mn-lt"/>
              </a:rPr>
              <a:t>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Content Placeholder 3"/>
          <p:cNvSpPr>
            <a:spLocks noGrp="1"/>
          </p:cNvSpPr>
          <p:nvPr>
            <p:ph idx="1"/>
          </p:nvPr>
        </p:nvSpPr>
        <p:spPr>
          <a:xfrm>
            <a:off x="457200" y="1600200"/>
            <a:ext cx="8229600" cy="5029200"/>
          </a:xfrm>
        </p:spPr>
        <p:txBody>
          <a:bodyPr>
            <a:noAutofit/>
          </a:bodyPr>
          <a:lstStyle/>
          <a:p>
            <a:pPr lvl="0"/>
            <a:r>
              <a:rPr lang="en-US" sz="1400" dirty="0" smtClean="0">
                <a:solidFill>
                  <a:schemeClr val="tx1"/>
                </a:solidFill>
              </a:rPr>
              <a:t>Bailey, Michelle </a:t>
            </a:r>
            <a:r>
              <a:rPr lang="en-US" sz="1400" dirty="0" err="1" smtClean="0">
                <a:solidFill>
                  <a:schemeClr val="tx1"/>
                </a:solidFill>
              </a:rPr>
              <a:t>Stegman</a:t>
            </a:r>
            <a:r>
              <a:rPr lang="en-US" sz="1400" dirty="0" smtClean="0">
                <a:solidFill>
                  <a:schemeClr val="tx1"/>
                </a:solidFill>
              </a:rPr>
              <a:t> and Jeffrey </a:t>
            </a:r>
            <a:r>
              <a:rPr lang="en-US" sz="1400" dirty="0" err="1" smtClean="0">
                <a:solidFill>
                  <a:schemeClr val="tx1"/>
                </a:solidFill>
              </a:rPr>
              <a:t>Hemmeter</a:t>
            </a:r>
            <a:r>
              <a:rPr lang="en-US" sz="1400" dirty="0" smtClean="0">
                <a:solidFill>
                  <a:schemeClr val="tx1"/>
                </a:solidFill>
              </a:rPr>
              <a:t>. 2015. “Characteristics of </a:t>
            </a:r>
            <a:r>
              <a:rPr lang="en-US" sz="1400" dirty="0" err="1" smtClean="0">
                <a:solidFill>
                  <a:schemeClr val="tx1"/>
                </a:solidFill>
              </a:rPr>
              <a:t>Noninstitutionalized</a:t>
            </a:r>
            <a:r>
              <a:rPr lang="en-US" sz="1400" dirty="0" smtClean="0">
                <a:solidFill>
                  <a:schemeClr val="tx1"/>
                </a:solidFill>
              </a:rPr>
              <a:t> DI and SSI Program Participants, 2013 Update.” Research and Statistics Note No. 2015-02. Washington, DC: Social Security Administration. </a:t>
            </a:r>
            <a:r>
              <a:rPr lang="en-US" sz="1400" u="sng" dirty="0" smtClean="0">
                <a:solidFill>
                  <a:schemeClr val="tx1"/>
                </a:solidFill>
                <a:hlinkClick r:id="rId3"/>
              </a:rPr>
              <a:t>http://www.ssa.gov/policy/docs/rsnotes/rsn2015-02.html</a:t>
            </a:r>
            <a:r>
              <a:rPr lang="en-US" sz="1400" dirty="0" smtClean="0">
                <a:solidFill>
                  <a:schemeClr val="tx1"/>
                </a:solidFill>
              </a:rPr>
              <a:t> </a:t>
            </a:r>
          </a:p>
          <a:p>
            <a:r>
              <a:rPr lang="en-US" sz="1400" dirty="0" smtClean="0">
                <a:solidFill>
                  <a:schemeClr val="tx1"/>
                </a:solidFill>
              </a:rPr>
              <a:t>Bee, Adam and Joshua Mitchell, 2017. “Do Older Americans Have More Income Than We Think?” U.S. Census Bureau Social, Economic, and Housing Statistics Division Working Paper #2017-39,  </a:t>
            </a:r>
            <a:r>
              <a:rPr lang="en-US" sz="1400" dirty="0" smtClean="0">
                <a:solidFill>
                  <a:schemeClr val="tx1"/>
                </a:solidFill>
                <a:hlinkClick r:id="rId4"/>
              </a:rPr>
              <a:t>https://www.census.gov/content/dam/Census/library/working-papers/2017/demo/SEHSD-WP2017-39.pdf</a:t>
            </a:r>
            <a:r>
              <a:rPr lang="en-US" sz="1400" dirty="0" smtClean="0">
                <a:solidFill>
                  <a:schemeClr val="tx1"/>
                </a:solidFill>
              </a:rPr>
              <a:t>.  </a:t>
            </a:r>
          </a:p>
          <a:p>
            <a:r>
              <a:rPr lang="en-US" sz="1400" dirty="0" smtClean="0">
                <a:solidFill>
                  <a:schemeClr val="tx1"/>
                </a:solidFill>
              </a:rPr>
              <a:t>Board of Trustees. 2018.</a:t>
            </a:r>
            <a:r>
              <a:rPr lang="en-US" sz="1400" i="1" dirty="0" smtClean="0">
                <a:solidFill>
                  <a:schemeClr val="tx1"/>
                </a:solidFill>
              </a:rPr>
              <a:t> The 2018</a:t>
            </a:r>
            <a:r>
              <a:rPr lang="en-US" sz="1400" dirty="0" smtClean="0">
                <a:solidFill>
                  <a:schemeClr val="tx1"/>
                </a:solidFill>
              </a:rPr>
              <a:t>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pPr lvl="0"/>
            <a:r>
              <a:rPr lang="en-US" sz="1400" dirty="0" smtClean="0">
                <a:solidFill>
                  <a:schemeClr val="tx1"/>
                </a:solidFill>
              </a:rPr>
              <a:t>Gregory, Janice M., Thomas N. </a:t>
            </a:r>
            <a:r>
              <a:rPr lang="en-US" sz="1400" dirty="0" err="1" smtClean="0">
                <a:solidFill>
                  <a:schemeClr val="tx1"/>
                </a:solidFill>
              </a:rPr>
              <a:t>Bethell</a:t>
            </a:r>
            <a:r>
              <a:rPr lang="en-US" sz="1400" dirty="0" smtClean="0">
                <a:solidFill>
                  <a:schemeClr val="tx1"/>
                </a:solidFill>
              </a:rPr>
              <a:t>, Virginia P. Reno, and Benjamin W. Veghte. 2010. “Strengthening Social Security for the Long Run.” Social Security Brief No. 35. Washington, DC: National Academy of Social Insurance.</a:t>
            </a:r>
          </a:p>
          <a:p>
            <a:pPr lvl="0"/>
            <a:r>
              <a:rPr lang="en-US" sz="1400" dirty="0" err="1" smtClean="0">
                <a:solidFill>
                  <a:schemeClr val="tx1"/>
                </a:solidFill>
              </a:rPr>
              <a:t>Munnell</a:t>
            </a:r>
            <a:r>
              <a:rPr lang="en-US" sz="1400" dirty="0" smtClean="0">
                <a:solidFill>
                  <a:schemeClr val="tx1"/>
                </a:solidFill>
              </a:rPr>
              <a:t>, Alicia H. 2013. “Social Security’s </a:t>
            </a:r>
            <a:r>
              <a:rPr lang="en-US" sz="1400" i="1" dirty="0" smtClean="0">
                <a:solidFill>
                  <a:schemeClr val="tx1"/>
                </a:solidFill>
              </a:rPr>
              <a:t>Real</a:t>
            </a:r>
            <a:r>
              <a:rPr lang="en-US" sz="1400" dirty="0" smtClean="0">
                <a:solidFill>
                  <a:schemeClr val="tx1"/>
                </a:solidFill>
              </a:rPr>
              <a:t> Retirement Age is 70.” Brief No. 13-15. </a:t>
            </a:r>
            <a:r>
              <a:rPr lang="en-US" sz="1400" dirty="0" err="1" smtClean="0">
                <a:solidFill>
                  <a:schemeClr val="tx1"/>
                </a:solidFill>
              </a:rPr>
              <a:t>Chesnut</a:t>
            </a:r>
            <a:r>
              <a:rPr lang="en-US" sz="1400" dirty="0" smtClean="0">
                <a:solidFill>
                  <a:schemeClr val="tx1"/>
                </a:solidFill>
              </a:rPr>
              <a:t> Hill, MA: Center for Retirement Research at Boston College.</a:t>
            </a:r>
          </a:p>
          <a:p>
            <a:pPr lvl="0"/>
            <a:r>
              <a:rPr lang="en-US" sz="1400" dirty="0" smtClean="0">
                <a:solidFill>
                  <a:schemeClr val="tx1"/>
                </a:solidFill>
              </a:rPr>
              <a:t>National Academy of Social Insurance. 2018. “Social Security Finances: Findings of the 2018 Trustees Report.” Washington, DC: National Academy of Social Insurance. </a:t>
            </a:r>
            <a:r>
              <a:rPr lang="en-US" sz="1400" dirty="0" smtClean="0">
                <a:solidFill>
                  <a:schemeClr val="tx1"/>
                </a:solidFill>
                <a:hlinkClick r:id="rId5"/>
              </a:rPr>
              <a:t>https://www.nasi.org/research/2018/social-security-finances-findings-2018-trustees-report</a:t>
            </a:r>
            <a:r>
              <a:rPr lang="en-US" sz="1400" dirty="0" smtClean="0">
                <a:solidFill>
                  <a:schemeClr val="tx1"/>
                </a:solidFill>
              </a:rPr>
              <a:t> </a:t>
            </a:r>
          </a:p>
          <a:p>
            <a:pPr lvl="0"/>
            <a:r>
              <a:rPr lang="en-US" sz="1400" dirty="0" smtClean="0">
                <a:solidFill>
                  <a:schemeClr val="tx1"/>
                </a:solidFill>
              </a:rPr>
              <a:t>Reno, Virginia P. and Joni Lavery. 2009.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idx="1"/>
          </p:nvPr>
        </p:nvSpPr>
        <p:spPr>
          <a:xfrm>
            <a:off x="457200" y="1600200"/>
            <a:ext cx="8229600" cy="5029200"/>
          </a:xfrm>
        </p:spPr>
        <p:txBody>
          <a:bodyPr>
            <a:noAutofit/>
          </a:bodyPr>
          <a:lstStyle/>
          <a:p>
            <a:r>
              <a:rPr lang="en-US" sz="1400" dirty="0" smtClean="0">
                <a:solidFill>
                  <a:schemeClr val="tx1"/>
                </a:solidFill>
              </a:rPr>
              <a:t>Reno, Virginia P., Elisa A. Walker, and Thomas N. Bethell. 2013. “Social Security Disability Insurance: Action Needed to Address Finances.” Social Security Brief No. 41. Washington, DC: National Academy of Social Insurance.</a:t>
            </a:r>
          </a:p>
          <a:p>
            <a:pPr lvl="0"/>
            <a:r>
              <a:rPr lang="en-US" sz="1400" dirty="0" smtClean="0">
                <a:solidFill>
                  <a:prstClr val="black"/>
                </a:solidFill>
              </a:rPr>
              <a:t>Social Security Administration. 2018a. “Beneficiary Data: Number of Social Security beneficiaries at the end of June 2018.” Baltimore, MD: Social Security Administration, Office of the Chief Actuary. </a:t>
            </a:r>
            <a:r>
              <a:rPr lang="en-US" sz="1400" u="sng" dirty="0" smtClean="0">
                <a:solidFill>
                  <a:prstClr val="black"/>
                </a:solidFill>
                <a:hlinkClick r:id="rId3"/>
              </a:rPr>
              <a:t>www.ssa.gov/cgi-bin/currentpay.cgi</a:t>
            </a:r>
            <a:r>
              <a:rPr lang="en-US" sz="1400" dirty="0" smtClean="0">
                <a:solidFill>
                  <a:prstClr val="black"/>
                </a:solidFill>
              </a:rPr>
              <a:t> </a:t>
            </a:r>
          </a:p>
          <a:p>
            <a:pPr lvl="0"/>
            <a:r>
              <a:rPr lang="en-US" sz="1400" dirty="0" smtClean="0">
                <a:solidFill>
                  <a:schemeClr val="tx1"/>
                </a:solidFill>
              </a:rPr>
              <a:t>Social Security Administration. 2018b. “Beneficiary Data: Benefits Paid by Type of Family.”  Data for June 2018. Baltimore, MD: Social Security Administration, Office of the Chief Actuary. </a:t>
            </a:r>
            <a:r>
              <a:rPr lang="en-US" sz="1400" u="sng" dirty="0" smtClean="0">
                <a:solidFill>
                  <a:schemeClr val="tx1"/>
                </a:solidFill>
                <a:hlinkClick r:id="rId4"/>
              </a:rPr>
              <a:t>www.ssa.gov/OACT/ProgData/famben.html</a:t>
            </a:r>
            <a:r>
              <a:rPr lang="en-US" sz="1400" dirty="0" smtClean="0">
                <a:solidFill>
                  <a:schemeClr val="tx1"/>
                </a:solidFill>
              </a:rPr>
              <a:t> </a:t>
            </a:r>
          </a:p>
          <a:p>
            <a:r>
              <a:rPr lang="en-US" sz="1400" dirty="0" smtClean="0">
                <a:solidFill>
                  <a:schemeClr val="tx1"/>
                </a:solidFill>
              </a:rPr>
              <a:t>Social Security Administration. 2018c. “Replacement Rates For Hypothetical Retired Workers.” Actuarial Note #2018.9. Baltimore, MD: Social Security Administration, Office of the Chief Actuary. </a:t>
            </a:r>
            <a:r>
              <a:rPr lang="en-US" sz="1400" dirty="0" smtClean="0">
                <a:solidFill>
                  <a:schemeClr val="tx1"/>
                </a:solidFill>
                <a:hlinkClick r:id="rId5"/>
              </a:rPr>
              <a:t>https://www.ssa.gov/OACT/NOTES/ran9/index.html</a:t>
            </a:r>
            <a:r>
              <a:rPr lang="en-US" sz="1400" dirty="0" smtClean="0">
                <a:solidFill>
                  <a:schemeClr val="tx1"/>
                </a:solidFill>
              </a:rPr>
              <a:t> </a:t>
            </a:r>
          </a:p>
          <a:p>
            <a:r>
              <a:rPr lang="en-US" sz="1400" dirty="0" smtClean="0">
                <a:solidFill>
                  <a:schemeClr val="tx1"/>
                </a:solidFill>
              </a:rPr>
              <a:t>Social Security Administration. 2017. </a:t>
            </a:r>
            <a:r>
              <a:rPr lang="en-US" sz="1400" i="1" dirty="0" smtClean="0">
                <a:solidFill>
                  <a:schemeClr val="tx1"/>
                </a:solidFill>
              </a:rPr>
              <a:t>Annual Statistical Report on the Social Security Disability Insurance Program, 2016</a:t>
            </a:r>
            <a:r>
              <a:rPr lang="en-US" sz="1400" dirty="0" smtClean="0">
                <a:solidFill>
                  <a:schemeClr val="tx1"/>
                </a:solidFill>
              </a:rPr>
              <a:t>. Washington, DC: Social Security Administration, Office of Research, Evaluation, and Statistics.</a:t>
            </a:r>
          </a:p>
          <a:p>
            <a:pPr lvl="0"/>
            <a:r>
              <a:rPr lang="en-US" sz="1400" dirty="0" smtClean="0">
                <a:solidFill>
                  <a:schemeClr val="tx1"/>
                </a:solidFill>
              </a:rPr>
              <a:t>Social Security Administration. 2016. </a:t>
            </a:r>
            <a:r>
              <a:rPr lang="en-US" sz="1400" i="1" dirty="0" smtClean="0">
                <a:solidFill>
                  <a:schemeClr val="tx1"/>
                </a:solidFill>
              </a:rPr>
              <a:t>Income of the Population 55 or Older, 2014</a:t>
            </a:r>
            <a:r>
              <a:rPr lang="en-US" sz="1400" dirty="0" smtClean="0">
                <a:solidFill>
                  <a:schemeClr val="tx1"/>
                </a:solidFill>
              </a:rPr>
              <a:t>. Washington, DC: Social Security Administration, Office of Research, Evaluation, and Statistics. </a:t>
            </a:r>
          </a:p>
          <a:p>
            <a:pPr lvl="0"/>
            <a:r>
              <a:rPr lang="en-US" sz="1400" dirty="0" smtClean="0">
                <a:solidFill>
                  <a:schemeClr val="tx1"/>
                </a:solidFill>
              </a:rPr>
              <a:t>Walker, Elisa A., Virginia P. Reno, and Thomas N. </a:t>
            </a:r>
            <a:r>
              <a:rPr lang="en-US" sz="1400" dirty="0" err="1" smtClean="0">
                <a:solidFill>
                  <a:schemeClr val="tx1"/>
                </a:solidFill>
              </a:rPr>
              <a:t>Bethell</a:t>
            </a:r>
            <a:r>
              <a:rPr lang="en-US" sz="1400" dirty="0" smtClean="0">
                <a:solidFill>
                  <a:schemeClr val="tx1"/>
                </a:solidFill>
              </a:rPr>
              <a:t>. 2014. </a:t>
            </a:r>
            <a:r>
              <a:rPr lang="en-US" sz="1400" i="1" dirty="0" smtClean="0">
                <a:solidFill>
                  <a:schemeClr val="tx1"/>
                </a:solidFill>
              </a:rPr>
              <a:t>Americans Make Hard Choices on Social Security: A Survey with Trade-Off Analysis</a:t>
            </a:r>
            <a:r>
              <a:rPr lang="en-US" sz="1400" dirty="0" smtClean="0">
                <a:solidFill>
                  <a:schemeClr val="tx1"/>
                </a:solidFill>
              </a:rPr>
              <a:t>. Washington, DC: National Academy of Social Insurance.</a:t>
            </a:r>
          </a:p>
          <a:p>
            <a:pPr>
              <a:buNone/>
            </a:pPr>
            <a:endParaRPr lang="en-US" sz="140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(June 2018)</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2018a; SSA, 2018b</a:t>
            </a:r>
            <a:r>
              <a:rPr lang="en-US" sz="1200" dirty="0" smtClean="0"/>
              <a:t>.</a:t>
            </a:r>
            <a:endParaRPr lang="en-US" sz="1200" dirty="0"/>
          </a:p>
        </p:txBody>
      </p:sp>
      <p:graphicFrame>
        <p:nvGraphicFramePr>
          <p:cNvPr id="5262" name="Group 142"/>
          <p:cNvGraphicFramePr>
            <a:graphicFrameLocks noGrp="1"/>
          </p:cNvGraphicFramePr>
          <p:nvPr>
            <p:extLst>
              <p:ext uri="{D42A27DB-BD31-4B8C-83A1-F6EECF244321}">
                <p14:modId xmlns:p14="http://schemas.microsoft.com/office/powerpoint/2010/main" xmlns="" val="188900429"/>
              </p:ext>
            </p:extLst>
          </p:nvPr>
        </p:nvGraphicFramePr>
        <p:xfrm>
          <a:off x="228600" y="1447799"/>
          <a:ext cx="8686799" cy="4978339"/>
        </p:xfrm>
        <a:graphic>
          <a:graphicData uri="http://schemas.openxmlformats.org/drawingml/2006/table">
            <a:tbl>
              <a:tblPr>
                <a:tableStyleId>{2D5ABB26-0587-4C30-8999-92F81FD0307C}</a:tableStyleId>
              </a:tblPr>
              <a:tblGrid>
                <a:gridCol w="4419600"/>
                <a:gridCol w="2133600"/>
                <a:gridCol w="2133599"/>
              </a:tblGrid>
              <a:tr h="6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Monthly Benefit  </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Yearly Benefit</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08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$1,413</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$16,956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447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$1,198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$14,376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51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Widows or widowers </a:t>
                      </a:r>
                      <a:r>
                        <a:rPr kumimoji="0" lang="en-US" sz="1600" u="none" strike="noStrike" cap="none" normalizeH="0" baseline="0" dirty="0" smtClean="0">
                          <a:ln>
                            <a:noFill/>
                          </a:ln>
                          <a:effectLst/>
                        </a:rPr>
                        <a:t>(60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$1,345</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$16,140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657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Monthly Benefit for Family</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Yearly Benefit for Family</a:t>
                      </a:r>
                      <a:endParaRPr kumimoji="0" lang="en-US" sz="1800" b="1" i="0" u="none" strike="noStrike" kern="1200" cap="none" spc="0" normalizeH="0" baseline="0" noProof="0" dirty="0" smtClean="0">
                        <a:ln>
                          <a:noFill/>
                        </a:ln>
                        <a:solidFill>
                          <a:prstClr val="black"/>
                        </a:solidFill>
                        <a:effectLst/>
                        <a:uLnTx/>
                        <a:uFillTx/>
                        <a:latin typeface="Times New Roman" charset="0"/>
                        <a:ea typeface="+mn-ea"/>
                        <a:cs typeface="+mn-cs"/>
                      </a:endParaRPr>
                    </a:p>
                  </a:txBody>
                  <a:tcPr marL="89725" marR="89725" marT="44863" marB="44863" horzOverflow="overflow"/>
                </a:tc>
              </a:tr>
              <a:tr h="44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spouse </a:t>
                      </a:r>
                      <a:r>
                        <a:rPr kumimoji="0" lang="en-US" sz="1600" u="none" strike="noStrike" cap="none" normalizeH="0" baseline="0" dirty="0" smtClean="0">
                          <a:ln>
                            <a:noFill/>
                          </a:ln>
                          <a:effectLst/>
                        </a:rPr>
                        <a:t>(62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$2,362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$28,344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2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or father </a:t>
                      </a:r>
                      <a:r>
                        <a:rPr kumimoji="0" lang="en-US" sz="1600" u="none" strike="noStrike" cap="none" normalizeH="0" baseline="0" dirty="0" smtClean="0">
                          <a:ln>
                            <a:noFill/>
                          </a:ln>
                          <a:effectLst/>
                        </a:rPr>
                        <a:t>(under 60)</a:t>
                      </a:r>
                      <a:r>
                        <a:rPr kumimoji="0" lang="en-US" sz="2400" u="none" strike="noStrike" cap="none" normalizeH="0" baseline="0" dirty="0" smtClean="0">
                          <a:ln>
                            <a:noFill/>
                          </a:ln>
                          <a:effectLst/>
                        </a:rPr>
                        <a:t> </a:t>
                      </a:r>
                      <a:r>
                        <a:rPr kumimoji="0" lang="en-US" sz="2100" u="none" strike="noStrike" cap="none" normalizeH="0" baseline="0" dirty="0" smtClean="0">
                          <a:ln>
                            <a:noFill/>
                          </a:ln>
                          <a:effectLst/>
                        </a:rPr>
                        <a:t>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$2,741</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$32,892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r>
              <a:tr h="72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$1,849</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$22,188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pic>
        <p:nvPicPr>
          <p:cNvPr id="11" name="Picture 10" descr="Black on White (small).gif"/>
          <p:cNvPicPr>
            <a:picLocks noChangeAspect="1"/>
          </p:cNvPicPr>
          <p:nvPr/>
        </p:nvPicPr>
        <p:blipFill>
          <a:blip r:embed="rId3" cstate="print"/>
          <a:stretch>
            <a:fillRect/>
          </a:stretch>
        </p:blipFill>
        <p:spPr>
          <a:xfrm>
            <a:off x="7772400" y="6096000"/>
            <a:ext cx="1053145" cy="613473"/>
          </a:xfrm>
          <a:prstGeom prst="rect">
            <a:avLst/>
          </a:prstGeom>
        </p:spPr>
      </p:pic>
      <p:sp>
        <p:nvSpPr>
          <p:cNvPr id="12"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2018c.</a:t>
            </a:r>
            <a:endParaRPr lang="en-US" sz="1200" dirty="0"/>
          </a:p>
        </p:txBody>
      </p:sp>
      <p:graphicFrame>
        <p:nvGraphicFramePr>
          <p:cNvPr id="14" name="Chart 13"/>
          <p:cNvGraphicFramePr/>
          <p:nvPr/>
        </p:nvGraphicFramePr>
        <p:xfrm>
          <a:off x="533400" y="1676400"/>
          <a:ext cx="7520828" cy="55963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Seniors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1828800"/>
            <a:ext cx="7772400" cy="4191000"/>
          </a:xfrm>
        </p:spPr>
        <p:txBody>
          <a:bodyPr/>
          <a:lstStyle/>
          <a:p>
            <a:pPr eaLnBrk="1" hangingPunct="1">
              <a:buSzPct val="85000"/>
              <a:buFont typeface="Wingdings" pitchFamily="2" charset="2"/>
              <a:buChar char="Ø"/>
            </a:pPr>
            <a:r>
              <a:rPr lang="en-US" sz="2800" dirty="0" smtClean="0">
                <a:solidFill>
                  <a:srgbClr val="005B4D"/>
                </a:solidFill>
              </a:rPr>
              <a:t>84% </a:t>
            </a:r>
            <a:r>
              <a:rPr lang="en-US" sz="2800" dirty="0" smtClean="0">
                <a:solidFill>
                  <a:schemeClr val="tx1"/>
                </a:solidFill>
              </a:rPr>
              <a:t>of all people 65 and older get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Over 3 in 5 (61%) </a:t>
            </a:r>
            <a:r>
              <a:rPr lang="en-US" sz="2800" dirty="0" smtClean="0">
                <a:solidFill>
                  <a:schemeClr val="tx1"/>
                </a:solidFill>
              </a:rPr>
              <a:t>beneficiaries of Social Security get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a:buSzPct val="85000"/>
              <a:buFont typeface="Wingdings" pitchFamily="2" charset="2"/>
              <a:buChar char="Ø"/>
            </a:pPr>
            <a:r>
              <a:rPr lang="en-US" sz="2800" dirty="0" smtClean="0">
                <a:solidFill>
                  <a:srgbClr val="005B4D"/>
                </a:solidFill>
              </a:rPr>
              <a:t>About 1 in 3 (33%) </a:t>
            </a:r>
            <a:r>
              <a:rPr lang="en-US" sz="2800" dirty="0" smtClean="0">
                <a:solidFill>
                  <a:schemeClr val="tx1"/>
                </a:solidFill>
              </a:rPr>
              <a:t>beneficiaries of Social Security get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5791200"/>
            <a:ext cx="4905510" cy="1200329"/>
          </a:xfrm>
          <a:prstGeom prst="rect">
            <a:avLst/>
          </a:prstGeom>
          <a:noFill/>
          <a:ln w="9525">
            <a:noFill/>
            <a:miter lim="800000"/>
            <a:headEnd/>
            <a:tailEnd/>
          </a:ln>
        </p:spPr>
        <p:txBody>
          <a:bodyPr wrap="square">
            <a:spAutoFit/>
          </a:bodyPr>
          <a:lstStyle/>
          <a:p>
            <a:r>
              <a:rPr lang="en-US" sz="1200" dirty="0" smtClean="0"/>
              <a:t>SSA, 2016a: Tables 2.A1 and 9.A1.</a:t>
            </a:r>
          </a:p>
          <a:p>
            <a:r>
              <a:rPr lang="en-US" sz="1200" dirty="0" smtClean="0"/>
              <a:t>*Some evidence indicates that a somewhat lower proportion of beneficiaries, </a:t>
            </a:r>
          </a:p>
          <a:p>
            <a:r>
              <a:rPr lang="en-US" sz="1200" dirty="0" smtClean="0"/>
              <a:t>about half, receive half or more of their total income from Social Security, and about 20% may get 90% or more of their income from Social Security</a:t>
            </a:r>
          </a:p>
          <a:p>
            <a:r>
              <a:rPr lang="en-US" sz="1200" dirty="0" smtClean="0"/>
              <a:t>(Bee and Mitchell, 2017).</a:t>
            </a:r>
          </a:p>
          <a:p>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Race</a:t>
            </a:r>
          </a:p>
        </p:txBody>
      </p:sp>
      <p:graphicFrame>
        <p:nvGraphicFramePr>
          <p:cNvPr id="4" name="Group 142"/>
          <p:cNvGraphicFramePr>
            <a:graphicFrameLocks noGrp="1"/>
          </p:cNvGraphicFramePr>
          <p:nvPr>
            <p:extLst/>
          </p:nvPr>
        </p:nvGraphicFramePr>
        <p:xfrm>
          <a:off x="838200" y="1719642"/>
          <a:ext cx="7467599" cy="3235836"/>
        </p:xfrm>
        <a:graphic>
          <a:graphicData uri="http://schemas.openxmlformats.org/drawingml/2006/table">
            <a:tbl>
              <a:tblPr>
                <a:tableStyleId>{2D5ABB26-0587-4C30-8999-92F81FD0307C}</a:tableStyleId>
              </a:tblPr>
              <a:tblGrid>
                <a:gridCol w="2465033">
                  <a:extLst>
                    <a:ext uri="{9D8B030D-6E8A-4147-A177-3AD203B41FA5}">
                      <a16:colId xmlns:a16="http://schemas.microsoft.com/office/drawing/2014/main" xmlns="" val="20000"/>
                    </a:ext>
                  </a:extLst>
                </a:gridCol>
                <a:gridCol w="2537534">
                  <a:extLst>
                    <a:ext uri="{9D8B030D-6E8A-4147-A177-3AD203B41FA5}">
                      <a16:colId xmlns:a16="http://schemas.microsoft.com/office/drawing/2014/main" xmlns="" val="20001"/>
                    </a:ext>
                  </a:extLst>
                </a:gridCol>
                <a:gridCol w="2465032">
                  <a:extLst>
                    <a:ext uri="{9D8B030D-6E8A-4147-A177-3AD203B41FA5}">
                      <a16:colId xmlns:a16="http://schemas.microsoft.com/office/drawing/2014/main" xmlns="" val="20002"/>
                    </a:ext>
                  </a:extLst>
                </a:gridCol>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xmlns="" val="10000"/>
                  </a:ext>
                </a:extLst>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Race:</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xmlns=""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White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60%</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32%</a:t>
                      </a:r>
                    </a:p>
                  </a:txBody>
                  <a:tcPr marL="89725" marR="89725" marT="44863" marB="44863" horzOverflow="overflow">
                    <a:solidFill>
                      <a:srgbClr val="ABB19F"/>
                    </a:solidFill>
                  </a:tcPr>
                </a:tc>
                <a:extLst>
                  <a:ext uri="{0D108BD9-81ED-4DB2-BD59-A6C34878D82A}">
                    <a16:rowId xmlns:a16="http://schemas.microsoft.com/office/drawing/2014/main" xmlns=""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Black</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69%</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45%</a:t>
                      </a:r>
                    </a:p>
                  </a:txBody>
                  <a:tcPr marL="89725" marR="89725" marT="44863" marB="44863" horzOverflow="overflow"/>
                </a:tc>
                <a:extLst>
                  <a:ext uri="{0D108BD9-81ED-4DB2-BD59-A6C34878D82A}">
                    <a16:rowId xmlns:a16="http://schemas.microsoft.com/office/drawing/2014/main" xmlns="" val="10003"/>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Asian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62%</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41%</a:t>
                      </a:r>
                    </a:p>
                  </a:txBody>
                  <a:tcPr marL="89725" marR="89725" marT="44863" marB="44863" horzOverflow="overflow">
                    <a:solidFill>
                      <a:srgbClr val="ABB19F"/>
                    </a:solidFill>
                  </a:tcPr>
                </a:tc>
                <a:extLst>
                  <a:ext uri="{0D108BD9-81ED-4DB2-BD59-A6C34878D82A}">
                    <a16:rowId xmlns:a16="http://schemas.microsoft.com/office/drawing/2014/main" xmlns="" val="10004"/>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Hispanic</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73%</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52%</a:t>
                      </a:r>
                    </a:p>
                  </a:txBody>
                  <a:tcPr marL="89725" marR="89725" marT="44863" marB="44863" horzOverflow="overflow">
                    <a:noFill/>
                  </a:tcPr>
                </a:tc>
                <a:extLst>
                  <a:ext uri="{0D108BD9-81ED-4DB2-BD59-A6C34878D82A}">
                    <a16:rowId xmlns:a16="http://schemas.microsoft.com/office/drawing/2014/main" xmlns="" val="10005"/>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8</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a:t>
            </a:r>
            <a:r>
              <a:rPr lang="en-US" sz="1200" dirty="0" smtClean="0">
                <a:solidFill>
                  <a:prstClr val="black"/>
                </a:solidFill>
                <a:latin typeface="Times New Roman" charset="0"/>
              </a:rPr>
              <a:t>2016a: </a:t>
            </a:r>
            <a:r>
              <a:rPr lang="en-US" sz="1200" dirty="0">
                <a:solidFill>
                  <a:prstClr val="black"/>
                </a:solidFill>
                <a:latin typeface="Times New Roman" charset="0"/>
              </a:rPr>
              <a:t>Table 9.A3.</a:t>
            </a:r>
          </a:p>
        </p:txBody>
      </p:sp>
    </p:spTree>
    <p:extLst>
      <p:ext uri="{BB962C8B-B14F-4D97-AF65-F5344CB8AC3E}">
        <p14:creationId xmlns:p14="http://schemas.microsoft.com/office/powerpoint/2010/main" xmlns="" val="110889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Gender and Family Type</a:t>
            </a:r>
          </a:p>
        </p:txBody>
      </p:sp>
      <p:graphicFrame>
        <p:nvGraphicFramePr>
          <p:cNvPr id="4" name="Group 142"/>
          <p:cNvGraphicFramePr>
            <a:graphicFrameLocks noGrp="1"/>
          </p:cNvGraphicFramePr>
          <p:nvPr>
            <p:extLst>
              <p:ext uri="{D42A27DB-BD31-4B8C-83A1-F6EECF244321}">
                <p14:modId xmlns:p14="http://schemas.microsoft.com/office/powerpoint/2010/main" xmlns="" val="1362417151"/>
              </p:ext>
            </p:extLst>
          </p:nvPr>
        </p:nvGraphicFramePr>
        <p:xfrm>
          <a:off x="685800" y="1447800"/>
          <a:ext cx="8001000" cy="4901438"/>
        </p:xfrm>
        <a:graphic>
          <a:graphicData uri="http://schemas.openxmlformats.org/drawingml/2006/table">
            <a:tbl>
              <a:tblPr>
                <a:tableStyleId>{2D5ABB26-0587-4C30-8999-92F81FD0307C}</a:tableStyleId>
              </a:tblPr>
              <a:tblGrid>
                <a:gridCol w="2560320">
                  <a:extLst>
                    <a:ext uri="{9D8B030D-6E8A-4147-A177-3AD203B41FA5}">
                      <a16:colId xmlns:a16="http://schemas.microsoft.com/office/drawing/2014/main" xmlns="" val="20000"/>
                    </a:ext>
                  </a:extLst>
                </a:gridCol>
                <a:gridCol w="2799574">
                  <a:extLst>
                    <a:ext uri="{9D8B030D-6E8A-4147-A177-3AD203B41FA5}">
                      <a16:colId xmlns:a16="http://schemas.microsoft.com/office/drawing/2014/main" xmlns="" val="20001"/>
                    </a:ext>
                  </a:extLst>
                </a:gridCol>
                <a:gridCol w="2641106">
                  <a:extLst>
                    <a:ext uri="{9D8B030D-6E8A-4147-A177-3AD203B41FA5}">
                      <a16:colId xmlns:a16="http://schemas.microsoft.com/office/drawing/2014/main" xmlns=""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Percent of beneficiaries 65 or older whose Social Security benefits make up:</a:t>
                      </a:r>
                      <a:endParaRPr kumimoji="0" lang="en-US" sz="1800" b="1" i="0" u="none" strike="noStrike" cap="none" normalizeH="0" baseline="0" dirty="0">
                        <a:ln>
                          <a:noFill/>
                        </a:ln>
                        <a:solidFill>
                          <a:schemeClr val="tx1"/>
                        </a:solidFill>
                        <a:effectLst/>
                        <a:latin typeface="+mn-lt"/>
                      </a:endParaRP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xmlns="" val="10000"/>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By Gender:</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xmlns="" val="10001"/>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women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61%</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34%</a:t>
                      </a:r>
                    </a:p>
                  </a:txBody>
                  <a:tcPr marL="89725" marR="89725" marT="44863" marB="44863" horzOverflow="overflow">
                    <a:solidFill>
                      <a:srgbClr val="ABB19F"/>
                    </a:solidFill>
                  </a:tcPr>
                </a:tc>
                <a:extLst>
                  <a:ext uri="{0D108BD9-81ED-4DB2-BD59-A6C34878D82A}">
                    <a16:rowId xmlns:a16="http://schemas.microsoft.com/office/drawing/2014/main" xmlns="" val="10002"/>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56%</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29%</a:t>
                      </a:r>
                    </a:p>
                  </a:txBody>
                  <a:tcPr marL="89725" marR="89725" marT="44863" marB="44863" horzOverflow="overflow"/>
                </a:tc>
                <a:extLst>
                  <a:ext uri="{0D108BD9-81ED-4DB2-BD59-A6C34878D82A}">
                    <a16:rowId xmlns:a16="http://schemas.microsoft.com/office/drawing/2014/main" xmlns="" val="10003"/>
                  </a:ext>
                </a:extLst>
              </a:tr>
              <a:tr h="178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cap="none" normalizeH="0" baseline="0" dirty="0" smtClean="0">
                        <a:ln>
                          <a:noFill/>
                        </a:ln>
                        <a:solidFill>
                          <a:schemeClr val="tx1"/>
                        </a:solidFill>
                        <a:effectLst/>
                        <a:latin typeface="+mn-lt"/>
                      </a:endParaRPr>
                    </a:p>
                  </a:txBody>
                  <a:tcPr marL="89725" marR="89725" marT="44863" marB="44863" anchor="b" horzOverflow="overflow"/>
                </a:tc>
                <a:tc hMerge="1">
                  <a:txBody>
                    <a:bodyPr/>
                    <a:lstStyle/>
                    <a:p>
                      <a:endParaRPr lang="en-US"/>
                    </a:p>
                  </a:txBody>
                  <a:tcPr/>
                </a:tc>
              </a:tr>
              <a:tr h="708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endParaRPr lang="en-US"/>
                    </a:p>
                  </a:txBody>
                  <a:tcPr/>
                </a:tc>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latin typeface="+mn-lt"/>
                        </a:rPr>
                        <a:t>By Family Type: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smtClean="0">
                          <a:ln>
                            <a:noFill/>
                          </a:ln>
                          <a:solidFill>
                            <a:prstClr val="black"/>
                          </a:solidFill>
                          <a:effectLst/>
                          <a:uLnTx/>
                          <a:uFillTx/>
                          <a:latin typeface="+mn-lt"/>
                          <a:ea typeface="+mn-ea"/>
                          <a:cs typeface="+mn-cs"/>
                        </a:rPr>
                        <a:t>Half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of their income</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smtClean="0">
                          <a:ln>
                            <a:noFill/>
                          </a:ln>
                          <a:solidFill>
                            <a:prstClr val="black"/>
                          </a:solidFill>
                          <a:effectLst/>
                          <a:uLnTx/>
                          <a:uFillTx/>
                          <a:latin typeface="+mn-lt"/>
                          <a:ea typeface="+mn-ea"/>
                          <a:cs typeface="+mn-cs"/>
                        </a:rPr>
                        <a:t>90%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of their income</a:t>
                      </a:r>
                    </a:p>
                  </a:txBody>
                  <a:tcPr marL="89725" marR="89725" marT="44863" marB="44863" horzOverflow="overflow">
                    <a:noFill/>
                  </a:tcPr>
                </a:tc>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mn-cs"/>
                        </a:rPr>
                        <a:t>Married couples</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dirty="0"/>
                        <a:t>48%</a:t>
                      </a:r>
                    </a:p>
                  </a:txBody>
                  <a:tcPr marL="89725" marR="89725" marT="44863" marB="44863" horzOverflow="overflow">
                    <a:solidFill>
                      <a:srgbClr val="ABB19F"/>
                    </a:solidFill>
                  </a:tcPr>
                </a:tc>
                <a:tc>
                  <a:txBody>
                    <a:bodyPr/>
                    <a:lstStyle/>
                    <a:p>
                      <a:pPr algn="ctr"/>
                      <a:r>
                        <a:rPr lang="en-US" sz="2100" dirty="0"/>
                        <a:t>21%</a:t>
                      </a:r>
                    </a:p>
                  </a:txBody>
                  <a:tcPr marL="89725" marR="89725" marT="44863" marB="44863" horzOverflow="overflow">
                    <a:solidFill>
                      <a:srgbClr val="ABB19F"/>
                    </a:solidFill>
                  </a:tcPr>
                </a:tc>
                <a:extLst>
                  <a:ext uri="{0D108BD9-81ED-4DB2-BD59-A6C34878D82A}">
                    <a16:rowId xmlns:a16="http://schemas.microsoft.com/office/drawing/2014/main" xmlns="" val="10006"/>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people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71%</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43%</a:t>
                      </a:r>
                    </a:p>
                  </a:txBody>
                  <a:tcPr marL="89725" marR="89725" marT="44863" marB="44863" horzOverflow="overflow">
                    <a:noFill/>
                  </a:tcPr>
                </a:tc>
                <a:extLst>
                  <a:ext uri="{0D108BD9-81ED-4DB2-BD59-A6C34878D82A}">
                    <a16:rowId xmlns:a16="http://schemas.microsoft.com/office/drawing/2014/main" xmlns="" val="10007"/>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9</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a:t>
            </a:r>
            <a:r>
              <a:rPr lang="en-US" sz="1200" dirty="0" smtClean="0">
                <a:solidFill>
                  <a:prstClr val="black"/>
                </a:solidFill>
                <a:latin typeface="Times New Roman" charset="0"/>
              </a:rPr>
              <a:t>2016a: </a:t>
            </a:r>
            <a:r>
              <a:rPr lang="en-US" sz="1200" dirty="0">
                <a:solidFill>
                  <a:prstClr val="black"/>
                </a:solidFill>
                <a:latin typeface="Times New Roman" charset="0"/>
              </a:rPr>
              <a:t>Tables 9.A2 and 9.B3.</a:t>
            </a:r>
          </a:p>
        </p:txBody>
      </p:sp>
    </p:spTree>
    <p:extLst>
      <p:ext uri="{BB962C8B-B14F-4D97-AF65-F5344CB8AC3E}">
        <p14:creationId xmlns:p14="http://schemas.microsoft.com/office/powerpoint/2010/main" xmlns="" val="193828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22056</TotalTime>
  <Words>7148</Words>
  <Application>Microsoft Office PowerPoint</Application>
  <PresentationFormat>On-screen Show (4:3)</PresentationFormat>
  <Paragraphs>627</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TS102264331</vt:lpstr>
      <vt:lpstr>1_TS102264331</vt:lpstr>
      <vt:lpstr>Social Security Benefits, Finances, and Policy Options A Primer</vt:lpstr>
      <vt:lpstr>What is  Social Security?</vt:lpstr>
      <vt:lpstr>How Many People Receive  Social Security?</vt:lpstr>
      <vt:lpstr>Who Receives Social Security?</vt:lpstr>
      <vt:lpstr>How Much Does Social Security Pay? (June 2018)</vt:lpstr>
      <vt:lpstr>How Do Benefits  Compare to Earnings? </vt:lpstr>
      <vt:lpstr>How Many Seniors Rely on Social Security for Most of Their Income?</vt:lpstr>
      <vt:lpstr>Reliance on Social Security  By Race</vt:lpstr>
      <vt:lpstr>Reliance on Social Security  By Gender and Family Type</vt:lpstr>
      <vt:lpstr>Increase in Full Retirement Age (FRA) Lowers Retirement Benefits at Any Age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and Employers Pay?</vt:lpstr>
      <vt:lpstr>Where Does the Money Go?</vt:lpstr>
      <vt:lpstr>The Financial  Outlook</vt:lpstr>
      <vt:lpstr>2017 Finances</vt:lpstr>
      <vt:lpstr>Where is Social Security Income From? Shares of Income to the Trust Funds, 2017</vt:lpstr>
      <vt:lpstr>What are Social Security  Reserves, or Assets?</vt:lpstr>
      <vt:lpstr>Disability Insurance Projections</vt:lpstr>
      <vt:lpstr>How Large are Social Security  Trust Fund Assets?</vt:lpstr>
      <vt:lpstr>Social Security Income and Outgo</vt:lpstr>
      <vt:lpstr>How Do Actuaries Estimate the Future?</vt:lpstr>
      <vt:lpstr>The Long-Range Projection (Best Estimate) </vt:lpstr>
      <vt:lpstr>Other Scenarios</vt:lpstr>
      <vt:lpstr>Why Will Social Security Cost More in the Future?</vt:lpstr>
      <vt:lpstr>Percent of the Population Receiving Social Security and Percent Age 65+, 2015-2090</vt:lpstr>
      <vt:lpstr>Can We Afford  Social Security  in the Future?  </vt:lpstr>
      <vt:lpstr>Social Security in the  Broader Economy</vt:lpstr>
      <vt:lpstr>Taxable Payroll in the Broader Economy</vt:lpstr>
      <vt:lpstr>Strengthening  Social Security</vt:lpstr>
      <vt:lpstr>Options to Improve Adequacy</vt:lpstr>
      <vt:lpstr>Options for Raising Revenues</vt:lpstr>
      <vt:lpstr>Other Options for Solvency</vt:lpstr>
      <vt:lpstr>Public Opinion  on Social Security</vt:lpstr>
      <vt:lpstr>Consistent Findings  throughout the Study</vt:lpstr>
      <vt:lpstr>Consistent Findings  throughout the Study</vt:lpstr>
      <vt:lpstr>Majorities of Republicans, Democrats,  and Independents Agree</vt:lpstr>
      <vt:lpstr>Demographic Support for Package of Policy Options Preferred by 71% of Americans</vt:lpstr>
      <vt:lpstr>Recap</vt:lpstr>
      <vt:lpstr>References</vt:lpstr>
      <vt:lpstr>References (cont.)</vt:lpstr>
    </vt:vector>
  </TitlesOfParts>
  <Company>National Academy of Social 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ESchreur</cp:lastModifiedBy>
  <cp:revision>1657</cp:revision>
  <cp:lastPrinted>2011-04-14T19:43:39Z</cp:lastPrinted>
  <dcterms:created xsi:type="dcterms:W3CDTF">2003-02-07T15:03:12Z</dcterms:created>
  <dcterms:modified xsi:type="dcterms:W3CDTF">2018-08-09T19:13:28Z</dcterms:modified>
</cp:coreProperties>
</file>