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360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7" r:id="rId2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eh, Johanna P." initials="MJP" lastIdx="1" clrIdx="0">
    <p:extLst>
      <p:ext uri="{19B8F6BF-5375-455C-9EA6-DF929625EA0E}">
        <p15:presenceInfo xmlns:p15="http://schemas.microsoft.com/office/powerpoint/2012/main" userId="S-1-5-21-2587397230-3316739918-3431996274-62408" providerId="AD"/>
      </p:ext>
    </p:extLst>
  </p:cmAuthor>
  <p:cmAuthor id="2" name="Bosley, Tiffany" initials="BT" lastIdx="1" clrIdx="1">
    <p:extLst>
      <p:ext uri="{19B8F6BF-5375-455C-9EA6-DF929625EA0E}">
        <p15:presenceInfo xmlns:p15="http://schemas.microsoft.com/office/powerpoint/2012/main" userId="S-1-5-21-2587397230-3316739918-3431996274-127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2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6335" autoAdjust="0"/>
  </p:normalViewPr>
  <p:slideViewPr>
    <p:cSldViewPr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1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86"/>
    </p:cViewPr>
  </p:sorterViewPr>
  <p:notesViewPr>
    <p:cSldViewPr>
      <p:cViewPr varScale="1">
        <p:scale>
          <a:sx n="65" d="100"/>
          <a:sy n="65" d="100"/>
        </p:scale>
        <p:origin x="313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E2D799D-41B9-4854-AB68-026DE2F0CF91}" type="datetimeFigureOut">
              <a:rPr lang="en-US"/>
              <a:pPr>
                <a:defRPr/>
              </a:pPr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1263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OCACT/SSA - Disability Incidence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31263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FCA2BE9-7253-4F66-85A2-9C03EA36A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7066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6704028-D750-48FC-AB5F-1A93049D9423}" type="datetimeFigureOut">
              <a:rPr lang="en-US"/>
              <a:pPr>
                <a:defRPr/>
              </a:pPr>
              <a:t>3/4/2019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2" tIns="46570" rIns="93142" bIns="4657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50" cy="4181475"/>
          </a:xfrm>
          <a:prstGeom prst="rect">
            <a:avLst/>
          </a:prstGeom>
        </p:spPr>
        <p:txBody>
          <a:bodyPr vert="horz" lIns="93142" tIns="46570" rIns="93142" bIns="4657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1263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OCACT/SSA - Disability Incidence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31263"/>
            <a:ext cx="3038475" cy="463550"/>
          </a:xfrm>
          <a:prstGeom prst="rect">
            <a:avLst/>
          </a:prstGeom>
        </p:spPr>
        <p:txBody>
          <a:bodyPr vert="horz" lIns="93142" tIns="46570" rIns="93142" bIns="465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63C097E-E7F9-47F7-BEAC-44E240DBA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571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8500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649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818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Alternative chart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0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3375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4868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115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207434" y="241935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53B6E-7681-4D00-93E4-20E959FBAC5F}" type="datetime1">
              <a:rPr lang="en-US" smtClean="0"/>
              <a:t>3/4/2019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49E7-1587-451B-B4EB-C39E1D589617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640238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BDFE-242B-4DE5-94A1-A725F4EF76B6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04BA8-44F5-48EC-9E6B-2E8EB2D2FB89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133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07434" y="142875"/>
            <a:ext cx="11777133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C1B7D-3244-4921-9877-0699400C6408}" type="datetime1">
              <a:rPr lang="en-US" smtClean="0"/>
              <a:t>3/4/2019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6083301" y="1576388"/>
            <a:ext cx="12700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1" y="6410326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97F1C-128F-4988-95DF-B1AD9C41B0BF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6096000" y="2200276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10"/>
          <p:cNvSpPr/>
          <p:nvPr/>
        </p:nvSpPr>
        <p:spPr>
          <a:xfrm>
            <a:off x="203200" y="1371600"/>
            <a:ext cx="11777133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734" y="6391275"/>
            <a:ext cx="11777133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203200" y="1279525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C7E88-58C5-41A7-8BC7-23BC6E27F29E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216AB-965B-481A-AF6B-2A4E6855DF49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03200" y="15875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7D99-E50F-4E52-830B-241804262704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1"/>
            <a:ext cx="812800" cy="4413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B5A0AB1-45E6-4BF3-A15F-7635F32C9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03200" y="152400"/>
            <a:ext cx="11777133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1"/>
            <a:ext cx="12192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12"/>
          <p:cNvSpPr/>
          <p:nvPr userDrawn="1"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8"/>
          <p:cNvSpPr>
            <a:spLocks noChangeShapeType="1"/>
          </p:cNvSpPr>
          <p:nvPr userDrawn="1"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994E2-033E-4AE2-8BD6-957485BAB276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510617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203200" y="152401"/>
            <a:ext cx="11777133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7717367" y="6405564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8F6D8-AF1B-4860-8821-7D8C436CE227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77943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1" y="6405564"/>
            <a:ext cx="4059767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CD9196-48BD-4129-AC57-769A3A6B4C83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326"/>
            <a:ext cx="47752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OCACT/SSA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350"/>
            <a:ext cx="1177713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402167" y="228601"/>
            <a:ext cx="113792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02167" y="1524000"/>
            <a:ext cx="113792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7592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1C80E7A-1071-4F4D-87BB-AF8542F787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7391400" cy="3048000"/>
          </a:xfrm>
        </p:spPr>
        <p:txBody>
          <a:bodyPr>
            <a:normAutofit/>
          </a:bodyPr>
          <a:lstStyle/>
          <a:p>
            <a:r>
              <a:rPr lang="en-US" sz="2400" cap="none" dirty="0" smtClean="0"/>
              <a:t>Steve Goss and Karen Glenn </a:t>
            </a:r>
          </a:p>
          <a:p>
            <a:r>
              <a:rPr lang="en-US" sz="2400" cap="none" dirty="0" smtClean="0"/>
              <a:t>Office </a:t>
            </a:r>
            <a:r>
              <a:rPr lang="en-US" sz="2400" cap="none" dirty="0"/>
              <a:t>of the Chief Actuary</a:t>
            </a:r>
          </a:p>
          <a:p>
            <a:r>
              <a:rPr lang="en-US" sz="2400" cap="none" dirty="0"/>
              <a:t>Social Security Administration</a:t>
            </a:r>
          </a:p>
          <a:p>
            <a:endParaRPr lang="en-US" sz="2400" cap="none" dirty="0"/>
          </a:p>
          <a:p>
            <a:r>
              <a:rPr lang="en-US" sz="2400" cap="none" dirty="0" smtClean="0"/>
              <a:t>National Academy of Social Insurance</a:t>
            </a:r>
            <a:endParaRPr lang="en-US" sz="2400" cap="none" dirty="0"/>
          </a:p>
          <a:p>
            <a:r>
              <a:rPr lang="en-US" sz="2400" cap="none" dirty="0" smtClean="0"/>
              <a:t>March 5, 2019</a:t>
            </a:r>
            <a:endParaRPr lang="en-US" sz="2400" cap="none" dirty="0"/>
          </a:p>
        </p:txBody>
      </p:sp>
      <p:sp>
        <p:nvSpPr>
          <p:cNvPr id="15364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10134600" cy="1981200"/>
          </a:xfrm>
        </p:spPr>
        <p:txBody>
          <a:bodyPr/>
          <a:lstStyle/>
          <a:p>
            <a:r>
              <a:rPr lang="en-US" sz="3800" dirty="0" smtClean="0"/>
              <a:t>Some Social Security Basics: </a:t>
            </a:r>
            <a:br>
              <a:rPr lang="en-US" sz="3800" dirty="0" smtClean="0"/>
            </a:br>
            <a:r>
              <a:rPr lang="en-US" sz="3800" dirty="0" smtClean="0"/>
              <a:t>Disability, Benefit Levels, Financial Status, Recent Proposals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Social Security Monthly Benefit Levels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2167" y="1447800"/>
            <a:ext cx="11637433" cy="4953000"/>
          </a:xfrm>
        </p:spPr>
        <p:txBody>
          <a:bodyPr/>
          <a:lstStyle/>
          <a:p>
            <a:r>
              <a:rPr lang="en-US" dirty="0" smtClean="0"/>
              <a:t>Primary Insurance Amount (PIA) is a progressive formula replacing a portion of worker’s career-average past earnings level (highest 35 years of earnings–indexed to average wage–for retirees)</a:t>
            </a:r>
          </a:p>
          <a:p>
            <a:r>
              <a:rPr lang="en-US" dirty="0"/>
              <a:t>Benefits replace 40% to 45% of career </a:t>
            </a:r>
            <a:r>
              <a:rPr lang="en-US" dirty="0" smtClean="0"/>
              <a:t>earnings, on </a:t>
            </a:r>
            <a:r>
              <a:rPr lang="en-US" dirty="0"/>
              <a:t>average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About 80% for very-low earner, about 28% for steady maximum earner</a:t>
            </a:r>
          </a:p>
          <a:p>
            <a:r>
              <a:rPr lang="en-US" dirty="0" smtClean="0"/>
              <a:t>Auxiliary beneficiaries (family members) may receive half of the PIA of the retired or disabled worker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Surviving spouses may receive 100 percent; other survivors 75 percent</a:t>
            </a:r>
          </a:p>
          <a:p>
            <a:r>
              <a:rPr lang="en-US" dirty="0" smtClean="0"/>
              <a:t>Total benefits payable on a worker’s account limited to “family max”</a:t>
            </a:r>
          </a:p>
          <a:p>
            <a:r>
              <a:rPr lang="en-US" dirty="0" smtClean="0"/>
              <a:t>Retired-worker and spouse benefits are modified by age at start of receipt</a:t>
            </a:r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5886450" y="6340476"/>
            <a:ext cx="45720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93429DF6-D8EC-494E-89B4-6B65EEC63403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772187" y="1"/>
            <a:ext cx="10668490" cy="888674"/>
          </a:xfrm>
          <a:noFill/>
        </p:spPr>
        <p:txBody>
          <a:bodyPr/>
          <a:lstStyle/>
          <a:p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Replacement Rates Based on the 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2018 TR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1986" name="TextBox 2"/>
          <p:cNvSpPr txBox="1">
            <a:spLocks noChangeArrowheads="1"/>
          </p:cNvSpPr>
          <p:nvPr/>
        </p:nvSpPr>
        <p:spPr bwMode="auto">
          <a:xfrm>
            <a:off x="1862124" y="6020046"/>
            <a:ext cx="9122683" cy="32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230" tIns="44614" rIns="89230" bIns="44614">
            <a:spAutoFit/>
          </a:bodyPr>
          <a:lstStyle/>
          <a:p>
            <a:pPr defTabSz="893105"/>
            <a:r>
              <a:rPr lang="en-US" sz="1528" dirty="0">
                <a:solidFill>
                  <a:schemeClr val="accent2"/>
                </a:solidFill>
              </a:rPr>
              <a:t>Source: Annual Recurring Actuarial Note #9 at www.ssa.gov/oact/NOTES/ran9/index.html</a:t>
            </a:r>
          </a:p>
        </p:txBody>
      </p:sp>
      <p:sp>
        <p:nvSpPr>
          <p:cNvPr id="4198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459618"/>
            <a:ext cx="2489200" cy="198764"/>
          </a:xfrm>
          <a:noFill/>
        </p:spPr>
        <p:txBody>
          <a:bodyPr/>
          <a:lstStyle/>
          <a:p>
            <a:pPr defTabSz="893105"/>
            <a:fld id="{EF6F30EA-8CD7-47FB-BF55-B9B3CA7321C8}" type="slidenum">
              <a:rPr lang="en-US" smtClean="0"/>
              <a:pPr defTabSz="893105"/>
              <a:t>11</a:t>
            </a:fld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143001"/>
            <a:ext cx="10058400" cy="5261054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1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09600" y="152157"/>
            <a:ext cx="10972799" cy="838443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How About at Age 62, Where Many Start Benefits?</a:t>
            </a:r>
          </a:p>
        </p:txBody>
      </p:sp>
      <p:sp>
        <p:nvSpPr>
          <p:cNvPr id="43010" name="TextBox 7"/>
          <p:cNvSpPr txBox="1">
            <a:spLocks noChangeArrowheads="1"/>
          </p:cNvSpPr>
          <p:nvPr/>
        </p:nvSpPr>
        <p:spPr bwMode="auto">
          <a:xfrm>
            <a:off x="1862124" y="6020046"/>
            <a:ext cx="9122683" cy="32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230" tIns="44614" rIns="89230" bIns="44614">
            <a:spAutoFit/>
          </a:bodyPr>
          <a:lstStyle/>
          <a:p>
            <a:pPr defTabSz="893105"/>
            <a:r>
              <a:rPr lang="en-US" sz="1528" dirty="0">
                <a:solidFill>
                  <a:schemeClr val="accent2"/>
                </a:solidFill>
              </a:rPr>
              <a:t>Source: Annual Recurring Actuarial Note #9 at www.ssa.gov/oact/NOTES/ran9/index.html</a:t>
            </a:r>
          </a:p>
        </p:txBody>
      </p:sp>
      <p:sp>
        <p:nvSpPr>
          <p:cNvPr id="43011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13000" cy="365125"/>
          </a:xfrm>
          <a:noFill/>
        </p:spPr>
        <p:txBody>
          <a:bodyPr/>
          <a:lstStyle/>
          <a:p>
            <a:pPr defTabSz="893105"/>
            <a:fld id="{E71CE360-D8C6-47A8-B914-89013157C626}" type="slidenum">
              <a:rPr lang="en-US" smtClean="0"/>
              <a:pPr defTabSz="893105"/>
              <a:t>12</a:t>
            </a:fld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19200"/>
            <a:ext cx="10058400" cy="5191126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6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61756" y="275644"/>
            <a:ext cx="10668490" cy="1019755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Payable Benefits Under the Law, After Trust </a:t>
            </a:r>
            <a:br>
              <a:rPr lang="en-US" sz="36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Fund Reserves Are Depleted, Are Even Lower</a:t>
            </a:r>
          </a:p>
        </p:txBody>
      </p:sp>
      <p:sp>
        <p:nvSpPr>
          <p:cNvPr id="44034" name="TextBox 7"/>
          <p:cNvSpPr txBox="1">
            <a:spLocks noChangeArrowheads="1"/>
          </p:cNvSpPr>
          <p:nvPr/>
        </p:nvSpPr>
        <p:spPr bwMode="auto">
          <a:xfrm>
            <a:off x="1635193" y="6085098"/>
            <a:ext cx="9226414" cy="32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9230" tIns="44614" rIns="89230" bIns="44614">
            <a:spAutoFit/>
          </a:bodyPr>
          <a:lstStyle/>
          <a:p>
            <a:pPr defTabSz="893105"/>
            <a:r>
              <a:rPr lang="en-US" sz="1528" dirty="0">
                <a:solidFill>
                  <a:schemeClr val="bg1"/>
                </a:solidFill>
                <a:latin typeface="+mn-lt"/>
              </a:rPr>
              <a:t>Source: Annual Recurring Actuarial Note #9 at www.ssa.gov/oact/NOTES/ran9/index.html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95BEC348-0E7F-41C2-BF75-A851CAEA01A1}" type="slidenum">
              <a:rPr lang="en-US" smtClean="0"/>
              <a:pPr defTabSz="893105"/>
              <a:t>13</a:t>
            </a:fld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32746"/>
            <a:ext cx="10058400" cy="4868958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Social Security Monthly Benefit Levels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11353800" cy="5181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Monthly benefit level after initial eligibility increases with COLA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Based on CPI-W (urban wage earners)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Thus, while individuals’ benefits keep up with price levels, they fall behind average earnings levels</a:t>
            </a:r>
          </a:p>
          <a:p>
            <a:r>
              <a:rPr lang="en-US" dirty="0" smtClean="0"/>
              <a:t>Benefit levels from one generation to the next rise with average earnings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But the “special minimum” </a:t>
            </a:r>
            <a:r>
              <a:rPr lang="en-US" dirty="0"/>
              <a:t>b</a:t>
            </a:r>
            <a:r>
              <a:rPr lang="en-US" dirty="0" smtClean="0">
                <a:solidFill>
                  <a:schemeClr val="tx1"/>
                </a:solidFill>
              </a:rPr>
              <a:t>enefit has been only CPI-indexed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o now applies to virtually no beneficiaries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Monthly benefit levels may be offset by WEP, GPO, and workers comp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Disability benefits may be suspended or ceased due to earnings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Other benefits (under the Normal Retirement Age) may be deferred by earnings test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5886450" y="6340476"/>
            <a:ext cx="36195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93429DF6-D8EC-494E-89B4-6B65EEC63403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62224" y="2132376"/>
            <a:ext cx="9067555" cy="1470831"/>
          </a:xfrm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685800" y="194721"/>
            <a:ext cx="10896600" cy="8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9230" tIns="44614" rIns="89230" bIns="44614" anchor="ctr">
            <a:spAutoFit/>
          </a:bodyPr>
          <a:lstStyle/>
          <a:p>
            <a:pPr marL="0" lvl="1" algn="ctr" defTabSz="893105" eaLnBrk="0" hangingPunct="0">
              <a:tabLst>
                <a:tab pos="893105" algn="l"/>
              </a:tabLst>
              <a:defRPr/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SOLVENCY:  OASDI Trust Fund Reserve Depletion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 2034 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ctr" defTabSz="893105" eaLnBrk="0" hangingPunct="0">
              <a:tabLst>
                <a:tab pos="893105" algn="l"/>
              </a:tabLst>
              <a:defRPr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Reserve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depletion date varied from 2029 to 2042 in reports over the past 26 years (1992-2018) </a:t>
            </a: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3886201" y="6442649"/>
            <a:ext cx="2362200" cy="47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230" tIns="44614" rIns="89230" bIns="44614"/>
          <a:lstStyle/>
          <a:p>
            <a:pPr algn="r" defTabSz="893105"/>
            <a:fld id="{2913EA77-C771-46C0-A7C0-03F51D8CEF96}" type="slidenum">
              <a:rPr lang="en-US" sz="1200">
                <a:solidFill>
                  <a:schemeClr val="bg1"/>
                </a:solidFill>
              </a:rPr>
              <a:pPr algn="r" defTabSz="893105"/>
              <a:t>15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023483"/>
            <a:ext cx="10058400" cy="5366903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1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1"/>
            <a:ext cx="11582399" cy="914400"/>
          </a:xfrm>
        </p:spPr>
        <p:txBody>
          <a:bodyPr vert="horz" wrap="square" lIns="86335" tIns="43168" rIns="86335" bIns="43168" numCol="1" anchor="b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Changing Age Distribution Over Last 20 and Next 20 Years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Largely Explain the Financial Status of the OASI and DI Trust Funds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260393"/>
            <a:ext cx="10058399" cy="504891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715000" y="6324601"/>
            <a:ext cx="533400" cy="441325"/>
          </a:xfrm>
        </p:spPr>
        <p:txBody>
          <a:bodyPr/>
          <a:lstStyle/>
          <a:p>
            <a:pPr>
              <a:defRPr/>
            </a:pPr>
            <a:fld id="{4B5A0AB1-45E6-4BF3-A15F-7635F32C9D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 txBox="1">
            <a:spLocks noGrp="1"/>
          </p:cNvSpPr>
          <p:nvPr/>
        </p:nvSpPr>
        <p:spPr bwMode="auto">
          <a:xfrm>
            <a:off x="3733801" y="6399596"/>
            <a:ext cx="2465832" cy="47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230" tIns="44614" rIns="89230" bIns="44614"/>
          <a:lstStyle/>
          <a:p>
            <a:pPr algn="r" defTabSz="893105"/>
            <a:fld id="{36252A16-1347-4DF5-AC71-559649B1448D}" type="slidenum">
              <a:rPr lang="en-US" sz="1200">
                <a:solidFill>
                  <a:schemeClr val="bg1"/>
                </a:solidFill>
              </a:rPr>
              <a:pPr algn="r" defTabSz="893105"/>
              <a:t>17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1756" y="0"/>
            <a:ext cx="10668490" cy="14013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OASDI Annual Cost and Non-Interest Income as Percent of Taxable Payroll </a:t>
            </a:r>
            <a:br>
              <a:rPr lang="en-US" sz="2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Persistent Negative Annual Cash-Flow Balance Starting in 2010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79% of scheduled benefits still payable at trust fund reserve depletion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Annual deficit in 2092: 4.32 percent of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payroll</a:t>
            </a:r>
            <a:endParaRPr lang="en-US" sz="1945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401348"/>
            <a:ext cx="9601199" cy="4932908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 txBox="1">
            <a:spLocks noGrp="1"/>
          </p:cNvSpPr>
          <p:nvPr/>
        </p:nvSpPr>
        <p:spPr bwMode="auto">
          <a:xfrm>
            <a:off x="3733800" y="6393881"/>
            <a:ext cx="2487403" cy="47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230" tIns="44614" rIns="89230" bIns="44614"/>
          <a:lstStyle/>
          <a:p>
            <a:pPr algn="r" defTabSz="893105"/>
            <a:fld id="{CE5E65EE-7CB0-4E59-A1E2-F36F49C4F0ED}" type="slidenum">
              <a:rPr lang="en-US" sz="1200">
                <a:solidFill>
                  <a:schemeClr val="bg1"/>
                </a:solidFill>
              </a:rPr>
              <a:pPr algn="r" defTabSz="893105"/>
              <a:t>18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1756" y="1"/>
            <a:ext cx="10668490" cy="1417909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SUSTAINABILITY:  Cost as Percent of GDP </a:t>
            </a:r>
            <a:r>
              <a:rPr lang="en-US" sz="2361" b="1" dirty="0">
                <a:solidFill>
                  <a:schemeClr val="accent2"/>
                </a:solidFill>
              </a:rPr>
              <a:t/>
            </a:r>
            <a:br>
              <a:rPr lang="en-US" sz="2361" b="1" dirty="0">
                <a:solidFill>
                  <a:schemeClr val="accent2"/>
                </a:solidFill>
              </a:rPr>
            </a:br>
            <a:r>
              <a:rPr lang="en-US" sz="1945" dirty="0">
                <a:solidFill>
                  <a:schemeClr val="accent1">
                    <a:lumMod val="50000"/>
                  </a:schemeClr>
                </a:solidFill>
              </a:rPr>
              <a:t>Rises from a 4.2-percent average in 1990-2008, to about 6.1% by 2038, then </a:t>
            </a:r>
            <a:br>
              <a:rPr lang="en-US" sz="1945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945" dirty="0">
                <a:solidFill>
                  <a:schemeClr val="accent1">
                    <a:lumMod val="50000"/>
                  </a:schemeClr>
                </a:solidFill>
              </a:rPr>
              <a:t>declines to 5.9% by 2052, and generally increases to 6.1% by 2092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417910"/>
            <a:ext cx="9601199" cy="4932908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8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fld id="{B2210236-DA4A-4132-80A1-CD59DF61DA17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1" y="275645"/>
            <a:ext cx="9601200" cy="791155"/>
          </a:xfrm>
        </p:spPr>
        <p:txBody>
          <a:bodyPr/>
          <a:lstStyle/>
          <a:p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The Bottom Line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11125200" cy="4868716"/>
          </a:xfrm>
        </p:spPr>
        <p:txBody>
          <a:bodyPr/>
          <a:lstStyle/>
          <a:p>
            <a:r>
              <a:rPr lang="en-US" sz="2800" dirty="0" smtClean="0"/>
              <a:t>Long-term projections provide information to assess solvency and changes needed to eliminate shortfalls</a:t>
            </a:r>
          </a:p>
          <a:p>
            <a:r>
              <a:rPr lang="en-US" sz="2800" dirty="0" smtClean="0"/>
              <a:t>If trust fund reserves were to deplete: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Full benefits cannot be paid on time—no borrowing authority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So Congress must act, as it always has</a:t>
            </a:r>
          </a:p>
          <a:p>
            <a:r>
              <a:rPr lang="en-US" sz="2800" dirty="0" smtClean="0"/>
              <a:t>Straightforward solutions: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Add revenue and/or lower cost for OASDI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Comprehensive changes </a:t>
            </a:r>
            <a:r>
              <a:rPr lang="en-US" sz="2400" b="1" i="1" dirty="0" smtClean="0">
                <a:solidFill>
                  <a:schemeClr val="tx1"/>
                </a:solidFill>
              </a:rPr>
              <a:t>implemented</a:t>
            </a:r>
            <a:r>
              <a:rPr lang="en-US" sz="2400" dirty="0" smtClean="0">
                <a:solidFill>
                  <a:schemeClr val="tx1"/>
                </a:solidFill>
              </a:rPr>
              <a:t> by 2034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79200" cy="914399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Social Security Disability Benefits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10972800" cy="502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155 million workers under age 66 are insured against becoming unable to work</a:t>
            </a:r>
          </a:p>
          <a:p>
            <a:r>
              <a:rPr lang="en-US" dirty="0" smtClean="0"/>
              <a:t>8.7 million workers now receive DI benefits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1.7 million “dependents” – mostly children</a:t>
            </a:r>
          </a:p>
          <a:p>
            <a:r>
              <a:rPr lang="en-US" dirty="0" smtClean="0"/>
              <a:t>Many more protected from loss of insured status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And from lower retirement benefits</a:t>
            </a:r>
          </a:p>
          <a:p>
            <a:r>
              <a:rPr lang="en-US" dirty="0" smtClean="0"/>
              <a:t>In addition: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1 </a:t>
            </a:r>
            <a:r>
              <a:rPr lang="en-US" dirty="0">
                <a:solidFill>
                  <a:schemeClr val="tx1"/>
                </a:solidFill>
              </a:rPr>
              <a:t>million disabled adult child </a:t>
            </a:r>
            <a:r>
              <a:rPr lang="en-US" dirty="0" smtClean="0">
                <a:solidFill>
                  <a:schemeClr val="tx1"/>
                </a:solidFill>
              </a:rPr>
              <a:t>beneficiaries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0.3 million disabled widow(</a:t>
            </a:r>
            <a:r>
              <a:rPr lang="en-US" dirty="0" err="1" smtClean="0">
                <a:solidFill>
                  <a:schemeClr val="tx1"/>
                </a:solidFill>
              </a:rPr>
              <a:t>er</a:t>
            </a:r>
            <a:r>
              <a:rPr lang="en-US" dirty="0" smtClean="0">
                <a:solidFill>
                  <a:schemeClr val="tx1"/>
                </a:solidFill>
              </a:rPr>
              <a:t>) beneficiaries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5886450" y="6340476"/>
            <a:ext cx="45720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93429DF6-D8EC-494E-89B4-6B65EEC63403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8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761756" y="275644"/>
            <a:ext cx="10668490" cy="791155"/>
          </a:xfrm>
          <a:noFill/>
        </p:spPr>
        <p:txBody>
          <a:bodyPr/>
          <a:lstStyle/>
          <a:p>
            <a:pPr marL="818129" indent="-818129"/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How to Fix Social Security Long-Term  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10972800" cy="479251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3195" dirty="0"/>
              <a:t>Make choices addressing OASDI deficits 2034-2092:</a:t>
            </a:r>
          </a:p>
          <a:p>
            <a:pPr lvl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Raise scheduled revenue after 2033 by about one-third</a:t>
            </a:r>
          </a:p>
          <a:p>
            <a:pPr lvl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Reduce scheduled benefits after 2033 by about one-fourth</a:t>
            </a:r>
          </a:p>
          <a:p>
            <a:pPr lvl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Or some combination of the two</a:t>
            </a:r>
          </a:p>
          <a:p>
            <a:pPr lvl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Invest trust funds for higher return? </a:t>
            </a:r>
          </a:p>
          <a:p>
            <a:pPr marL="1115829" lvl="3">
              <a:lnSpc>
                <a:spcPct val="90000"/>
              </a:lnSpc>
              <a:spcBef>
                <a:spcPts val="833"/>
              </a:spcBef>
            </a:pPr>
            <a:r>
              <a:rPr lang="en-US" sz="2400" dirty="0">
                <a:solidFill>
                  <a:schemeClr val="tx1"/>
                </a:solidFill>
              </a:rPr>
              <a:t>Limited help—it is a PAYGO world</a:t>
            </a:r>
          </a:p>
          <a:p>
            <a:pPr marL="1115829" lvl="3">
              <a:lnSpc>
                <a:spcPct val="90000"/>
              </a:lnSpc>
              <a:spcBef>
                <a:spcPts val="833"/>
              </a:spcBef>
            </a:pPr>
            <a:r>
              <a:rPr lang="en-US" sz="2400" dirty="0">
                <a:solidFill>
                  <a:schemeClr val="tx1"/>
                </a:solidFill>
              </a:rPr>
              <a:t>So invest in coming generations of workers</a:t>
            </a:r>
          </a:p>
        </p:txBody>
      </p:sp>
      <p:sp>
        <p:nvSpPr>
          <p:cNvPr id="4915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08F6A957-DC81-46B7-96E7-44745FAD6A8A}" type="slidenum">
              <a:rPr lang="en-US" smtClean="0"/>
              <a:pPr defTabSz="893105"/>
              <a:t>20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1756" y="275644"/>
            <a:ext cx="10668490" cy="791155"/>
          </a:xfrm>
        </p:spPr>
        <p:txBody>
          <a:bodyPr/>
          <a:lstStyle/>
          <a:p>
            <a:pPr marL="818129" indent="-818129"/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Ways to Lower Cost  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10820646" cy="49527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778" dirty="0"/>
              <a:t>Lower benefits for retirees—not disabled?</a:t>
            </a:r>
          </a:p>
          <a:p>
            <a:pPr lvl="1">
              <a:lnSpc>
                <a:spcPct val="90000"/>
              </a:lnSpc>
            </a:pPr>
            <a:r>
              <a:rPr lang="en-US" sz="2361" dirty="0">
                <a:solidFill>
                  <a:schemeClr val="tx1"/>
                </a:solidFill>
              </a:rPr>
              <a:t>Increase normal retirement age (lowers OASDI cost, but increases DI cost)</a:t>
            </a:r>
          </a:p>
          <a:p>
            <a:pPr lvl="1">
              <a:lnSpc>
                <a:spcPct val="90000"/>
              </a:lnSpc>
            </a:pPr>
            <a:r>
              <a:rPr lang="en-US" sz="2361" dirty="0">
                <a:solidFill>
                  <a:schemeClr val="tx1"/>
                </a:solidFill>
              </a:rPr>
              <a:t>Can exempt long-career low earners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389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778" dirty="0"/>
              <a:t>Lower benefits mainly for high earners?</a:t>
            </a:r>
          </a:p>
          <a:p>
            <a:pPr lvl="1">
              <a:lnSpc>
                <a:spcPct val="90000"/>
              </a:lnSpc>
            </a:pPr>
            <a:r>
              <a:rPr lang="en-US" sz="2361" dirty="0">
                <a:solidFill>
                  <a:schemeClr val="tx1"/>
                </a:solidFill>
              </a:rPr>
              <a:t>Reduce PIA above some level</a:t>
            </a:r>
          </a:p>
          <a:p>
            <a:pPr lvl="1">
              <a:lnSpc>
                <a:spcPct val="90000"/>
              </a:lnSpc>
            </a:pPr>
            <a:r>
              <a:rPr lang="en-US" sz="2361" dirty="0">
                <a:solidFill>
                  <a:schemeClr val="tx1"/>
                </a:solidFill>
              </a:rPr>
              <a:t>Often combined with increasing PIA below some level, subject to work year requirements</a:t>
            </a:r>
          </a:p>
          <a:p>
            <a:pPr>
              <a:lnSpc>
                <a:spcPct val="90000"/>
              </a:lnSpc>
            </a:pPr>
            <a:endParaRPr lang="en-US" sz="1389" dirty="0"/>
          </a:p>
          <a:p>
            <a:pPr>
              <a:lnSpc>
                <a:spcPct val="90000"/>
              </a:lnSpc>
            </a:pPr>
            <a:r>
              <a:rPr lang="en-US" sz="2778" dirty="0"/>
              <a:t>Lower benefits mainly for the oldest old?</a:t>
            </a:r>
          </a:p>
          <a:p>
            <a:pPr lvl="1">
              <a:lnSpc>
                <a:spcPct val="90000"/>
              </a:lnSpc>
            </a:pPr>
            <a:r>
              <a:rPr lang="en-US" sz="2361" dirty="0">
                <a:solidFill>
                  <a:schemeClr val="tx1"/>
                </a:solidFill>
              </a:rPr>
              <a:t>Reduce the </a:t>
            </a:r>
            <a:r>
              <a:rPr lang="en-US" sz="2361" dirty="0" smtClean="0">
                <a:solidFill>
                  <a:schemeClr val="tx1"/>
                </a:solidFill>
              </a:rPr>
              <a:t>COLA: chained CPI?</a:t>
            </a:r>
            <a:endParaRPr lang="en-US" sz="2361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361" dirty="0">
                <a:solidFill>
                  <a:schemeClr val="tx1"/>
                </a:solidFill>
              </a:rPr>
              <a:t>But, some say increase it with the CPI-E (based on purchases of consumers over age 62)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5017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13000" cy="365125"/>
          </a:xfrm>
          <a:noFill/>
        </p:spPr>
        <p:txBody>
          <a:bodyPr/>
          <a:lstStyle/>
          <a:p>
            <a:pPr defTabSz="893105"/>
            <a:fld id="{80E30ABD-189C-4A87-A69A-79991AE6C54A}" type="slidenum">
              <a:rPr lang="en-US" smtClean="0"/>
              <a:pPr defTabSz="893105"/>
              <a:t>21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761756" y="253594"/>
            <a:ext cx="10668490" cy="889406"/>
          </a:xfrm>
        </p:spPr>
        <p:txBody>
          <a:bodyPr/>
          <a:lstStyle/>
          <a:p>
            <a:pPr marL="818129" indent="-818129"/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Ways to Increase Revenue  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1" y="1676400"/>
            <a:ext cx="10287618" cy="45685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Raise the 12.4 percent OASDI payroll tax rate?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Raise tax on highest earners?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Increase taxable maximum amount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Some tax on all earnings above the maximum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 smtClean="0"/>
              <a:t>Tax employer group health insurance premiums?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Affects only middle class if taxable maximum remains</a:t>
            </a:r>
          </a:p>
          <a:p>
            <a:pPr lvl="1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 marL="273050" lvl="1">
              <a:lnSpc>
                <a:spcPct val="90000"/>
              </a:lnSpc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3200" dirty="0" smtClean="0">
                <a:solidFill>
                  <a:schemeClr val="tx1"/>
                </a:solidFill>
              </a:rPr>
              <a:t>Tax investment income?</a:t>
            </a:r>
            <a:endParaRPr lang="en-US" sz="32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222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6AFE652F-DDCD-4CF5-A985-AFE363D5F238}" type="slidenum">
              <a:rPr lang="en-US" smtClean="0"/>
              <a:pPr defTabSz="893105"/>
              <a:t>22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3594"/>
            <a:ext cx="11582400" cy="889406"/>
          </a:xfrm>
        </p:spPr>
        <p:txBody>
          <a:bodyPr/>
          <a:lstStyle/>
          <a:p>
            <a:pPr marL="818129" indent="-818129"/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Examples 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of Comprehensive 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Proposals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10591800" cy="44923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Larson, Blumenthal, Van Hollen—introduced in January 2019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Increase revenue to cover shortfall, and increase some benefits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Johnson—introduced in December 2016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Largely reduce scheduled benefits, but eliminate taxation of benefits and add minimum benefits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Simpson-Bowles Commission—plan released in December 2010, but not introduced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A mix of additional revenue and reduced benefits</a:t>
            </a:r>
          </a:p>
        </p:txBody>
      </p:sp>
      <p:sp>
        <p:nvSpPr>
          <p:cNvPr id="5222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6AFE652F-DDCD-4CF5-A985-AFE363D5F238}" type="slidenum">
              <a:rPr lang="en-US" smtClean="0"/>
              <a:pPr defTabSz="893105"/>
              <a:t>23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3594"/>
            <a:ext cx="11582400" cy="813206"/>
          </a:xfrm>
        </p:spPr>
        <p:txBody>
          <a:bodyPr/>
          <a:lstStyle/>
          <a:p>
            <a:pPr marL="818129" indent="-818129"/>
            <a:r>
              <a:rPr lang="en-US" altLang="en-US" sz="3600" kern="0" dirty="0"/>
              <a:t>Representative John Larson (D-CT) et al, </a:t>
            </a:r>
            <a:r>
              <a:rPr lang="en-US" altLang="en-US" sz="3600" kern="0" dirty="0" smtClean="0"/>
              <a:t>January </a:t>
            </a:r>
            <a:r>
              <a:rPr lang="en-US" altLang="en-US" sz="3600" kern="0" dirty="0"/>
              <a:t>2019</a:t>
            </a:r>
            <a:endParaRPr lang="en-US" sz="3600" kern="0" dirty="0"/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3999"/>
            <a:ext cx="11353800" cy="4720971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en-US" sz="2400" dirty="0"/>
              <a:t>Make PIA formula slightly more generous, more “progressive” </a:t>
            </a:r>
            <a:r>
              <a:rPr lang="en-US" altLang="en-US" sz="2400" b="1" dirty="0">
                <a:solidFill>
                  <a:srgbClr val="FF0000"/>
                </a:solidFill>
              </a:rPr>
              <a:t>(shortfall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↑8%)</a:t>
            </a:r>
          </a:p>
          <a:p>
            <a:pPr>
              <a:defRPr/>
            </a:pPr>
            <a:r>
              <a:rPr lang="en-US" altLang="en-US" sz="2400" dirty="0" smtClean="0"/>
              <a:t>Increase the COLA </a:t>
            </a:r>
            <a:r>
              <a:rPr lang="en-US" altLang="en-US" sz="2400" b="1" dirty="0">
                <a:solidFill>
                  <a:srgbClr val="FF0000"/>
                </a:solidFill>
              </a:rPr>
              <a:t>(↑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14%)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Based on CPI-E for all beneficiaries; 0.2pp higher on average</a:t>
            </a:r>
          </a:p>
          <a:p>
            <a:pPr lvl="1"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Index designed to better reflect the purchases of the elderly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/>
              <a:t>Improve the minimum benefit </a:t>
            </a:r>
            <a:r>
              <a:rPr lang="en-US" altLang="en-US" sz="2400" b="1" dirty="0">
                <a:solidFill>
                  <a:srgbClr val="FF0000"/>
                </a:solidFill>
              </a:rPr>
              <a:t>(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↑4%)</a:t>
            </a:r>
            <a:endParaRPr lang="en-US" altLang="en-US" sz="2400" b="1" kern="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/>
              <a:t>Lower taxation of OASDI benefits slightly </a:t>
            </a:r>
            <a:r>
              <a:rPr lang="en-US" altLang="en-US" sz="2400" b="1" dirty="0">
                <a:solidFill>
                  <a:srgbClr val="FF0000"/>
                </a:solidFill>
              </a:rPr>
              <a:t>(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↑6%)</a:t>
            </a:r>
            <a:endParaRPr lang="en-US" altLang="en-US" sz="2400" b="1" kern="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/>
              <a:t>Tax earnings above $400K (not indexed) with small benefit credit </a:t>
            </a:r>
            <a:r>
              <a:rPr lang="en-US" altLang="en-US" sz="2400" b="1" dirty="0">
                <a:solidFill>
                  <a:srgbClr val="00B050"/>
                </a:solidFill>
              </a:rPr>
              <a:t>(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↓67%)</a:t>
            </a:r>
            <a:endParaRPr lang="en-US" altLang="en-US" sz="2400" b="1" kern="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/>
              <a:t>Increase payroll tax rate gradually from 12.4 percent to 14.8 percent </a:t>
            </a:r>
            <a:r>
              <a:rPr lang="en-US" altLang="en-US" sz="2400" b="1" dirty="0">
                <a:solidFill>
                  <a:srgbClr val="00B050"/>
                </a:solidFill>
              </a:rPr>
              <a:t>(↓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64%)</a:t>
            </a:r>
            <a:endParaRPr lang="en-US" altLang="en-US" sz="2400" b="1" kern="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/>
              <a:t>Would produce </a:t>
            </a:r>
            <a:r>
              <a:rPr lang="en-US" altLang="en-US" sz="2400" b="1" i="1" kern="0" dirty="0"/>
              <a:t>“sustainable solvency” </a:t>
            </a:r>
            <a:r>
              <a:rPr lang="en-US" altLang="en-US" sz="2400" b="1" dirty="0">
                <a:solidFill>
                  <a:srgbClr val="00B050"/>
                </a:solidFill>
              </a:rPr>
              <a:t>(shortfall ↓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109%)</a:t>
            </a:r>
            <a:endParaRPr lang="en-US" altLang="en-US" sz="2400" b="1" kern="0" dirty="0">
              <a:solidFill>
                <a:srgbClr val="00B050"/>
              </a:solidFill>
            </a:endParaRPr>
          </a:p>
          <a:p>
            <a:pPr>
              <a:defRPr/>
            </a:pPr>
            <a:endParaRPr lang="en-US" altLang="en-US" sz="1800" kern="0" dirty="0">
              <a:solidFill>
                <a:schemeClr val="hlink"/>
              </a:solidFill>
            </a:endParaRPr>
          </a:p>
          <a:p>
            <a:pPr>
              <a:buNone/>
              <a:defRPr/>
            </a:pPr>
            <a:r>
              <a:rPr lang="en-US" altLang="en-US" sz="2200" kern="0" dirty="0" smtClean="0"/>
              <a:t>See: </a:t>
            </a:r>
            <a:r>
              <a:rPr lang="en-US" altLang="en-US" sz="2200" u="sng" kern="0" dirty="0">
                <a:solidFill>
                  <a:schemeClr val="hlink"/>
                </a:solidFill>
              </a:rPr>
              <a:t>https://www.ssa.gov/OACT/solvency/LarsonBlumenthalVanHollen_20190130.pdf</a:t>
            </a:r>
            <a:endParaRPr lang="en-US" altLang="en-US" sz="2200" kern="0" dirty="0">
              <a:solidFill>
                <a:schemeClr val="hlink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5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22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6AFE652F-DDCD-4CF5-A985-AFE363D5F238}" type="slidenum">
              <a:rPr lang="en-US" smtClean="0"/>
              <a:pPr defTabSz="893105"/>
              <a:t>24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9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3594"/>
            <a:ext cx="11582400" cy="813206"/>
          </a:xfrm>
        </p:spPr>
        <p:txBody>
          <a:bodyPr/>
          <a:lstStyle/>
          <a:p>
            <a:pPr marL="818129" indent="-818129"/>
            <a:r>
              <a:rPr lang="en-US" altLang="en-US" sz="3600" kern="0" dirty="0" smtClean="0"/>
              <a:t>Representative Sam Johnson (R-TX), December 2016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3999"/>
            <a:ext cx="11049000" cy="4720971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en-US" sz="2500" dirty="0" smtClean="0"/>
              <a:t>Make PIA formula less generous but more “progressive” </a:t>
            </a:r>
            <a:r>
              <a:rPr lang="en-US" altLang="en-US" sz="2500" b="1" dirty="0" smtClean="0">
                <a:solidFill>
                  <a:srgbClr val="00B050"/>
                </a:solidFill>
              </a:rPr>
              <a:t>(shortfall ↓32%)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500" dirty="0" smtClean="0"/>
              <a:t>Change to mini-PIA approach </a:t>
            </a:r>
            <a:r>
              <a:rPr lang="en-US" altLang="en-US" sz="2500" b="1" dirty="0" smtClean="0">
                <a:solidFill>
                  <a:srgbClr val="00B050"/>
                </a:solidFill>
              </a:rPr>
              <a:t>(↓13%)</a:t>
            </a:r>
          </a:p>
          <a:p>
            <a:pPr>
              <a:defRPr/>
            </a:pPr>
            <a:r>
              <a:rPr lang="en-US" altLang="en-US" sz="2500" dirty="0" smtClean="0"/>
              <a:t>Raise the Normal Retirement Age gradually </a:t>
            </a:r>
            <a:r>
              <a:rPr lang="en-US" altLang="en-US" sz="2500" b="1" dirty="0" smtClean="0">
                <a:solidFill>
                  <a:srgbClr val="00B050"/>
                </a:solidFill>
              </a:rPr>
              <a:t>(↓32%)</a:t>
            </a:r>
          </a:p>
          <a:p>
            <a:pPr>
              <a:defRPr/>
            </a:pPr>
            <a:r>
              <a:rPr lang="en-US" altLang="en-US" sz="2500" dirty="0" smtClean="0"/>
              <a:t>Lower the COLA </a:t>
            </a:r>
            <a:r>
              <a:rPr lang="en-US" altLang="en-US" sz="2500" b="1" dirty="0" smtClean="0">
                <a:solidFill>
                  <a:srgbClr val="00B050"/>
                </a:solidFill>
              </a:rPr>
              <a:t>(↓47%)</a:t>
            </a:r>
          </a:p>
          <a:p>
            <a:pPr lvl="1"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Based on chain-weighted CPI for most beneficiaries; 0.3pp lower on average</a:t>
            </a:r>
          </a:p>
          <a:p>
            <a:pPr lvl="1"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No COLA if prior year’s MAGI is above certain thresholds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500" kern="0" dirty="0" smtClean="0"/>
              <a:t>Add a new minimum benefit </a:t>
            </a:r>
            <a:r>
              <a:rPr lang="en-US" altLang="en-US" sz="2500" b="1" dirty="0" smtClean="0">
                <a:solidFill>
                  <a:srgbClr val="FF0000"/>
                </a:solidFill>
              </a:rPr>
              <a:t>(↑9%)</a:t>
            </a:r>
            <a:endParaRPr lang="en-US" altLang="en-US" sz="2500" b="1" kern="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500" kern="0" dirty="0" smtClean="0"/>
              <a:t>Eliminate taxation of OASDI benefits in 2054 and later </a:t>
            </a:r>
            <a:r>
              <a:rPr lang="en-US" altLang="en-US" sz="2500" b="1" dirty="0" smtClean="0">
                <a:solidFill>
                  <a:srgbClr val="FF0000"/>
                </a:solidFill>
              </a:rPr>
              <a:t>(↑15%)</a:t>
            </a:r>
            <a:endParaRPr lang="en-US" altLang="en-US" sz="2500" b="1" kern="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500" kern="0" dirty="0" smtClean="0"/>
              <a:t>Would produce </a:t>
            </a:r>
            <a:r>
              <a:rPr lang="en-US" altLang="en-US" sz="2500" b="1" i="1" kern="0" dirty="0" smtClean="0"/>
              <a:t>“sustainable solvency” </a:t>
            </a:r>
            <a:r>
              <a:rPr lang="en-US" altLang="en-US" sz="2500" b="1" kern="0" dirty="0" smtClean="0">
                <a:solidFill>
                  <a:srgbClr val="00B050"/>
                </a:solidFill>
              </a:rPr>
              <a:t>(shortfall </a:t>
            </a:r>
            <a:r>
              <a:rPr lang="en-US" altLang="en-US" sz="2500" b="1" dirty="0" smtClean="0">
                <a:solidFill>
                  <a:srgbClr val="00B050"/>
                </a:solidFill>
              </a:rPr>
              <a:t>↓</a:t>
            </a:r>
            <a:r>
              <a:rPr lang="en-US" altLang="en-US" sz="2500" b="1" kern="0" dirty="0" smtClean="0">
                <a:solidFill>
                  <a:srgbClr val="00B050"/>
                </a:solidFill>
              </a:rPr>
              <a:t>100%)</a:t>
            </a:r>
          </a:p>
          <a:p>
            <a:pPr>
              <a:defRPr/>
            </a:pPr>
            <a:endParaRPr lang="en-US" altLang="en-US" sz="1600" dirty="0"/>
          </a:p>
          <a:p>
            <a:pPr>
              <a:buNone/>
              <a:defRPr/>
            </a:pPr>
            <a:r>
              <a:rPr lang="en-US" altLang="en-US" sz="2500" kern="0" dirty="0" smtClean="0"/>
              <a:t>See: </a:t>
            </a:r>
            <a:r>
              <a:rPr lang="en-US" altLang="en-US" sz="2500" u="sng" kern="0" dirty="0" smtClean="0">
                <a:solidFill>
                  <a:schemeClr val="hlink"/>
                </a:solidFill>
              </a:rPr>
              <a:t>https://www.ssa.gov/OACT/solvency/SJohnson_20161208.pdf</a:t>
            </a:r>
            <a:endParaRPr lang="en-US" altLang="en-US" sz="2500" kern="0" dirty="0" smtClean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22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6AFE652F-DDCD-4CF5-A985-AFE363D5F238}" type="slidenum">
              <a:rPr lang="en-US" smtClean="0"/>
              <a:pPr defTabSz="893105"/>
              <a:t>25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3594"/>
            <a:ext cx="11582400" cy="813206"/>
          </a:xfrm>
        </p:spPr>
        <p:txBody>
          <a:bodyPr/>
          <a:lstStyle/>
          <a:p>
            <a:pPr marL="818129" indent="-818129"/>
            <a:r>
              <a:rPr lang="en-US" altLang="en-US" sz="3600" kern="0" dirty="0" smtClean="0"/>
              <a:t>Simpson-Bowles Commission, December 2010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3999"/>
            <a:ext cx="11049000" cy="4720971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en-US" sz="2400" dirty="0" smtClean="0"/>
              <a:t>Index NRA to keep ratio of retirement years to work years constant, with exemption for long-career low earners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(shortfall ↓18%)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400" dirty="0"/>
              <a:t>Make PIA formula less generous but more “progressive” </a:t>
            </a:r>
            <a:r>
              <a:rPr lang="en-US" altLang="en-US" sz="2400" b="1" dirty="0">
                <a:solidFill>
                  <a:srgbClr val="00B050"/>
                </a:solidFill>
              </a:rPr>
              <a:t>(shortfall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↓45%)</a:t>
            </a:r>
            <a:endParaRPr lang="en-US" altLang="en-US" sz="2400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US" altLang="en-US" sz="2400" dirty="0" smtClean="0"/>
              <a:t>Lower the COLA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(↓26%)</a:t>
            </a:r>
          </a:p>
          <a:p>
            <a:pPr lvl="1"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Based on chain-weighted CPI; 0.3pp lower on average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 smtClean="0"/>
              <a:t>Improve the minimum benefit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(↑8%)</a:t>
            </a:r>
          </a:p>
          <a:p>
            <a:pPr>
              <a:defRPr/>
            </a:pPr>
            <a:r>
              <a:rPr lang="en-US" altLang="en-US" sz="2400" kern="0" dirty="0"/>
              <a:t>Increase benefits </a:t>
            </a:r>
            <a:r>
              <a:rPr lang="en-US" altLang="en-US" sz="2400" kern="0" dirty="0" smtClean="0"/>
              <a:t>5 percent for </a:t>
            </a:r>
            <a:r>
              <a:rPr lang="en-US" altLang="en-US" sz="2400" kern="0" dirty="0"/>
              <a:t>older retirees </a:t>
            </a:r>
            <a:r>
              <a:rPr lang="en-US" altLang="en-US" sz="2400" b="1" dirty="0">
                <a:solidFill>
                  <a:srgbClr val="FF0000"/>
                </a:solidFill>
              </a:rPr>
              <a:t>(↑8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%)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 smtClean="0"/>
              <a:t>Increase taxable maximum to cover 90 percent of earnings </a:t>
            </a:r>
            <a:r>
              <a:rPr lang="en-US" altLang="en-US" sz="2400" b="1" dirty="0">
                <a:solidFill>
                  <a:srgbClr val="00B050"/>
                </a:solidFill>
              </a:rPr>
              <a:t>(↓ 35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%)</a:t>
            </a:r>
          </a:p>
          <a:p>
            <a:pPr>
              <a:defRPr/>
            </a:pPr>
            <a:r>
              <a:rPr lang="en-US" altLang="en-US" sz="2400" kern="0" dirty="0"/>
              <a:t>Cover newly hired state and local gov’t employees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(</a:t>
            </a:r>
            <a:r>
              <a:rPr lang="en-US" altLang="en-US" sz="2400" b="1" dirty="0">
                <a:solidFill>
                  <a:srgbClr val="00B050"/>
                </a:solidFill>
              </a:rPr>
              <a:t>↓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8%)</a:t>
            </a:r>
            <a:endParaRPr lang="en-US" altLang="en-US" sz="2400" b="1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en-US" sz="2400" kern="0" dirty="0" smtClean="0"/>
              <a:t>Would produce </a:t>
            </a:r>
            <a:r>
              <a:rPr lang="en-US" altLang="en-US" sz="2400" b="1" i="1" kern="0" dirty="0" smtClean="0"/>
              <a:t>“sustainable solvency” </a:t>
            </a:r>
            <a:r>
              <a:rPr lang="en-US" altLang="en-US" sz="2400" b="1" kern="0" dirty="0" smtClean="0">
                <a:solidFill>
                  <a:srgbClr val="00B050"/>
                </a:solidFill>
              </a:rPr>
              <a:t>(shortfall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↓</a:t>
            </a:r>
            <a:r>
              <a:rPr lang="en-US" altLang="en-US" sz="2400" b="1" kern="0" dirty="0" smtClean="0">
                <a:solidFill>
                  <a:srgbClr val="00B050"/>
                </a:solidFill>
              </a:rPr>
              <a:t>112%)</a:t>
            </a:r>
          </a:p>
          <a:p>
            <a:pPr>
              <a:defRPr/>
            </a:pPr>
            <a:endParaRPr lang="en-US" altLang="en-US" sz="1200" dirty="0"/>
          </a:p>
          <a:p>
            <a:pPr>
              <a:buNone/>
              <a:defRPr/>
            </a:pPr>
            <a:r>
              <a:rPr lang="en-US" altLang="en-US" sz="2400" kern="0" dirty="0" smtClean="0"/>
              <a:t>See: </a:t>
            </a:r>
            <a:r>
              <a:rPr lang="en-US" altLang="en-US" sz="2400" u="sng" kern="0" dirty="0">
                <a:solidFill>
                  <a:schemeClr val="hlink"/>
                </a:solidFill>
              </a:rPr>
              <a:t>https://www.ssa.gov/OACT/solvency/FiscalCommission_20101201.pdf</a:t>
            </a:r>
            <a:endParaRPr lang="en-US" altLang="en-US" sz="2400" kern="0" dirty="0" smtClean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22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  <a:noFill/>
        </p:spPr>
        <p:txBody>
          <a:bodyPr/>
          <a:lstStyle/>
          <a:p>
            <a:pPr defTabSz="893105"/>
            <a:fld id="{6AFE652F-DDCD-4CF5-A985-AFE363D5F238}" type="slidenum">
              <a:rPr lang="en-US" smtClean="0"/>
              <a:pPr defTabSz="893105"/>
              <a:t>26</a:t>
            </a:fld>
            <a:endParaRPr lang="en-US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67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79200" cy="914399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Social Security Disability Benefits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10972800" cy="4800600"/>
          </a:xfrm>
        </p:spPr>
        <p:txBody>
          <a:bodyPr/>
          <a:lstStyle/>
          <a:p>
            <a:r>
              <a:rPr lang="en-US" dirty="0" smtClean="0"/>
              <a:t>Requires inability to “engage in any substantial gainful activity (SGA) due to medically determinable impairment</a:t>
            </a:r>
          </a:p>
          <a:p>
            <a:r>
              <a:rPr lang="en-US" dirty="0" smtClean="0"/>
              <a:t>May be determined disabled if have “severe” impairments, meeting or equaling specific medical “listings”  </a:t>
            </a:r>
          </a:p>
          <a:p>
            <a:r>
              <a:rPr lang="en-US" dirty="0" smtClean="0"/>
              <a:t>Or if, in addition to a severe impairment, there are substantial functional limitations considering age, education, and past work  </a:t>
            </a:r>
          </a:p>
          <a:p>
            <a:r>
              <a:rPr lang="en-US" dirty="0" smtClean="0"/>
              <a:t>Beneficiaries are monitored for medical improvement by “diaries” with periodic Continuing Medical Reviews </a:t>
            </a:r>
          </a:p>
          <a:p>
            <a:r>
              <a:rPr lang="en-US" dirty="0" smtClean="0"/>
              <a:t>Beneficiaries </a:t>
            </a:r>
            <a:r>
              <a:rPr lang="en-US" dirty="0"/>
              <a:t>are </a:t>
            </a:r>
            <a:r>
              <a:rPr lang="en-US" dirty="0" smtClean="0"/>
              <a:t>encouraged to return to work which can cease benefits</a:t>
            </a:r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5886450" y="6340476"/>
            <a:ext cx="45720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93429DF6-D8EC-494E-89B4-6B65EEC63403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79200" cy="914399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Recent Favorable Disability Experience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10972800" cy="5029200"/>
          </a:xfrm>
        </p:spPr>
        <p:txBody>
          <a:bodyPr/>
          <a:lstStyle/>
          <a:p>
            <a:r>
              <a:rPr lang="en-US" dirty="0" smtClean="0"/>
              <a:t>Applications and incidence are at historic low levels</a:t>
            </a:r>
          </a:p>
          <a:p>
            <a:r>
              <a:rPr lang="en-US" dirty="0" smtClean="0"/>
              <a:t>Numbers of beneficiaries have been declining since 2013</a:t>
            </a:r>
          </a:p>
          <a:p>
            <a:r>
              <a:rPr lang="en-US" dirty="0" smtClean="0"/>
              <a:t>Prevalence rates have peaked and are dropping</a:t>
            </a:r>
          </a:p>
          <a:p>
            <a:r>
              <a:rPr lang="en-US" dirty="0" smtClean="0"/>
              <a:t>What about the future?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Are declines temporary, or the new state?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Possibilities:</a:t>
            </a:r>
          </a:p>
          <a:p>
            <a:pPr lvl="2"/>
            <a:r>
              <a:rPr lang="en-US" dirty="0" smtClean="0"/>
              <a:t>Economy and jobs—</a:t>
            </a:r>
            <a:r>
              <a:rPr lang="en-US" i="1" dirty="0" smtClean="0"/>
              <a:t>temporary </a:t>
            </a:r>
          </a:p>
          <a:p>
            <a:pPr lvl="2"/>
            <a:r>
              <a:rPr lang="en-US" dirty="0" smtClean="0"/>
              <a:t>Drop in hearings allowance rates—</a:t>
            </a:r>
            <a:r>
              <a:rPr lang="en-US" i="1" dirty="0" smtClean="0"/>
              <a:t>temporary? </a:t>
            </a:r>
          </a:p>
          <a:p>
            <a:pPr lvl="2"/>
            <a:r>
              <a:rPr lang="en-US" dirty="0" smtClean="0"/>
              <a:t>Increased health care (ACA)</a:t>
            </a:r>
          </a:p>
          <a:p>
            <a:pPr lvl="2"/>
            <a:r>
              <a:rPr lang="en-US" dirty="0" smtClean="0"/>
              <a:t>Field office consolidations</a:t>
            </a:r>
          </a:p>
          <a:p>
            <a:pPr lvl="2"/>
            <a:r>
              <a:rPr lang="en-US" dirty="0" smtClean="0"/>
              <a:t>Attorney representation</a:t>
            </a:r>
          </a:p>
          <a:p>
            <a:pPr lvl="2"/>
            <a:r>
              <a:rPr lang="en-US" dirty="0" smtClean="0"/>
              <a:t>Something more fundamental?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5886450" y="6340476"/>
            <a:ext cx="45720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93429DF6-D8EC-494E-89B4-6B65EEC63403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7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1"/>
            <a:ext cx="11506199" cy="838199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Applications Are Still Dropping in 2018!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5943600" y="6340476"/>
            <a:ext cx="40005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A057A184-8670-4B9F-8F71-9494D67814BE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0" y="1448710"/>
            <a:ext cx="9143999" cy="496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10086" y="2317659"/>
            <a:ext cx="7771833" cy="1260654"/>
          </a:xfrm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04800" y="132876"/>
            <a:ext cx="11506199" cy="1185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479" tIns="38239" rIns="76479" bIns="38239" anchor="ctr">
            <a:spAutoFit/>
          </a:bodyPr>
          <a:lstStyle/>
          <a:p>
            <a:pPr marL="0" lvl="1" algn="ctr" defTabSz="765482" eaLnBrk="0" hangingPunct="0">
              <a:tabLst>
                <a:tab pos="765482" algn="l"/>
              </a:tabLst>
              <a:defRPr/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Disability Incidence Rate Falls to Historic Lows</a:t>
            </a:r>
          </a:p>
          <a:p>
            <a:pPr marL="0" lvl="4" algn="ctr" defTabSz="765482" eaLnBrk="0" hangingPunct="0">
              <a:tabLst>
                <a:tab pos="765482" algn="l"/>
              </a:tabLst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DI disabled worker incidence rate rose sharply in the recession, and has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declined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since the peak in 2010 to extraordinarily low levels for 2016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through 2018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1334666"/>
            <a:ext cx="9144000" cy="498993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943600" y="6324601"/>
            <a:ext cx="381000" cy="441325"/>
          </a:xfrm>
        </p:spPr>
        <p:txBody>
          <a:bodyPr/>
          <a:lstStyle/>
          <a:p>
            <a:pPr>
              <a:defRPr/>
            </a:pPr>
            <a:fld id="{4B5A0AB1-45E6-4BF3-A15F-7635F32C9D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381000" y="304801"/>
            <a:ext cx="11430000" cy="8382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accent3">
                    <a:lumMod val="75000"/>
                  </a:schemeClr>
                </a:solidFill>
              </a:rPr>
              <a:t>Fewer Disabled Worker Beneficiaries </a:t>
            </a:r>
            <a:r>
              <a:rPr lang="en-US" sz="238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238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Fewer now and in near term based on recent applications and incidence rates</a:t>
            </a:r>
            <a:endParaRPr lang="en-US" sz="1667" dirty="0">
              <a:solidFill>
                <a:schemeClr val="accent1">
                  <a:lumMod val="50000"/>
                </a:schemeClr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28440"/>
            <a:ext cx="9144000" cy="4996796"/>
          </a:xfrm>
          <a:prstGeom prst="rect">
            <a:avLst/>
          </a:prstGeom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5886450" y="6340476"/>
            <a:ext cx="457200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FD082E58-0748-4E20-83DC-95DCBEA41618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/>
          <a:lstStyle/>
          <a:p>
            <a:r>
              <a:rPr lang="en-US" sz="2800" dirty="0"/>
              <a:t>DIBs awarded through June 2018 by year of entitlement and primary diagnosis code, </a:t>
            </a:r>
            <a:r>
              <a:rPr lang="en-US" sz="2800" b="1" i="1" dirty="0"/>
              <a:t>males age 30-39 at entitlement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13000" cy="365125"/>
          </a:xfrm>
        </p:spPr>
        <p:txBody>
          <a:bodyPr/>
          <a:lstStyle/>
          <a:p>
            <a:fld id="{8124FF32-C761-4423-A906-3678ED7882B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1371600"/>
            <a:ext cx="9067800" cy="503872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0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896600" cy="868362"/>
          </a:xfrm>
        </p:spPr>
        <p:txBody>
          <a:bodyPr/>
          <a:lstStyle/>
          <a:p>
            <a:r>
              <a:rPr lang="en-US" sz="2800" dirty="0"/>
              <a:t>DIBs awarded through June 2018 by year of entitlement and primary diagnosis code, </a:t>
            </a:r>
            <a:r>
              <a:rPr lang="en-US" sz="2800" b="1" i="1" dirty="0"/>
              <a:t>males age 50-59 at entitlement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759200" y="6356351"/>
            <a:ext cx="2489200" cy="365125"/>
          </a:xfrm>
        </p:spPr>
        <p:txBody>
          <a:bodyPr/>
          <a:lstStyle/>
          <a:p>
            <a:fld id="{8124FF32-C761-4423-A906-3678ED7882B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71600"/>
            <a:ext cx="9143999" cy="503872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OCACT/SSA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2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26485</TotalTime>
  <Words>1389</Words>
  <Application>Microsoft Office PowerPoint</Application>
  <PresentationFormat>Widescreen</PresentationFormat>
  <Paragraphs>210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Some Social Security Basics:  Disability, Benefit Levels, Financial Status, Recent Proposals</vt:lpstr>
      <vt:lpstr>Social Security Disability Benefits</vt:lpstr>
      <vt:lpstr>Social Security Disability Benefits</vt:lpstr>
      <vt:lpstr>Recent Favorable Disability Experience</vt:lpstr>
      <vt:lpstr>Applications Are Still Dropping in 2018!</vt:lpstr>
      <vt:lpstr> </vt:lpstr>
      <vt:lpstr>Fewer Disabled Worker Beneficiaries  Fewer now and in near term based on recent applications and incidence rates</vt:lpstr>
      <vt:lpstr>DIBs awarded through June 2018 by year of entitlement and primary diagnosis code, males age 30-39 at entitlement</vt:lpstr>
      <vt:lpstr>DIBs awarded through June 2018 by year of entitlement and primary diagnosis code, males age 50-59 at entitlement</vt:lpstr>
      <vt:lpstr>Social Security Monthly Benefit Levels</vt:lpstr>
      <vt:lpstr>Replacement Rates Based on the 2018 TR</vt:lpstr>
      <vt:lpstr>How About at Age 62, Where Many Start Benefits?</vt:lpstr>
      <vt:lpstr>Payable Benefits Under the Law, After Trust  Fund Reserves Are Depleted, Are Even Lower</vt:lpstr>
      <vt:lpstr>Social Security Monthly Benefit Levels</vt:lpstr>
      <vt:lpstr> </vt:lpstr>
      <vt:lpstr>Changing Age Distribution Over Last 20 and Next 20 Years Largely Explain the Financial Status of the OASI and DI Trust Funds</vt:lpstr>
      <vt:lpstr>OASDI Annual Cost and Non-Interest Income as Percent of Taxable Payroll  Persistent Negative Annual Cash-Flow Balance Starting in 2010  79% of scheduled benefits still payable at trust fund reserve depletion Annual deficit in 2092: 4.32 percent of payroll</vt:lpstr>
      <vt:lpstr>SUSTAINABILITY:  Cost as Percent of GDP  Rises from a 4.2-percent average in 1990-2008, to about 6.1% by 2038, then  declines to 5.9% by 2052, and generally increases to 6.1% by 2092</vt:lpstr>
      <vt:lpstr>The Bottom Line</vt:lpstr>
      <vt:lpstr>How to Fix Social Security Long-Term  </vt:lpstr>
      <vt:lpstr>Ways to Lower Cost  </vt:lpstr>
      <vt:lpstr>Ways to Increase Revenue  </vt:lpstr>
      <vt:lpstr>Examples of Comprehensive Proposals</vt:lpstr>
      <vt:lpstr>Representative John Larson (D-CT) et al, January 2019</vt:lpstr>
      <vt:lpstr>Representative Sam Johnson (R-TX), December 2016</vt:lpstr>
      <vt:lpstr>Simpson-Bowles Commission, December 2010</vt:lpstr>
    </vt:vector>
  </TitlesOfParts>
  <Company>Social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Working Group</dc:title>
  <dc:creator>021826</dc:creator>
  <cp:lastModifiedBy>Goss, Stephen C.</cp:lastModifiedBy>
  <cp:revision>178</cp:revision>
  <cp:lastPrinted>2018-12-13T14:28:56Z</cp:lastPrinted>
  <dcterms:created xsi:type="dcterms:W3CDTF">2009-07-24T19:24:34Z</dcterms:created>
  <dcterms:modified xsi:type="dcterms:W3CDTF">2019-03-04T13:42:27Z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-1667027636</vt:i4>
  </property>
  <property fmtid="{D5CDD505-2E9C-101B-9397-08002B2CF9AE}" pid="3" name="_NewReviewCycle">
    <vt:lpwstr/>
  </property>
  <property fmtid="{D5CDD505-2E9C-101B-9397-08002B2CF9AE}" pid="4" name="_EmailSubject">
    <vt:lpwstr>[EXTERNAL]   FW: Register now (March 5 Discussion) - Social Security Policy Innovations Challenge: Ensuring Adequacy for Workers</vt:lpwstr>
  </property>
  <property fmtid="{D5CDD505-2E9C-101B-9397-08002B2CF9AE}" pid="5" name="_AuthorEmail">
    <vt:lpwstr>Stephen.C.Goss@ssa.gov</vt:lpwstr>
  </property>
  <property fmtid="{D5CDD505-2E9C-101B-9397-08002B2CF9AE}" pid="6" name="_AuthorEmailDisplayName">
    <vt:lpwstr>Goss, Stephen C.</vt:lpwstr>
  </property>
  <property fmtid="{D5CDD505-2E9C-101B-9397-08002B2CF9AE}" pid="7" name="_PreviousAdHocReviewCycleID">
    <vt:i4>-410103553</vt:i4>
  </property>
</Properties>
</file>