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93" r:id="rId2"/>
    <p:sldId id="266" r:id="rId3"/>
    <p:sldId id="267" r:id="rId4"/>
    <p:sldId id="268" r:id="rId5"/>
    <p:sldId id="294" r:id="rId6"/>
    <p:sldId id="269" r:id="rId7"/>
    <p:sldId id="270" r:id="rId8"/>
    <p:sldId id="271" r:id="rId9"/>
    <p:sldId id="272" r:id="rId10"/>
    <p:sldId id="292" r:id="rId11"/>
    <p:sldId id="273" r:id="rId12"/>
    <p:sldId id="274" r:id="rId13"/>
    <p:sldId id="295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7" r:id="rId22"/>
    <p:sldId id="284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6435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386983-661C-EF4E-BB08-9EC176CF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26559D-B2F0-E441-9827-585B99A4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682762-9F1C-B144-9170-6BA2AD95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6F321-4E55-0644-BB25-0C77B68D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E30C4-BF7C-B743-BFFE-0814D8A2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6CFFC-E3CA-1F49-A292-64B00FD8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FAE796-37A3-5243-9083-7FEAA046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A871B-CA8E-E34F-BCCD-3555D35B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5B1649-CD38-D548-83CE-77ACEC7E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DE40F-94B7-774E-ADD2-A077AB4E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3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E16DB1-E18A-C747-91D2-BF7B281B9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FC77CC-04BB-4B49-8CC4-04B8D4A58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069311-E712-A74D-959A-3CFF201B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E866BF-EAC0-0B4C-A715-0A6843B2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27025-B06C-3848-9006-160B5C3C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AD84E-E6B3-784A-9DD8-160FBEEE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21794-561C-9746-A57A-B8F0B5314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906841-248D-3D4D-B6A8-0E49CDEE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D2D43-8424-D94B-A1D9-2734D41E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13821-8AF6-844C-8708-579E0E44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145FA-C92B-104C-904E-FE0749EE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A9DCB9-BCBD-0C4E-9A78-A6267B70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E3278E-257B-0E46-B938-82F4598F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997020-C014-7549-AE99-29FEF34C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4A2-5CA7-A742-ABF5-EB690CAE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A70D78-1D37-294F-A04B-DFCB2A6A7577}"/>
              </a:ext>
            </a:extLst>
          </p:cNvPr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4B45B0-7589-6843-8B11-1EDFEA4C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BF64C5-4FFA-D241-BCEC-3E375C77F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8AC56-26BE-1A48-A0DB-800ABF3C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54C56C-15B5-624C-A29F-7D2E758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CACFCB-AF78-0948-AF5A-EBC5158F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B43156-D9F5-C147-B9D2-B971F69C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30144-CFE9-494B-B425-7DB7DA28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E92C61-F9C5-C64B-B5F9-59A2725DC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039123-D0A9-D145-8EFD-904EA1B2D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3D556A-6FC6-7042-9A5F-4283E8B24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07D2F0-082C-3C48-9382-15C327285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5BA884-23E9-BB4C-AFC9-AD9E9A24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C93CCF-C967-504A-AE15-CD6A57D9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AFD47D-6509-BF4D-8A89-11EA8B81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2B7E4-3F2D-CC48-94F0-2B6E693C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3D1BDD-EA9F-1F43-9D8F-1188C28F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7E7048-171E-D348-958D-95C6F55C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A36665-6884-7B45-9CE2-EFF4E71E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D640FC-5690-3C43-B8DC-47C740A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50AD30-8A54-B441-A0EA-0DBDE272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253CE2-2EFD-954D-9D26-82754308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C69B8-B77D-A249-A5B4-54032476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3FFF7E-D005-2648-9B48-ACBE8B1D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42603A-49A6-1F49-A8EA-2EE3C2EB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7CC82C-D78E-D94C-A1AB-6B123543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621327-8328-904C-9768-EA2D57DE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4367D9-F66C-B944-89D0-37DFECF6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82AD87-8EFA-EE43-B9AB-BEEAC2FC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C49403-C6BF-6F4B-AD71-AACCA6FDE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64DE31-C9CB-AE4A-95B9-80A693AC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8D2624-1075-DA48-BACC-2F100FE3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BCD909-AA8C-F84A-BC38-59BB0A24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A92165-7FAA-424D-943E-07ED73D1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79CBEE-4CB0-8640-A79B-933F6AAB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CE2A82-B319-C248-840C-D060BC8A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D98ED1-6075-444E-A077-A423F4026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52611-1363-4954-8698-91CFAEE6554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DC7F09-028B-1D4B-A084-941A26B92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E188CB-71A5-CC41-BF1D-651B5506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D8DF-A0C3-4DEA-8D12-F4BED4ACB9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A0E2C3-C3A8-C745-AE33-80AB7189A439}"/>
              </a:ext>
            </a:extLst>
          </p:cNvPr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00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962100E-B339-DB48-9499-537BB1450B0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16" y="6474547"/>
            <a:ext cx="587871" cy="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1"/>
            <a:ext cx="8229600" cy="609600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>
                <a:latin typeface="+mn-lt"/>
              </a:rPr>
              <a:t>Social Security Innovations Challenge: Ensuring Adequate Policy for Workers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121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dirty="0" smtClean="0">
                <a:latin typeface="+mj-lt"/>
              </a:rPr>
              <a:t>Social Security and Social Insurance</a:t>
            </a:r>
            <a:endParaRPr lang="en-US" sz="6000" dirty="0">
              <a:latin typeface="+mj-lt"/>
            </a:endParaRP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65C355-A0CF-6B4B-B100-C52CF400A83A}"/>
              </a:ext>
            </a:extLst>
          </p:cNvPr>
          <p:cNvSpPr txBox="1"/>
          <p:nvPr/>
        </p:nvSpPr>
        <p:spPr>
          <a:xfrm>
            <a:off x="457200" y="4724400"/>
            <a:ext cx="3901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Monique Morrissey</a:t>
            </a:r>
          </a:p>
          <a:p>
            <a:r>
              <a:rPr lang="en-US" sz="1400" dirty="0"/>
              <a:t>Economic Policy Institute</a:t>
            </a:r>
          </a:p>
          <a:p>
            <a:r>
              <a:rPr lang="en-US" sz="1400" dirty="0"/>
              <a:t>March 5, 2019</a:t>
            </a:r>
          </a:p>
          <a:p>
            <a:endParaRPr lang="en-US" sz="1400" dirty="0"/>
          </a:p>
          <a:p>
            <a:r>
              <a:rPr lang="en-US" sz="1400" dirty="0"/>
              <a:t>National Academy of Social Insurance &amp; AARP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333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Is Medicare (1965) social insurance?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buNone/>
            </a:pPr>
            <a:r>
              <a:rPr lang="en-US" i="0" u="none" strike="noStrike" baseline="0" dirty="0"/>
              <a:t>Yes, even though Medicare…</a:t>
            </a:r>
          </a:p>
          <a:p>
            <a:pPr marR="0" lvl="0" rtl="0"/>
            <a:r>
              <a:rPr lang="en-US" i="0" u="none" strike="noStrike" baseline="0" dirty="0"/>
              <a:t>is partly voluntary (except Part A)</a:t>
            </a:r>
          </a:p>
          <a:p>
            <a:pPr marR="0" lvl="0" rtl="0"/>
            <a:r>
              <a:rPr lang="en-US" i="0" u="none" strike="noStrike" baseline="0" dirty="0"/>
              <a:t>is partly funded out of general revenues</a:t>
            </a:r>
          </a:p>
          <a:p>
            <a:pPr marR="0" lvl="0" rtl="0"/>
            <a:r>
              <a:rPr lang="en-US" i="0" u="none" strike="noStrike" baseline="0" dirty="0"/>
              <a:t>is partly privatized (Part C)</a:t>
            </a:r>
          </a:p>
          <a:p>
            <a:pPr marR="0" lvl="0" rtl="0"/>
            <a:r>
              <a:rPr lang="en-US" i="0" u="none" strike="noStrike" baseline="0" dirty="0"/>
              <a:t>doesn’t protect against catastrophic expenses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94917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Social insurance is enduring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 smtClean="0"/>
              <a:t>Intergenerational social contract</a:t>
            </a:r>
            <a:endParaRPr lang="en-US" i="0" u="none" strike="noStrike" baseline="0" dirty="0"/>
          </a:p>
          <a:p>
            <a:pPr marR="0" lvl="0" rtl="0"/>
            <a:r>
              <a:rPr lang="en-US" i="0" u="none" strike="noStrike" baseline="0" dirty="0"/>
              <a:t>Dedicated funding</a:t>
            </a:r>
          </a:p>
          <a:p>
            <a:pPr marR="0" lvl="0" rtl="0"/>
            <a:r>
              <a:rPr lang="en-US" i="0" u="none" strike="noStrike" baseline="0" dirty="0"/>
              <a:t>Earned benefits </a:t>
            </a:r>
          </a:p>
          <a:p>
            <a:pPr marR="0" lvl="0" rtl="0"/>
            <a:r>
              <a:rPr lang="en-US" i="0" u="none" strike="noStrike" baseline="0" dirty="0"/>
              <a:t>Allows future planning (retirement benefits)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53470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325563"/>
          </a:xfrm>
        </p:spPr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Popular among </a:t>
            </a:r>
            <a:r>
              <a:rPr lang="en-US" b="1" i="0" u="none" strike="noStrike" baseline="0" dirty="0" smtClean="0">
                <a:latin typeface="Times New Roman"/>
              </a:rPr>
              <a:t>voters of </a:t>
            </a:r>
            <a:r>
              <a:rPr lang="en-US" b="1" i="0" u="none" strike="noStrike" baseline="0" dirty="0">
                <a:latin typeface="Times New Roman"/>
              </a:rPr>
              <a:t>all political </a:t>
            </a:r>
            <a:r>
              <a:rPr lang="en-US" b="1" i="0" u="none" strike="noStrike" baseline="0" dirty="0" smtClean="0">
                <a:latin typeface="Times New Roman"/>
              </a:rPr>
              <a:t>stripes</a:t>
            </a:r>
            <a:endParaRPr lang="en-US" b="1" i="0" u="none" strike="noStrike" baseline="0" dirty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/>
              <a:t>Failed </a:t>
            </a:r>
            <a:r>
              <a:rPr lang="en-US" i="0" u="none" strike="noStrike" baseline="0" dirty="0"/>
              <a:t>Social Security privatization designed to grow GOP investor base.</a:t>
            </a:r>
          </a:p>
          <a:p>
            <a:pPr marR="0" lvl="0" rtl="0"/>
            <a:r>
              <a:rPr lang="en-US" i="0" u="none" strike="noStrike" baseline="0" dirty="0" smtClean="0"/>
              <a:t>Most </a:t>
            </a:r>
            <a:r>
              <a:rPr lang="en-US" i="0" u="none" strike="noStrike" baseline="0" dirty="0"/>
              <a:t>effective attacks </a:t>
            </a:r>
            <a:r>
              <a:rPr lang="en-US" i="0" u="none" strike="noStrike" baseline="0" dirty="0" smtClean="0"/>
              <a:t>focused </a:t>
            </a:r>
            <a:r>
              <a:rPr lang="en-US" i="0" u="none" strike="noStrike" baseline="0" dirty="0"/>
              <a:t>on </a:t>
            </a:r>
            <a:r>
              <a:rPr lang="en-US" i="0" u="none" strike="noStrike" baseline="0" dirty="0" smtClean="0"/>
              <a:t>sustainability</a:t>
            </a:r>
            <a:endParaRPr lang="en-US" i="0" u="none" strike="noStrike" baseline="0" dirty="0"/>
          </a:p>
          <a:p>
            <a:pPr lvl="1"/>
            <a:r>
              <a:rPr lang="en-US" i="0" u="none" strike="noStrike" baseline="0" dirty="0"/>
              <a:t>Young people still supportive, but worried.</a:t>
            </a:r>
          </a:p>
          <a:p>
            <a:pPr marR="0" lvl="0" rtl="0"/>
            <a:r>
              <a:rPr lang="en-US" dirty="0" smtClean="0"/>
              <a:t>Some c</a:t>
            </a:r>
            <a:r>
              <a:rPr lang="en-US" i="0" u="none" strike="noStrike" baseline="0" dirty="0" smtClean="0"/>
              <a:t>onservatives </a:t>
            </a:r>
            <a:r>
              <a:rPr lang="en-US" i="0" u="none" strike="noStrike" baseline="0" dirty="0"/>
              <a:t>call for </a:t>
            </a:r>
            <a:r>
              <a:rPr lang="en-US" i="0" u="none" strike="noStrike" baseline="0" dirty="0" smtClean="0"/>
              <a:t>a more “progressive” </a:t>
            </a:r>
            <a:r>
              <a:rPr lang="en-US" i="0" u="none" strike="noStrike" baseline="0" dirty="0"/>
              <a:t>program, but progressives resist.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21348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Means-tested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Stigmatized</a:t>
            </a:r>
          </a:p>
          <a:p>
            <a:pPr lvl="0"/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Costly to administer</a:t>
            </a:r>
          </a:p>
          <a:p>
            <a:pPr lvl="1"/>
            <a:r>
              <a:rPr lang="en-US" dirty="0" smtClean="0"/>
              <a:t>Applicants deterred by need for documentation, time-consuming process.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“Programs </a:t>
            </a:r>
            <a:r>
              <a:rPr lang="en-US" i="1" dirty="0"/>
              <a:t>for the poor become poor programs”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08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Social Insurance </a:t>
            </a:r>
            <a:r>
              <a:rPr lang="en-US" b="1" i="0" u="none" strike="noStrike" baseline="0" dirty="0" smtClean="0">
                <a:latin typeface="Times New Roman"/>
              </a:rPr>
              <a:t>Programs</a:t>
            </a:r>
            <a:endParaRPr lang="en-US" b="1" i="0" u="none" strike="noStrike" baseline="0" dirty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Social Security</a:t>
            </a:r>
          </a:p>
          <a:p>
            <a:pPr marR="0" lvl="0" rtl="0"/>
            <a:r>
              <a:rPr lang="en-US" i="0" u="none" strike="noStrike" baseline="0" dirty="0"/>
              <a:t>Workers’ Compensation</a:t>
            </a:r>
          </a:p>
          <a:p>
            <a:pPr marR="0" lvl="0" rtl="0"/>
            <a:r>
              <a:rPr lang="en-US" i="0" u="none" strike="noStrike" baseline="0" dirty="0"/>
              <a:t>Unemployment Insurance</a:t>
            </a:r>
          </a:p>
          <a:p>
            <a:pPr marR="0" lvl="0" rtl="0"/>
            <a:r>
              <a:rPr lang="en-US" i="0" u="none" strike="noStrike" baseline="0" dirty="0"/>
              <a:t>Medicare</a:t>
            </a:r>
          </a:p>
          <a:p>
            <a:pPr marR="0" lvl="0" rtl="0"/>
            <a:r>
              <a:rPr lang="en-US" i="0" u="none" strike="noStrike" baseline="0" dirty="0"/>
              <a:t>Pension Benefit Guaranty Corporation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86011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i="0" u="none" strike="noStrike" baseline="0" dirty="0">
                <a:latin typeface="Times New Roman"/>
              </a:rPr>
              <a:t>Public Assistance </a:t>
            </a:r>
            <a:r>
              <a:rPr lang="en-US" b="1" i="0" u="none" strike="noStrike" baseline="0" dirty="0" smtClean="0">
                <a:latin typeface="Times New Roman"/>
              </a:rPr>
              <a:t>Programs</a:t>
            </a:r>
            <a:br>
              <a:rPr lang="en-US" b="1" i="0" u="none" strike="noStrike" baseline="0" dirty="0" smtClean="0">
                <a:latin typeface="Times New Roman"/>
              </a:rPr>
            </a:br>
            <a:r>
              <a:rPr lang="en-US" dirty="0"/>
              <a:t>(a.k.a. safety net, means-tested, welfare)</a:t>
            </a:r>
            <a:br>
              <a:rPr lang="en-US" dirty="0"/>
            </a:br>
            <a:endParaRPr lang="en-US" b="1" i="0" u="none" strike="noStrike" baseline="0" dirty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 smtClean="0"/>
              <a:t>Income</a:t>
            </a:r>
            <a:r>
              <a:rPr lang="en-US" i="0" u="none" strike="noStrike" baseline="0" dirty="0"/>
              <a:t>: SSI, EITC</a:t>
            </a:r>
          </a:p>
          <a:p>
            <a:pPr marR="0" lvl="0" rtl="0"/>
            <a:r>
              <a:rPr lang="en-US" i="0" u="none" strike="noStrike" baseline="0" dirty="0"/>
              <a:t>Health: Medicaid, CHIP</a:t>
            </a:r>
          </a:p>
          <a:p>
            <a:pPr marR="0" lvl="0" rtl="0"/>
            <a:r>
              <a:rPr lang="en-US" i="0" u="none" strike="noStrike" baseline="0" dirty="0"/>
              <a:t>Food: SNAP, WIC, School Lunch/Breakfast</a:t>
            </a:r>
          </a:p>
          <a:p>
            <a:pPr marR="0" lvl="0" rtl="0"/>
            <a:r>
              <a:rPr lang="en-US" i="0" u="none" strike="noStrike" baseline="0" dirty="0"/>
              <a:t>Energy: LIHEAP</a:t>
            </a:r>
            <a:br>
              <a:rPr lang="en-US" i="0" u="none" strike="noStrike" baseline="0" dirty="0"/>
            </a:br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06644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Should long-term care be a </a:t>
            </a:r>
            <a:br>
              <a:rPr lang="en-US" b="1" i="0" u="none" strike="noStrike" baseline="0" dirty="0">
                <a:latin typeface="Times New Roman"/>
              </a:rPr>
            </a:br>
            <a:r>
              <a:rPr lang="en-US" b="1" i="0" u="none" strike="noStrike" baseline="0" dirty="0">
                <a:latin typeface="Times New Roman"/>
              </a:rPr>
              <a:t>means-tested benefit?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Medicaid does a reasonable job covering working-age families</a:t>
            </a:r>
          </a:p>
          <a:p>
            <a:pPr lvl="1"/>
            <a:r>
              <a:rPr lang="en-US" i="0" u="none" strike="noStrike" baseline="0" dirty="0"/>
              <a:t>ACA expansion.</a:t>
            </a:r>
          </a:p>
          <a:p>
            <a:pPr marR="0" lvl="0" rtl="0"/>
            <a:r>
              <a:rPr lang="en-US" i="0" u="none" strike="noStrike" baseline="0" dirty="0"/>
              <a:t>Helps low-income (“dual eligible”) seniors afford medical expenses.</a:t>
            </a:r>
          </a:p>
          <a:p>
            <a:pPr marR="0" lvl="0" rtl="0"/>
            <a:r>
              <a:rPr lang="en-US" i="0" u="none" strike="noStrike" baseline="0" dirty="0"/>
              <a:t>Pays for long-term care,</a:t>
            </a:r>
            <a:r>
              <a:rPr lang="en-US" i="1" u="none" strike="noStrike" baseline="0" dirty="0"/>
              <a:t> but only after drawdown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7537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Social Security ≠ SSI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Both provide income to seniors and disabled, among other beneficiaries</a:t>
            </a:r>
          </a:p>
          <a:p>
            <a:pPr marR="0" lvl="0" rtl="0"/>
            <a:r>
              <a:rPr lang="en-US" i="0" u="none" strike="noStrike" baseline="0" dirty="0"/>
              <a:t>Both administered by Social Security Administration</a:t>
            </a:r>
          </a:p>
          <a:p>
            <a:pPr marR="0" lvl="0" rtl="0"/>
            <a:r>
              <a:rPr lang="en-US" i="0" u="none" strike="noStrike" baseline="0" dirty="0"/>
              <a:t>One is social insurance, the other is a safety-net program</a:t>
            </a:r>
            <a:br>
              <a:rPr lang="en-US" i="0" u="none" strike="noStrike" baseline="0" dirty="0"/>
            </a:br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82464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Social Security (1935)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/>
              <a:t>Almost all workers are covered </a:t>
            </a:r>
          </a:p>
          <a:p>
            <a:pPr marR="0" lvl="0" rtl="0"/>
            <a:r>
              <a:rPr lang="en-US" i="0" u="none" strike="noStrike" baseline="0" dirty="0"/>
              <a:t>Mostly financed by employer and employee contributions</a:t>
            </a:r>
          </a:p>
          <a:p>
            <a:pPr marR="0" lvl="0" rtl="0"/>
            <a:r>
              <a:rPr lang="en-US" i="0" u="none" strike="noStrike" baseline="0" dirty="0"/>
              <a:t>Benefits based on career earnings</a:t>
            </a:r>
          </a:p>
          <a:p>
            <a:pPr marR="0" lvl="0" rtl="0"/>
            <a:r>
              <a:rPr lang="en-US" i="0" u="none" strike="noStrike" baseline="0" dirty="0"/>
              <a:t>No income, resource limits</a:t>
            </a:r>
          </a:p>
          <a:p>
            <a:pPr marR="0" lvl="0" rtl="0"/>
            <a:r>
              <a:rPr lang="en-US" i="0" u="none" strike="noStrike" baseline="0" dirty="0"/>
              <a:t>Minimum work credits required</a:t>
            </a:r>
          </a:p>
          <a:p>
            <a:pPr marR="0" lvl="0" rtl="0"/>
            <a:r>
              <a:rPr lang="en-US" i="0" u="none" strike="noStrike" baseline="0" dirty="0"/>
              <a:t>Provides benefits to eligible family members</a:t>
            </a:r>
          </a:p>
          <a:p>
            <a:pPr marR="0" lvl="0" rtl="0"/>
            <a:r>
              <a:rPr lang="en-US" i="0" u="none" strike="noStrike" baseline="0" dirty="0"/>
              <a:t>Other income generally doesn’t affect benefits, though…</a:t>
            </a:r>
          </a:p>
          <a:p>
            <a:pPr lvl="1"/>
            <a:r>
              <a:rPr lang="en-US" i="0" u="none" strike="noStrike" baseline="0" dirty="0"/>
              <a:t>earnings may affect disability &amp; early retirement benefits</a:t>
            </a:r>
          </a:p>
          <a:p>
            <a:pPr lvl="1"/>
            <a:r>
              <a:rPr lang="en-US" dirty="0"/>
              <a:t>s</a:t>
            </a:r>
            <a:r>
              <a:rPr lang="en-US" i="0" u="none" strike="noStrike" baseline="0" dirty="0"/>
              <a:t>ome higher-income retirees pay taxes on benefits</a:t>
            </a:r>
          </a:p>
          <a:p>
            <a:pPr marR="0" lvl="0" rtl="0"/>
            <a:r>
              <a:rPr lang="en-US" i="0" u="none" strike="noStrike" baseline="0" dirty="0"/>
              <a:t>Where you live, who you live with doesn’t affect benefit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52760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SSI (1972)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/>
              <a:t>Benefits based on need</a:t>
            </a:r>
          </a:p>
          <a:p>
            <a:pPr marR="0" lvl="0" rtl="0"/>
            <a:r>
              <a:rPr lang="en-US" i="0" u="none" strike="noStrike" baseline="0" dirty="0"/>
              <a:t>Financed by general revenues</a:t>
            </a:r>
          </a:p>
          <a:p>
            <a:pPr marR="0" lvl="0" rtl="0"/>
            <a:r>
              <a:rPr lang="en-US" i="0" u="none" strike="noStrike" baseline="0" dirty="0"/>
              <a:t>Beneficiaries must have limited income, resources</a:t>
            </a:r>
          </a:p>
          <a:p>
            <a:pPr marR="0" lvl="0" rtl="0"/>
            <a:r>
              <a:rPr lang="en-US" i="0" u="none" strike="noStrike" baseline="0" dirty="0"/>
              <a:t>No work credits required</a:t>
            </a:r>
          </a:p>
          <a:p>
            <a:pPr marR="0" lvl="0" rtl="0"/>
            <a:r>
              <a:rPr lang="en-US" i="0" u="none" strike="noStrike" baseline="0" dirty="0"/>
              <a:t>No family benefits</a:t>
            </a:r>
          </a:p>
          <a:p>
            <a:pPr marR="0" lvl="0" rtl="0"/>
            <a:r>
              <a:rPr lang="en-US" i="0" u="none" strike="noStrike" baseline="0" dirty="0"/>
              <a:t>Benefit based on federal and state laws</a:t>
            </a:r>
          </a:p>
          <a:p>
            <a:pPr marR="0" lvl="0" rtl="0"/>
            <a:r>
              <a:rPr lang="en-US" i="0" u="none" strike="noStrike" baseline="0" dirty="0"/>
              <a:t>Other income may affect benefits </a:t>
            </a:r>
          </a:p>
          <a:p>
            <a:pPr marR="0" lvl="0" rtl="0"/>
            <a:r>
              <a:rPr lang="en-US" i="0" u="none" strike="noStrike" baseline="0" dirty="0"/>
              <a:t>Where you live, who lives with you may affect benefits</a:t>
            </a:r>
          </a:p>
          <a:p>
            <a:pPr marL="0" marR="0" lvl="0" indent="0" rtl="0">
              <a:buNone/>
            </a:pPr>
            <a:endParaRPr lang="en-US" sz="2000" i="1" u="none" strike="noStrike" baseline="0" dirty="0" smtClean="0"/>
          </a:p>
          <a:p>
            <a:pPr marL="0" marR="0" lvl="0" indent="0" rtl="0">
              <a:buNone/>
            </a:pPr>
            <a:r>
              <a:rPr lang="en-US" sz="2000" i="1" u="none" strike="noStrike" baseline="0" dirty="0" smtClean="0"/>
              <a:t>Source</a:t>
            </a:r>
            <a:r>
              <a:rPr lang="en-US" sz="2000" i="1" u="none" strike="noStrike" baseline="0" dirty="0"/>
              <a:t>: SSA, Social Security and SSI: What’s the difference?” 2009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39206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What is the function of </a:t>
            </a:r>
            <a:r>
              <a:rPr lang="en-US" b="1" i="0" u="none" strike="noStrike" baseline="0" dirty="0" smtClean="0">
                <a:latin typeface="Times New Roman"/>
              </a:rPr>
              <a:t>social </a:t>
            </a:r>
            <a:r>
              <a:rPr lang="en-US" b="1" i="0" u="none" strike="noStrike" baseline="0" dirty="0">
                <a:latin typeface="Times New Roman"/>
              </a:rPr>
              <a:t>insurance?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buNone/>
            </a:pPr>
            <a:endParaRPr lang="en-US" i="0" u="none" strike="noStrike" baseline="0" dirty="0"/>
          </a:p>
          <a:p>
            <a:pPr marL="514350" marR="0" lvl="0" indent="-514350" rtl="0">
              <a:buFont typeface="+mj-lt"/>
              <a:buAutoNum type="alphaUcPeriod"/>
            </a:pPr>
            <a:r>
              <a:rPr lang="en-US" i="0" u="none" strike="noStrike" baseline="0" dirty="0"/>
              <a:t>Insurance? </a:t>
            </a:r>
          </a:p>
          <a:p>
            <a:pPr marL="514350" marR="0" lvl="0" indent="-514350" rtl="0">
              <a:buFont typeface="+mj-lt"/>
              <a:buAutoNum type="alphaUcPeriod"/>
            </a:pPr>
            <a:r>
              <a:rPr lang="en-US" i="0" u="none" strike="noStrike" baseline="0" dirty="0"/>
              <a:t>Poverty alleviation?</a:t>
            </a:r>
          </a:p>
          <a:p>
            <a:pPr marL="514350" marR="0" lvl="0" indent="-514350" rtl="0">
              <a:buFont typeface="+mj-lt"/>
              <a:buAutoNum type="alphaUcPeriod"/>
            </a:pPr>
            <a:r>
              <a:rPr lang="en-US" i="0" u="none" strike="noStrike" baseline="0" dirty="0"/>
              <a:t>Income redistribution?</a:t>
            </a:r>
          </a:p>
          <a:p>
            <a:pPr marL="514350" marR="0" lvl="0" indent="-514350" rtl="0">
              <a:buFont typeface="+mj-lt"/>
              <a:buAutoNum type="alphaUcPeriod"/>
            </a:pPr>
            <a:r>
              <a:rPr lang="en-US" i="0" u="none" strike="noStrike" baseline="0" dirty="0"/>
              <a:t>Macroeconomic stabilization?</a:t>
            </a:r>
            <a:br>
              <a:rPr lang="en-US" i="0" u="none" strike="noStrike" baseline="0" dirty="0"/>
            </a:br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1398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 smtClean="0">
                <a:latin typeface="Times New Roman"/>
              </a:rPr>
              <a:t>Precursors</a:t>
            </a:r>
            <a:endParaRPr lang="en-US" b="1" i="0" u="none" strike="noStrike" baseline="0" dirty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1"/>
            <a:ext cx="7886700" cy="43433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Times New Roman"/>
              </a:rPr>
              <a:t>Local/State</a:t>
            </a:r>
          </a:p>
          <a:p>
            <a:pPr lvl="0"/>
            <a:r>
              <a:rPr lang="en-US" i="0" u="none" strike="noStrike" baseline="0" dirty="0" smtClean="0"/>
              <a:t>Poor </a:t>
            </a:r>
            <a:r>
              <a:rPr lang="en-US" i="0" u="none" strike="noStrike" baseline="0" dirty="0"/>
              <a:t>relief</a:t>
            </a:r>
          </a:p>
          <a:p>
            <a:pPr marR="0" lvl="0" rtl="0"/>
            <a:r>
              <a:rPr lang="en-US" i="0" u="none" strike="noStrike" baseline="0" dirty="0"/>
              <a:t>Mothers’ pensions</a:t>
            </a:r>
          </a:p>
          <a:p>
            <a:pPr marR="0" lvl="0" rtl="0"/>
            <a:r>
              <a:rPr lang="en-US" i="0" u="none" strike="noStrike" baseline="0" dirty="0"/>
              <a:t>Teacher, firefighter, police pensions</a:t>
            </a:r>
          </a:p>
          <a:p>
            <a:pPr marR="0" lvl="0" rtl="0"/>
            <a:r>
              <a:rPr lang="en-US" i="0" u="none" strike="noStrike" baseline="0" dirty="0"/>
              <a:t>Aid to the blind</a:t>
            </a:r>
          </a:p>
          <a:p>
            <a:pPr marR="0" lvl="0" rtl="0"/>
            <a:r>
              <a:rPr lang="en-US" i="0" u="none" strike="noStrike" baseline="0" dirty="0"/>
              <a:t>State workers’ compensation </a:t>
            </a:r>
            <a:r>
              <a:rPr lang="en-US" i="0" u="none" strike="noStrike" baseline="0" dirty="0" smtClean="0"/>
              <a:t>laws</a:t>
            </a:r>
            <a:br>
              <a:rPr lang="en-US" i="0" u="none" strike="noStrike" baseline="0" dirty="0" smtClean="0"/>
            </a:br>
            <a:endParaRPr lang="en-US" i="0" u="none" strike="noStrike" baseline="0" dirty="0" smtClean="0"/>
          </a:p>
          <a:p>
            <a:pPr marL="0" indent="0">
              <a:buNone/>
            </a:pPr>
            <a:r>
              <a:rPr lang="en-US" b="1" dirty="0" smtClean="0">
                <a:latin typeface="Times New Roman"/>
              </a:rPr>
              <a:t>Federal</a:t>
            </a:r>
          </a:p>
          <a:p>
            <a:r>
              <a:rPr lang="en-US" dirty="0"/>
              <a:t>Veterans benefits</a:t>
            </a:r>
          </a:p>
          <a:p>
            <a:r>
              <a:rPr lang="en-US" dirty="0"/>
              <a:t>Widows benefits, land grants </a:t>
            </a:r>
          </a:p>
          <a:p>
            <a:r>
              <a:rPr lang="en-US" dirty="0"/>
              <a:t>Civil service </a:t>
            </a:r>
            <a:r>
              <a:rPr lang="en-US" dirty="0" smtClean="0"/>
              <a:t>retirement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Federal role expanded in Great Depression. Some programs, like workers compensation, governed by both federal and state laws.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Times New Roman"/>
            </a:endParaRPr>
          </a:p>
          <a:p>
            <a:pPr marR="0" lvl="0" rtl="0"/>
            <a:endParaRPr lang="en-US" i="0" u="none" strike="noStrike" baseline="0" dirty="0"/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32352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FDR’s Expansive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 smtClean="0"/>
              <a:t>Envisioned </a:t>
            </a:r>
            <a:r>
              <a:rPr lang="en-US" i="0" u="none" strike="noStrike" dirty="0" smtClean="0"/>
              <a:t>broad social insurance, not just retirement</a:t>
            </a:r>
          </a:p>
          <a:p>
            <a:pPr lvl="1"/>
            <a:r>
              <a:rPr lang="en-US" baseline="0" dirty="0" smtClean="0"/>
              <a:t>German</a:t>
            </a:r>
            <a:r>
              <a:rPr lang="en-US" dirty="0" smtClean="0"/>
              <a:t> model (Bismarck)</a:t>
            </a:r>
          </a:p>
          <a:p>
            <a:r>
              <a:rPr lang="en-US" dirty="0" smtClean="0"/>
              <a:t>Contributory program that protected </a:t>
            </a:r>
            <a:r>
              <a:rPr lang="en-US" u="sng" dirty="0" smtClean="0"/>
              <a:t>workers</a:t>
            </a:r>
            <a:r>
              <a:rPr lang="en-US" dirty="0" smtClean="0"/>
              <a:t> and their families</a:t>
            </a:r>
          </a:p>
          <a:p>
            <a:pPr lvl="1"/>
            <a:r>
              <a:rPr lang="en-US" dirty="0" smtClean="0"/>
              <a:t>In contrast, Canada &amp; other countries have an old-age tier for all seniors (not means-tested like SSI) </a:t>
            </a:r>
            <a:endParaRPr lang="en-US" i="0" u="none" strike="noStrike" baseline="0" dirty="0" smtClean="0"/>
          </a:p>
          <a:p>
            <a:pPr marR="0" lvl="0" rtl="0"/>
            <a:r>
              <a:rPr lang="en-US" i="0" u="none" strike="noStrike" baseline="0" dirty="0" smtClean="0"/>
              <a:t>Health, unemployment, disability &amp; other benefits planned</a:t>
            </a:r>
          </a:p>
          <a:p>
            <a:pPr lvl="1"/>
            <a:r>
              <a:rPr lang="en-US" dirty="0" smtClean="0"/>
              <a:t>Health insurance took longest—pushback from medical profession</a:t>
            </a:r>
          </a:p>
          <a:p>
            <a:pPr marR="0" lvl="0" rtl="0"/>
            <a:endParaRPr lang="en-US" i="0" u="none" strike="noStrike" baseline="0" dirty="0"/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81562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Why </a:t>
            </a:r>
            <a:r>
              <a:rPr lang="en-US" b="1" i="0" u="none" strike="noStrike" baseline="0" dirty="0" smtClean="0">
                <a:latin typeface="Times New Roman"/>
              </a:rPr>
              <a:t>don’t people </a:t>
            </a:r>
            <a:r>
              <a:rPr lang="en-US" b="1" i="0" u="none" strike="noStrike" baseline="0" dirty="0">
                <a:latin typeface="Times New Roman"/>
              </a:rPr>
              <a:t>just save?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Precautionary saving can’t cover catastrophic expenses </a:t>
            </a:r>
          </a:p>
          <a:p>
            <a:pPr marR="0" lvl="0" rtl="0"/>
            <a:r>
              <a:rPr lang="en-US" i="0" u="none" strike="noStrike" baseline="0" dirty="0"/>
              <a:t>Retirement seems more </a:t>
            </a:r>
            <a:r>
              <a:rPr lang="en-US" i="0" u="none" strike="noStrike" baseline="0" dirty="0" smtClean="0"/>
              <a:t>predictable,</a:t>
            </a:r>
            <a:r>
              <a:rPr lang="en-US" i="0" u="none" strike="noStrike" dirty="0" smtClean="0"/>
              <a:t> since m</a:t>
            </a:r>
            <a:r>
              <a:rPr lang="en-US" i="0" u="none" strike="noStrike" baseline="0" dirty="0" smtClean="0"/>
              <a:t>ost </a:t>
            </a:r>
            <a:r>
              <a:rPr lang="en-US" i="0" u="none" strike="noStrike" baseline="0" dirty="0"/>
              <a:t>workers will retire</a:t>
            </a:r>
          </a:p>
          <a:p>
            <a:pPr lvl="1"/>
            <a:r>
              <a:rPr lang="en-US" dirty="0" smtClean="0"/>
              <a:t>However, </a:t>
            </a:r>
            <a:r>
              <a:rPr lang="en-US" i="0" u="none" strike="noStrike" baseline="0" dirty="0" smtClean="0"/>
              <a:t>longevity</a:t>
            </a:r>
            <a:r>
              <a:rPr lang="en-US" i="0" u="none" strike="noStrike" dirty="0" smtClean="0"/>
              <a:t> and </a:t>
            </a:r>
            <a:r>
              <a:rPr lang="en-US" i="0" u="none" strike="noStrike" baseline="0" dirty="0" smtClean="0"/>
              <a:t>investment </a:t>
            </a:r>
            <a:r>
              <a:rPr lang="en-US" i="0" u="none" strike="noStrike" baseline="0" dirty="0"/>
              <a:t>risks </a:t>
            </a:r>
            <a:r>
              <a:rPr lang="en-US" i="0" u="none" strike="noStrike" baseline="0" dirty="0" smtClean="0"/>
              <a:t>remain</a:t>
            </a:r>
          </a:p>
          <a:p>
            <a:pPr lvl="1"/>
            <a:r>
              <a:rPr lang="en-US" i="0" u="none" strike="noStrike" baseline="0" dirty="0" smtClean="0"/>
              <a:t>Need </a:t>
            </a:r>
            <a:r>
              <a:rPr lang="en-US" i="0" u="none" strike="noStrike" baseline="0" dirty="0"/>
              <a:t>to contribute</a:t>
            </a:r>
            <a:r>
              <a:rPr lang="en-US" i="0" u="none" strike="noStrike" dirty="0"/>
              <a:t> twice as much </a:t>
            </a:r>
            <a:r>
              <a:rPr lang="en-US" i="0" u="none" strike="noStrike" baseline="0" dirty="0"/>
              <a:t>to </a:t>
            </a:r>
            <a:r>
              <a:rPr lang="en-US" i="0" u="none" strike="noStrike" baseline="0" dirty="0" smtClean="0"/>
              <a:t>a 401(k) </a:t>
            </a:r>
            <a:r>
              <a:rPr lang="en-US" i="0" u="none" strike="noStrike" baseline="0" dirty="0"/>
              <a:t>to provide similar </a:t>
            </a:r>
            <a:r>
              <a:rPr lang="en-US" i="0" u="none" strike="noStrike" baseline="0" dirty="0" smtClean="0"/>
              <a:t>retirement security.</a:t>
            </a:r>
            <a:endParaRPr lang="en-US" i="0" u="none" strike="noStrike" baseline="0" dirty="0"/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6943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Is social insurance </a:t>
            </a:r>
            <a:br>
              <a:rPr lang="en-US" b="1" i="0" u="none" strike="noStrike" baseline="0" dirty="0">
                <a:latin typeface="Times New Roman"/>
              </a:rPr>
            </a:br>
            <a:r>
              <a:rPr lang="en-US" b="1" i="0" u="none" strike="noStrike" baseline="0" dirty="0">
                <a:latin typeface="Times New Roman"/>
              </a:rPr>
              <a:t>always the answer?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Can encourage risky behavior (“moral hazard”)</a:t>
            </a:r>
          </a:p>
          <a:p>
            <a:pPr lvl="1"/>
            <a:r>
              <a:rPr lang="en-US" dirty="0"/>
              <a:t>e.g. d</a:t>
            </a:r>
            <a:r>
              <a:rPr lang="en-US" i="0" u="none" strike="noStrike" baseline="0" dirty="0"/>
              <a:t>isaster assistance, flood insurance </a:t>
            </a:r>
          </a:p>
          <a:p>
            <a:pPr marR="0" lvl="0" rtl="0"/>
            <a:r>
              <a:rPr lang="en-US" i="0" u="none" strike="noStrike" baseline="0" dirty="0"/>
              <a:t>Can be costly to administer,</a:t>
            </a:r>
            <a:r>
              <a:rPr lang="en-US" i="0" u="none" strike="noStrike" dirty="0"/>
              <a:t> </a:t>
            </a:r>
            <a:r>
              <a:rPr lang="en-US" i="0" u="none" strike="noStrike" baseline="0" dirty="0"/>
              <a:t>guard against fraud</a:t>
            </a:r>
          </a:p>
          <a:p>
            <a:pPr marR="0" lvl="0" rtl="0"/>
            <a:r>
              <a:rPr lang="en-US" i="0" u="none" strike="noStrike" baseline="0" dirty="0"/>
              <a:t>Should have social (not just private) benefit  </a:t>
            </a:r>
          </a:p>
          <a:p>
            <a:pPr marR="0" lvl="0" rtl="0"/>
            <a:r>
              <a:rPr lang="en-US" i="0" u="none" strike="noStrike" baseline="0" dirty="0"/>
              <a:t>Can discourage work</a:t>
            </a:r>
          </a:p>
          <a:p>
            <a:pPr lvl="1"/>
            <a:r>
              <a:rPr lang="en-US" i="0" u="none" strike="noStrike" baseline="0" dirty="0"/>
              <a:t>Netherlands disability insurance 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17398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Alternatives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/>
              <a:t>Mandatory </a:t>
            </a:r>
            <a:r>
              <a:rPr lang="en-US" i="0" u="none" strike="noStrike" baseline="0" dirty="0"/>
              <a:t>private insurance</a:t>
            </a:r>
          </a:p>
          <a:p>
            <a:pPr lvl="1"/>
            <a:r>
              <a:rPr lang="en-US" i="0" u="none" strike="noStrike" baseline="0" dirty="0"/>
              <a:t>Car owners’ liability insurance </a:t>
            </a:r>
          </a:p>
          <a:p>
            <a:pPr lvl="1"/>
            <a:r>
              <a:rPr lang="en-US" i="0" u="none" strike="noStrike" baseline="0" dirty="0"/>
              <a:t>Affordable Care Act </a:t>
            </a:r>
            <a:r>
              <a:rPr lang="en-US" i="0" u="none" strike="noStrike" baseline="0" dirty="0" smtClean="0"/>
              <a:t>insurance mandate</a:t>
            </a:r>
            <a:endParaRPr lang="en-US" i="0" u="none" strike="noStrike" baseline="0" dirty="0"/>
          </a:p>
          <a:p>
            <a:r>
              <a:rPr lang="en-US" dirty="0"/>
              <a:t>Taxpayer-subsidized saving</a:t>
            </a:r>
          </a:p>
          <a:p>
            <a:pPr lvl="1"/>
            <a:r>
              <a:rPr lang="en-US" i="0" u="none" strike="noStrike" baseline="0" dirty="0"/>
              <a:t>401(k)s,</a:t>
            </a:r>
            <a:r>
              <a:rPr lang="en-US" i="0" u="none" strike="noStrike" dirty="0"/>
              <a:t> HSAs, etc. </a:t>
            </a:r>
          </a:p>
          <a:p>
            <a:pPr lvl="1"/>
            <a:r>
              <a:rPr lang="en-US" baseline="0" dirty="0" smtClean="0"/>
              <a:t>Saving may be voluntary,</a:t>
            </a:r>
            <a:r>
              <a:rPr lang="en-US" dirty="0" smtClean="0"/>
              <a:t> </a:t>
            </a:r>
            <a:r>
              <a:rPr lang="en-US" baseline="0" dirty="0" smtClean="0"/>
              <a:t>but </a:t>
            </a:r>
            <a:r>
              <a:rPr lang="en-US" baseline="0" dirty="0"/>
              <a:t>taxes aren’t</a:t>
            </a:r>
            <a:r>
              <a:rPr lang="en-US" baseline="0" dirty="0" smtClean="0"/>
              <a:t>!</a:t>
            </a:r>
            <a:endParaRPr lang="en-US" i="0" u="none" strike="noStrike" baseline="0" dirty="0"/>
          </a:p>
          <a:p>
            <a:pPr marR="0" lvl="0" rtl="0"/>
            <a:r>
              <a:rPr lang="en-US" i="0" u="none" strike="noStrike" baseline="0" dirty="0"/>
              <a:t>Safety net </a:t>
            </a:r>
            <a:r>
              <a:rPr lang="en-US" i="0" u="none" strike="noStrike" baseline="0" dirty="0" smtClean="0"/>
              <a:t>programs</a:t>
            </a:r>
          </a:p>
          <a:p>
            <a:pPr marR="0" lvl="0" rtl="0"/>
            <a:endParaRPr lang="en-US" dirty="0"/>
          </a:p>
          <a:p>
            <a:pPr marL="0" marR="0" lvl="0" indent="0" rtl="0">
              <a:buNone/>
            </a:pPr>
            <a:endParaRPr lang="en-US" i="0" u="none" strike="noStrike" baseline="0" dirty="0"/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62993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3"/>
          </a:xfrm>
        </p:spPr>
        <p:txBody>
          <a:bodyPr/>
          <a:lstStyle/>
          <a:p>
            <a:pPr marR="0" rtl="0"/>
            <a:r>
              <a:rPr lang="en-US" b="1" i="0" u="none" strike="noStrike" baseline="0" dirty="0" smtClean="0">
                <a:latin typeface="Times New Roman"/>
              </a:rPr>
              <a:t>Expansion and Retrenchment</a:t>
            </a:r>
            <a:endParaRPr lang="en-US" b="1" i="0" u="none" strike="noStrike" baseline="0" dirty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86700" cy="5033963"/>
          </a:xfrm>
        </p:spPr>
        <p:txBody>
          <a:bodyPr>
            <a:normAutofit/>
          </a:bodyPr>
          <a:lstStyle/>
          <a:p>
            <a:pPr marL="0" marR="0" lvl="0" indent="0" rtl="0">
              <a:buNone/>
            </a:pPr>
            <a:r>
              <a:rPr lang="en-US" i="0" u="none" strike="noStrike" baseline="0" dirty="0"/>
              <a:t>1935: 	Signed into law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1937: 	First taxes collected (1%+1% to $3,000)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1939: 	Benefits for survivors and dependents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1956: 	Early retirement benefits for women (62)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1956: 	Disability benefits for workers aged 50-64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1961: 	Early retirement benefits for men (62)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1965: 	Payments to divorced wives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1972: 	Automatic COLA 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1977: 	Payments to divorced </a:t>
            </a:r>
            <a:r>
              <a:rPr lang="en-US" i="0" u="none" strike="noStrike" baseline="0" dirty="0" smtClean="0"/>
              <a:t>husbands</a:t>
            </a:r>
          </a:p>
          <a:p>
            <a:pPr marL="0" indent="0">
              <a:buNone/>
            </a:pPr>
            <a:r>
              <a:rPr lang="en-US" dirty="0"/>
              <a:t>1983: 	</a:t>
            </a:r>
            <a:r>
              <a:rPr lang="en-US" dirty="0" smtClean="0"/>
              <a:t>Gradual </a:t>
            </a:r>
            <a:r>
              <a:rPr lang="en-US" dirty="0"/>
              <a:t>increase in retirement age to 67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Taxation </a:t>
            </a:r>
            <a:r>
              <a:rPr lang="en-US" dirty="0"/>
              <a:t>of benefits (gradually hits </a:t>
            </a:r>
            <a:r>
              <a:rPr lang="en-US" dirty="0" smtClean="0"/>
              <a:t>middle-class)</a:t>
            </a:r>
            <a:endParaRPr lang="en-US" dirty="0"/>
          </a:p>
          <a:p>
            <a:pPr marL="0" marR="0" lvl="0" indent="0" rtl="0">
              <a:buNone/>
            </a:pPr>
            <a:r>
              <a:rPr lang="en-US" i="0" u="none" strike="noStrike" baseline="0" dirty="0" smtClean="0"/>
              <a:t>2000: </a:t>
            </a:r>
            <a:r>
              <a:rPr lang="en-US" i="0" u="none" strike="noStrike" baseline="0" dirty="0"/>
              <a:t>	Elimination of earnings test above </a:t>
            </a:r>
            <a:r>
              <a:rPr lang="en-US" i="0" u="none" strike="noStrike" baseline="0" dirty="0" smtClean="0"/>
              <a:t>NRA</a:t>
            </a:r>
          </a:p>
          <a:p>
            <a:pPr marR="0" lvl="0" rtl="0"/>
            <a:endParaRPr lang="en-US" i="0" u="none" strike="noStrike" baseline="0" dirty="0"/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14498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Answer: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buNone/>
            </a:pPr>
            <a:r>
              <a:rPr lang="en-US" dirty="0"/>
              <a:t>E. </a:t>
            </a:r>
            <a:r>
              <a:rPr lang="en-US" i="0" u="none" strike="noStrike" baseline="0" dirty="0" smtClean="0"/>
              <a:t>All of </a:t>
            </a:r>
            <a:r>
              <a:rPr lang="en-US" i="0" u="none" strike="noStrike" baseline="0" dirty="0"/>
              <a:t>the above!</a:t>
            </a:r>
          </a:p>
          <a:p>
            <a:pPr marL="0" marR="0" lvl="0" indent="0" rtl="0">
              <a:buNone/>
            </a:pPr>
            <a:r>
              <a:rPr lang="en-US" i="0" u="none" strike="noStrike" baseline="0" dirty="0"/>
              <a:t>(but always includes </a:t>
            </a:r>
            <a:r>
              <a:rPr lang="en-US" i="0" u="none" strike="noStrike" baseline="0" dirty="0" smtClean="0"/>
              <a:t>insurance component)</a:t>
            </a:r>
            <a:r>
              <a:rPr lang="en-US" i="0" u="none" strike="noStrike" baseline="0" dirty="0"/>
              <a:t/>
            </a:r>
            <a:br>
              <a:rPr lang="en-US" i="0" u="none" strike="noStrike" baseline="0" dirty="0"/>
            </a:br>
            <a:endParaRPr lang="en-US" i="0" u="none" strike="noStrike" baseline="0" dirty="0"/>
          </a:p>
          <a:p>
            <a:pPr marR="0" lvl="0" rtl="0"/>
            <a:r>
              <a:rPr lang="en-US" i="0" u="none" strike="noStrike" baseline="0" dirty="0"/>
              <a:t>Social insurance </a:t>
            </a:r>
            <a:r>
              <a:rPr lang="en-US" i="0" u="none" strike="noStrike" baseline="0" dirty="0" smtClean="0"/>
              <a:t>can be useful </a:t>
            </a:r>
            <a:r>
              <a:rPr lang="en-US" i="0" u="none" strike="noStrike" baseline="0" dirty="0"/>
              <a:t>even in </a:t>
            </a:r>
            <a:r>
              <a:rPr lang="en-US" i="0" u="none" strike="noStrike" baseline="0" dirty="0" smtClean="0"/>
              <a:t>absence </a:t>
            </a:r>
            <a:r>
              <a:rPr lang="en-US" i="0" u="none" strike="noStrike" baseline="0" dirty="0"/>
              <a:t>of poverty, inequality, economic </a:t>
            </a:r>
            <a:r>
              <a:rPr lang="en-US" i="0" u="none" strike="noStrike" baseline="0" dirty="0" smtClean="0"/>
              <a:t>instability</a:t>
            </a:r>
          </a:p>
          <a:p>
            <a:pPr marR="0" lvl="0" rtl="0"/>
            <a:r>
              <a:rPr lang="en-US" dirty="0" smtClean="0"/>
              <a:t>Social Security is the quintessential social insurance program:</a:t>
            </a:r>
          </a:p>
          <a:p>
            <a:pPr lvl="1"/>
            <a:r>
              <a:rPr lang="en-US" i="0" u="none" strike="noStrike" baseline="0" dirty="0" smtClean="0"/>
              <a:t>Insures</a:t>
            </a:r>
            <a:r>
              <a:rPr lang="en-US" i="0" u="none" strike="noStrike" dirty="0" smtClean="0"/>
              <a:t> workers, families against death, disability, and outliving savings</a:t>
            </a:r>
          </a:p>
          <a:p>
            <a:pPr lvl="1"/>
            <a:r>
              <a:rPr lang="en-US" baseline="0" dirty="0" smtClean="0"/>
              <a:t>Single most important anti-poverty program—not</a:t>
            </a:r>
            <a:r>
              <a:rPr lang="en-US" dirty="0" smtClean="0"/>
              <a:t> just for seniors</a:t>
            </a:r>
            <a:endParaRPr lang="en-US" baseline="0" dirty="0" smtClean="0"/>
          </a:p>
          <a:p>
            <a:pPr lvl="1"/>
            <a:r>
              <a:rPr lang="en-US" dirty="0" smtClean="0"/>
              <a:t>Replaces a higher share of pre-retirement income for low earners</a:t>
            </a:r>
          </a:p>
          <a:p>
            <a:pPr lvl="1"/>
            <a:r>
              <a:rPr lang="en-US" baseline="0" dirty="0" smtClean="0"/>
              <a:t>Automatic stabilizer</a:t>
            </a:r>
          </a:p>
          <a:p>
            <a:pPr lvl="2"/>
            <a:r>
              <a:rPr lang="en-US" baseline="0" dirty="0" smtClean="0"/>
              <a:t>Enables </a:t>
            </a:r>
            <a:r>
              <a:rPr lang="en-US" dirty="0" smtClean="0"/>
              <a:t>o</a:t>
            </a:r>
            <a:r>
              <a:rPr lang="en-US" baseline="0" dirty="0" smtClean="0"/>
              <a:t>lder</a:t>
            </a:r>
            <a:r>
              <a:rPr lang="en-US" dirty="0" smtClean="0"/>
              <a:t> workers who lose jobs during recessions to retire; countercyclical effect boosts consumption &amp; lowers unemployment (401ks have opposite effect).</a:t>
            </a:r>
            <a:endParaRPr lang="en-US" baseline="0" dirty="0" smtClean="0"/>
          </a:p>
          <a:p>
            <a:pPr lvl="1"/>
            <a:endParaRPr lang="en-US" i="0" u="none" strike="noStrike" baseline="0" dirty="0" smtClean="0"/>
          </a:p>
          <a:p>
            <a:pPr marL="0" marR="0" lvl="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Advantages of a universal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Maximizes risk pooling</a:t>
            </a:r>
          </a:p>
          <a:p>
            <a:pPr marR="0" lvl="0" rtl="0"/>
            <a:r>
              <a:rPr lang="en-US" i="0" u="none" strike="noStrike" baseline="0" dirty="0"/>
              <a:t>No adverse selection</a:t>
            </a:r>
          </a:p>
          <a:p>
            <a:pPr marR="0" lvl="0" rtl="0"/>
            <a:r>
              <a:rPr lang="en-US" i="0" u="none" strike="noStrike" baseline="0" dirty="0"/>
              <a:t>Economies of scale</a:t>
            </a:r>
          </a:p>
          <a:p>
            <a:pPr marR="0" lvl="0" rtl="0"/>
            <a:r>
              <a:rPr lang="en-US" i="0" u="none" strike="noStrike" baseline="0" dirty="0"/>
              <a:t>Costs spread over lifecycle </a:t>
            </a:r>
          </a:p>
          <a:p>
            <a:pPr marR="0" lvl="0" rtl="0"/>
            <a:r>
              <a:rPr lang="en-US" i="0" u="none" strike="noStrike" baseline="0" dirty="0"/>
              <a:t>Intergenerational social compact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0292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insurance often intergenerational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Security essentially a pay-as-you-go system.</a:t>
            </a:r>
          </a:p>
          <a:p>
            <a:pPr lvl="1"/>
            <a:r>
              <a:rPr lang="en-US" dirty="0" smtClean="0"/>
              <a:t>Current workers fund current beneficiaries</a:t>
            </a:r>
          </a:p>
          <a:p>
            <a:r>
              <a:rPr lang="en-US" dirty="0" smtClean="0"/>
              <a:t>First beneficiaries contributed little</a:t>
            </a:r>
          </a:p>
          <a:p>
            <a:pPr lvl="1"/>
            <a:r>
              <a:rPr lang="en-US" dirty="0" smtClean="0"/>
              <a:t>Seniors devastated by Great Depression</a:t>
            </a:r>
          </a:p>
          <a:p>
            <a:r>
              <a:rPr lang="en-US" dirty="0" smtClean="0"/>
              <a:t>Trust fund usually small—built up to fund Boomer retirement.</a:t>
            </a:r>
          </a:p>
          <a:p>
            <a:r>
              <a:rPr lang="en-US" dirty="0" smtClean="0"/>
              <a:t>Internal rate of return ≈ economic growth rate</a:t>
            </a:r>
          </a:p>
          <a:p>
            <a:pPr lvl="1"/>
            <a:r>
              <a:rPr lang="en-US" dirty="0" smtClean="0"/>
              <a:t>Similar to long-run financial ROR with less volatility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dirty="0" smtClean="0">
                <a:latin typeface="Times New Roman"/>
              </a:rPr>
              <a:t>Government as i</a:t>
            </a:r>
            <a:r>
              <a:rPr lang="en-US" b="1" i="0" u="none" strike="noStrike" baseline="0" dirty="0" smtClean="0">
                <a:latin typeface="Times New Roman"/>
              </a:rPr>
              <a:t>nsurer </a:t>
            </a:r>
            <a:r>
              <a:rPr lang="en-US" b="1" i="0" u="none" strike="noStrike" baseline="0" dirty="0">
                <a:latin typeface="Times New Roman"/>
              </a:rPr>
              <a:t>of last resort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i="0" u="none" strike="noStrike" baseline="0" dirty="0"/>
              <a:t>Family members can die</a:t>
            </a:r>
          </a:p>
          <a:p>
            <a:pPr marR="0" lvl="0" rtl="0"/>
            <a:r>
              <a:rPr lang="en-US" i="0" u="none" strike="noStrike" baseline="0" dirty="0"/>
              <a:t>Insurance companies can go bankrupt</a:t>
            </a:r>
          </a:p>
          <a:p>
            <a:pPr marR="0" lvl="0" rtl="0"/>
            <a:r>
              <a:rPr lang="en-US" i="0" u="none" strike="noStrike" baseline="0" dirty="0"/>
              <a:t>Government endures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99961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Private insurance often </a:t>
            </a:r>
            <a:br>
              <a:rPr lang="en-US" b="1" i="0" u="none" strike="noStrike" baseline="0" dirty="0">
                <a:latin typeface="Times New Roman"/>
              </a:rPr>
            </a:br>
            <a:r>
              <a:rPr lang="en-US" b="1" i="0" u="none" strike="noStrike" baseline="0" dirty="0">
                <a:latin typeface="Times New Roman"/>
              </a:rPr>
              <a:t>inefficient, insecure, inadequate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US" i="0" u="none" strike="noStrike" baseline="0" dirty="0"/>
              <a:t>Needs to be regulated</a:t>
            </a:r>
          </a:p>
          <a:p>
            <a:pPr lvl="1"/>
            <a:r>
              <a:rPr lang="en-US" i="0" u="none" strike="noStrike" baseline="0" dirty="0"/>
              <a:t>Incentive to deny claims, cherry-pick participants</a:t>
            </a:r>
          </a:p>
          <a:p>
            <a:pPr lvl="1"/>
            <a:r>
              <a:rPr lang="en-US" i="0" u="none" strike="noStrike" baseline="0" dirty="0"/>
              <a:t>Investors protected from downside risk</a:t>
            </a:r>
          </a:p>
          <a:p>
            <a:pPr marR="0" lvl="0" rtl="0"/>
            <a:r>
              <a:rPr lang="en-US" i="0" u="none" strike="noStrike" baseline="0" dirty="0"/>
              <a:t>Often—not always—more expensive</a:t>
            </a:r>
          </a:p>
          <a:p>
            <a:pPr lvl="1"/>
            <a:r>
              <a:rPr lang="en-US" i="0" u="none" strike="noStrike" baseline="0" dirty="0"/>
              <a:t>Adverse selection</a:t>
            </a:r>
          </a:p>
          <a:p>
            <a:pPr lvl="1"/>
            <a:r>
              <a:rPr lang="en-US" i="0" u="none" strike="noStrike" baseline="0" dirty="0"/>
              <a:t>Profit margins</a:t>
            </a:r>
          </a:p>
          <a:p>
            <a:pPr lvl="2"/>
            <a:r>
              <a:rPr lang="en-US" i="0" u="none" strike="noStrike" baseline="0" dirty="0"/>
              <a:t>Comparison shopping </a:t>
            </a:r>
            <a:r>
              <a:rPr lang="en-US" i="0" u="none" strike="noStrike" baseline="0" dirty="0" smtClean="0"/>
              <a:t>difficult; trust &amp; complexity issues</a:t>
            </a:r>
            <a:endParaRPr lang="en-US" i="0" u="none" strike="noStrike" baseline="0" dirty="0"/>
          </a:p>
          <a:p>
            <a:pPr lvl="1"/>
            <a:r>
              <a:rPr lang="en-US" i="0" u="none" strike="noStrike" baseline="0" dirty="0"/>
              <a:t>Marketing, billing, underwriting costs </a:t>
            </a:r>
          </a:p>
          <a:p>
            <a:pPr marR="0" lvl="0" rtl="0"/>
            <a:r>
              <a:rPr lang="en-US" dirty="0" smtClean="0"/>
              <a:t>B</a:t>
            </a:r>
            <a:r>
              <a:rPr lang="en-US" i="0" u="none" strike="noStrike" baseline="0" dirty="0" smtClean="0"/>
              <a:t>ut, </a:t>
            </a:r>
            <a:r>
              <a:rPr lang="en-US" i="0" u="none" strike="noStrike" baseline="0" dirty="0"/>
              <a:t>in some </a:t>
            </a:r>
            <a:r>
              <a:rPr lang="en-US" i="0" u="none" strike="noStrike" baseline="0" dirty="0" smtClean="0"/>
              <a:t>cases,</a:t>
            </a:r>
            <a:r>
              <a:rPr lang="en-US" i="0" u="none" strike="noStrike" dirty="0" smtClean="0"/>
              <a:t> private-sector </a:t>
            </a:r>
            <a:r>
              <a:rPr lang="en-US" i="0" u="none" strike="noStrike" baseline="0" dirty="0" smtClean="0"/>
              <a:t>may </a:t>
            </a:r>
            <a:r>
              <a:rPr lang="en-US" i="0" u="none" strike="noStrike" baseline="0" dirty="0"/>
              <a:t>do a better job restraining </a:t>
            </a:r>
            <a:r>
              <a:rPr lang="en-US" i="0" u="none" strike="noStrike" baseline="0" dirty="0" smtClean="0"/>
              <a:t>costs</a:t>
            </a:r>
          </a:p>
          <a:p>
            <a:pPr marR="0" lvl="0" rtl="0"/>
            <a:endParaRPr lang="en-US" dirty="0"/>
          </a:p>
          <a:p>
            <a:pPr lvl="0"/>
            <a:r>
              <a:rPr lang="en-US" i="0" u="none" strike="noStrike" baseline="0" dirty="0" smtClean="0"/>
              <a:t>Examples:</a:t>
            </a:r>
            <a:r>
              <a:rPr lang="en-US" dirty="0"/>
              <a:t> Medicare Advantage plans game the </a:t>
            </a:r>
            <a:r>
              <a:rPr lang="en-US" dirty="0" smtClean="0"/>
              <a:t>system &amp; take advantage of taxpayer subsidies. Individual </a:t>
            </a:r>
            <a:r>
              <a:rPr lang="en-US" i="0" u="none" strike="noStrike" dirty="0" smtClean="0"/>
              <a:t>annuities, disability &amp; long-term care insurance are expensive, rarely bought.</a:t>
            </a:r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02760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What risks can social insurance protect against?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endParaRPr lang="en-US" i="0" u="none" strike="noStrike" baseline="0" dirty="0"/>
          </a:p>
          <a:p>
            <a:pPr marR="0" lvl="0" rtl="0"/>
            <a:r>
              <a:rPr lang="en-US" i="0" u="none" strike="noStrike" baseline="0" dirty="0"/>
              <a:t>Lost earnings due to…</a:t>
            </a:r>
          </a:p>
          <a:p>
            <a:pPr lvl="1"/>
            <a:r>
              <a:rPr lang="en-US" i="0" u="none" strike="noStrike" baseline="0" dirty="0"/>
              <a:t>Work injury or illness</a:t>
            </a:r>
          </a:p>
          <a:p>
            <a:pPr lvl="1"/>
            <a:r>
              <a:rPr lang="en-US" i="0" u="none" strike="noStrike" baseline="0" dirty="0"/>
              <a:t>Unemployment</a:t>
            </a:r>
          </a:p>
          <a:p>
            <a:pPr lvl="1"/>
            <a:r>
              <a:rPr lang="en-US" i="0" u="none" strike="noStrike" baseline="0" dirty="0"/>
              <a:t>Disability</a:t>
            </a:r>
          </a:p>
          <a:p>
            <a:pPr lvl="1"/>
            <a:r>
              <a:rPr lang="en-US" i="0" u="none" strike="noStrike" baseline="0" dirty="0"/>
              <a:t>Old age</a:t>
            </a:r>
          </a:p>
          <a:p>
            <a:pPr lvl="1"/>
            <a:r>
              <a:rPr lang="en-US" i="0" u="none" strike="noStrike" baseline="0" dirty="0"/>
              <a:t>Death (survivor benefits)</a:t>
            </a:r>
          </a:p>
          <a:p>
            <a:pPr marR="0" lvl="0" rtl="0"/>
            <a:r>
              <a:rPr lang="en-US" i="0" u="none" strike="noStrike" baseline="0" dirty="0"/>
              <a:t>Medical, </a:t>
            </a:r>
            <a:r>
              <a:rPr lang="en-US" dirty="0" smtClean="0"/>
              <a:t>long-term care</a:t>
            </a:r>
            <a:r>
              <a:rPr lang="en-US" i="0" u="none" strike="noStrike" baseline="0" dirty="0" smtClean="0"/>
              <a:t> </a:t>
            </a:r>
            <a:r>
              <a:rPr lang="en-US" i="0" u="none" strike="noStrike" baseline="0" dirty="0"/>
              <a:t>&amp; other catastrophic expenses</a:t>
            </a:r>
          </a:p>
          <a:p>
            <a:pPr marR="0" lvl="0" rtl="0"/>
            <a:r>
              <a:rPr lang="en-US" i="0" u="none" strike="noStrike" baseline="0" dirty="0"/>
              <a:t>Loss of pension </a:t>
            </a:r>
            <a:r>
              <a:rPr lang="en-US" i="0" u="none" strike="noStrike" baseline="0" dirty="0" smtClean="0"/>
              <a:t>benefits</a:t>
            </a:r>
            <a:r>
              <a:rPr lang="en-US" i="0" u="none" strike="noStrike" dirty="0" smtClean="0"/>
              <a:t> due to </a:t>
            </a:r>
            <a:r>
              <a:rPr lang="en-US" i="0" u="none" strike="noStrike" baseline="0" dirty="0" smtClean="0"/>
              <a:t>employer </a:t>
            </a:r>
            <a:r>
              <a:rPr lang="en-US" i="0" u="none" strike="noStrike" baseline="0" dirty="0"/>
              <a:t>bankruptcy</a:t>
            </a:r>
          </a:p>
          <a:p>
            <a:pPr marR="0" lvl="0" rtl="0"/>
            <a:endParaRPr lang="en-US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687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1" i="0" u="none" strike="noStrike" baseline="0" dirty="0">
                <a:latin typeface="Times New Roman"/>
              </a:rPr>
              <a:t>Social Insurance ≠ Public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none" strike="noStrike" baseline="0" dirty="0"/>
              <a:t>An ideal social insurance program is…</a:t>
            </a:r>
          </a:p>
          <a:p>
            <a:r>
              <a:rPr lang="en-US" dirty="0"/>
              <a:t>U</a:t>
            </a:r>
            <a:r>
              <a:rPr lang="en-US" i="0" u="none" strike="noStrike" baseline="0" dirty="0" smtClean="0"/>
              <a:t>niversal</a:t>
            </a:r>
            <a:endParaRPr lang="en-US" i="0" u="none" strike="noStrike" baseline="0" dirty="0"/>
          </a:p>
          <a:p>
            <a:pPr marR="0" lvl="0" rtl="0"/>
            <a:r>
              <a:rPr lang="en-US" dirty="0"/>
              <a:t>C</a:t>
            </a:r>
            <a:r>
              <a:rPr lang="en-US" i="0" u="none" strike="noStrike" baseline="0" dirty="0" smtClean="0"/>
              <a:t>ontributory </a:t>
            </a:r>
            <a:endParaRPr lang="en-US" i="0" u="none" strike="noStrike" baseline="0" dirty="0"/>
          </a:p>
          <a:p>
            <a:pPr marR="0" lvl="0" rtl="0"/>
            <a:r>
              <a:rPr lang="en-US" dirty="0"/>
              <a:t>D</a:t>
            </a:r>
            <a:r>
              <a:rPr lang="en-US" i="0" u="none" strike="noStrike" baseline="0" dirty="0" smtClean="0"/>
              <a:t>efined </a:t>
            </a:r>
            <a:r>
              <a:rPr lang="en-US" i="0" u="none" strike="noStrike" baseline="0" dirty="0"/>
              <a:t>by statute</a:t>
            </a:r>
          </a:p>
          <a:p>
            <a:pPr marR="0" lvl="0" rtl="0"/>
            <a:r>
              <a:rPr lang="en-US" dirty="0"/>
              <a:t>N</a:t>
            </a:r>
            <a:r>
              <a:rPr lang="en-US" i="0" u="none" strike="noStrike" baseline="0" dirty="0" smtClean="0"/>
              <a:t>ot </a:t>
            </a:r>
            <a:r>
              <a:rPr lang="en-US" i="0" u="none" strike="noStrike" baseline="0" dirty="0"/>
              <a:t>means-tested</a:t>
            </a:r>
            <a:br>
              <a:rPr lang="en-US" i="0" u="none" strike="noStrike" baseline="0" dirty="0"/>
            </a:br>
            <a:endParaRPr lang="en-US" i="0" u="none" strike="noStrike" baseline="0" dirty="0"/>
          </a:p>
          <a:p>
            <a:pPr marL="0" marR="0" lvl="0" indent="0" rtl="0">
              <a:buNone/>
            </a:pPr>
            <a:r>
              <a:rPr lang="en-US" i="1" u="none" strike="noStrike" baseline="0" dirty="0"/>
              <a:t>Few programs perfectly fit this mold.</a:t>
            </a:r>
          </a:p>
          <a:p>
            <a:pPr marR="0" lvl="0" rtl="0"/>
            <a:endParaRPr lang="en-US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18352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872</Words>
  <Application>Microsoft Office PowerPoint</Application>
  <PresentationFormat>On-screen Show (4:3)</PresentationFormat>
  <Paragraphs>189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Social Security Innovations Challenge: Ensuring Adequate Policy for Workers</vt:lpstr>
      <vt:lpstr>What is the function of social insurance?</vt:lpstr>
      <vt:lpstr>Answer:</vt:lpstr>
      <vt:lpstr>Advantages of a universal system</vt:lpstr>
      <vt:lpstr>Social insurance often intergenerational </vt:lpstr>
      <vt:lpstr>Government as insurer of last resort</vt:lpstr>
      <vt:lpstr>Private insurance often  inefficient, insecure, inadequate</vt:lpstr>
      <vt:lpstr>What risks can social insurance protect against?</vt:lpstr>
      <vt:lpstr>Social Insurance ≠ Public Assistance</vt:lpstr>
      <vt:lpstr>Is Medicare (1965) social insurance? </vt:lpstr>
      <vt:lpstr>Social insurance is enduring</vt:lpstr>
      <vt:lpstr>Popular among voters of all political stripes</vt:lpstr>
      <vt:lpstr>Means-tested programs</vt:lpstr>
      <vt:lpstr>Social Insurance Programs</vt:lpstr>
      <vt:lpstr>Public Assistance Programs (a.k.a. safety net, means-tested, welfare) </vt:lpstr>
      <vt:lpstr>Should long-term care be a  means-tested benefit?</vt:lpstr>
      <vt:lpstr>Social Security ≠ SSI</vt:lpstr>
      <vt:lpstr>Social Security (1935)</vt:lpstr>
      <vt:lpstr>SSI (1972)</vt:lpstr>
      <vt:lpstr>Precursors</vt:lpstr>
      <vt:lpstr>FDR’s Expansive Vision</vt:lpstr>
      <vt:lpstr>Why don’t people just save?</vt:lpstr>
      <vt:lpstr>Is social insurance  always the answer?</vt:lpstr>
      <vt:lpstr>Alternatives </vt:lpstr>
      <vt:lpstr>Expansion and Retrenchment</vt:lpstr>
    </vt:vector>
  </TitlesOfParts>
  <Company>Economic Policy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function of  social insurance?</dc:title>
  <dc:creator>Monique Morrissey</dc:creator>
  <cp:lastModifiedBy>Monique Morrissey</cp:lastModifiedBy>
  <cp:revision>18</cp:revision>
  <dcterms:created xsi:type="dcterms:W3CDTF">2019-03-04T14:49:39Z</dcterms:created>
  <dcterms:modified xsi:type="dcterms:W3CDTF">2019-03-04T22:28:59Z</dcterms:modified>
</cp:coreProperties>
</file>