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2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2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2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29.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3" r:id="rId2"/>
    <p:sldMasterId id="2147483716" r:id="rId3"/>
    <p:sldMasterId id="2147483720" r:id="rId4"/>
    <p:sldMasterId id="2147483730" r:id="rId5"/>
    <p:sldMasterId id="2147483738" r:id="rId6"/>
    <p:sldMasterId id="2147483751" r:id="rId7"/>
  </p:sldMasterIdLst>
  <p:notesMasterIdLst>
    <p:notesMasterId r:id="rId43"/>
  </p:notesMasterIdLst>
  <p:sldIdLst>
    <p:sldId id="437" r:id="rId8"/>
    <p:sldId id="429" r:id="rId9"/>
    <p:sldId id="425" r:id="rId10"/>
    <p:sldId id="357" r:id="rId11"/>
    <p:sldId id="309" r:id="rId12"/>
    <p:sldId id="401" r:id="rId13"/>
    <p:sldId id="260" r:id="rId14"/>
    <p:sldId id="435" r:id="rId15"/>
    <p:sldId id="320" r:id="rId16"/>
    <p:sldId id="264" r:id="rId17"/>
    <p:sldId id="328" r:id="rId18"/>
    <p:sldId id="327" r:id="rId19"/>
    <p:sldId id="370" r:id="rId20"/>
    <p:sldId id="371" r:id="rId21"/>
    <p:sldId id="410" r:id="rId22"/>
    <p:sldId id="412" r:id="rId23"/>
    <p:sldId id="449" r:id="rId24"/>
    <p:sldId id="436" r:id="rId25"/>
    <p:sldId id="439" r:id="rId26"/>
    <p:sldId id="451" r:id="rId27"/>
    <p:sldId id="296" r:id="rId28"/>
    <p:sldId id="452" r:id="rId29"/>
    <p:sldId id="294" r:id="rId30"/>
    <p:sldId id="286" r:id="rId31"/>
    <p:sldId id="388" r:id="rId32"/>
    <p:sldId id="289" r:id="rId33"/>
    <p:sldId id="288" r:id="rId34"/>
    <p:sldId id="293" r:id="rId35"/>
    <p:sldId id="386" r:id="rId36"/>
    <p:sldId id="454" r:id="rId37"/>
    <p:sldId id="261" r:id="rId38"/>
    <p:sldId id="266" r:id="rId39"/>
    <p:sldId id="262" r:id="rId40"/>
    <p:sldId id="450" r:id="rId41"/>
    <p:sldId id="308"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wendolyn R Majette" initials="GRM" lastIdx="1" clrIdx="0">
    <p:extLst>
      <p:ext uri="{19B8F6BF-5375-455C-9EA6-DF929625EA0E}">
        <p15:presenceInfo xmlns:p15="http://schemas.microsoft.com/office/powerpoint/2012/main" userId="Gwendolyn R Majet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9" autoAdjust="0"/>
    <p:restoredTop sz="94655" autoAdjust="0"/>
  </p:normalViewPr>
  <p:slideViewPr>
    <p:cSldViewPr snapToGrid="0">
      <p:cViewPr>
        <p:scale>
          <a:sx n="62" d="100"/>
          <a:sy n="62" d="100"/>
        </p:scale>
        <p:origin x="792" y="56"/>
      </p:cViewPr>
      <p:guideLst/>
    </p:cSldViewPr>
  </p:slideViewPr>
  <p:notesTextViewPr>
    <p:cViewPr>
      <p:scale>
        <a:sx n="1" d="1"/>
        <a:sy n="1" d="1"/>
      </p:scale>
      <p:origin x="0" y="0"/>
    </p:cViewPr>
  </p:notesTextViewPr>
  <p:sorterViewPr>
    <p:cViewPr>
      <p:scale>
        <a:sx n="100" d="100"/>
        <a:sy n="100" d="100"/>
      </p:scale>
      <p:origin x="0" y="-3564"/>
    </p:cViewPr>
  </p:sorterViewPr>
  <p:notesViewPr>
    <p:cSldViewPr snapToGrid="0">
      <p:cViewPr>
        <p:scale>
          <a:sx n="142" d="100"/>
          <a:sy n="142" d="100"/>
        </p:scale>
        <p:origin x="619" y="-24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L:\KCMU\Kendal%20O\Race%20&amp;%20Ethnicity%20Projects\Infographics\data_for_race_infographics_v3.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L:\KCMU\Kendal%20O\Race%20&amp;%20Ethnicity%20Projects\Infographics\data_for_race_infographics_v3.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L:\KCMU\Kendal%20O\Race%20&amp;%20Ethnicity%20Projects\Infographics\data_for_race_infographics_v3.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L:\KCMU\Kendal%20O\Race%20&amp;%20Ethnicity%20Projects\Infographics\data_for_race_infographics_v3.xlsx" TargetMode="Externa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63153644256"/>
          <c:y val="0.11030621172353455"/>
          <c:w val="0.8780521905915607"/>
          <c:h val="0.77311934966462503"/>
        </c:manualLayout>
      </c:layout>
      <c:lineChart>
        <c:grouping val="standard"/>
        <c:varyColors val="0"/>
        <c:ser>
          <c:idx val="3"/>
          <c:order val="0"/>
          <c:tx>
            <c:strRef>
              <c:f>Sheet1!$B$1</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Sheet1!$B$2:$B$10</c:f>
              <c:numCache>
                <c:formatCode>General</c:formatCode>
                <c:ptCount val="9"/>
                <c:pt idx="0">
                  <c:v>16.399999999999999</c:v>
                </c:pt>
                <c:pt idx="1">
                  <c:v>15.6</c:v>
                </c:pt>
                <c:pt idx="2">
                  <c:v>15.1</c:v>
                </c:pt>
                <c:pt idx="3">
                  <c:v>14.5</c:v>
                </c:pt>
                <c:pt idx="4">
                  <c:v>11.6</c:v>
                </c:pt>
                <c:pt idx="5">
                  <c:v>8.6999999999999993</c:v>
                </c:pt>
                <c:pt idx="6">
                  <c:v>8.6</c:v>
                </c:pt>
                <c:pt idx="7">
                  <c:v>8.5</c:v>
                </c:pt>
                <c:pt idx="8">
                  <c:v>9</c:v>
                </c:pt>
              </c:numCache>
            </c:numRef>
          </c:val>
          <c:smooth val="0"/>
          <c:extLst>
            <c:ext xmlns:c16="http://schemas.microsoft.com/office/drawing/2014/chart" uri="{C3380CC4-5D6E-409C-BE32-E72D297353CC}">
              <c16:uniqueId val="{00000000-81CE-4620-8389-4716C723845D}"/>
            </c:ext>
          </c:extLst>
        </c:ser>
        <c:ser>
          <c:idx val="0"/>
          <c:order val="1"/>
          <c:tx>
            <c:strRef>
              <c:f>Sheet1!$C$1</c:f>
              <c:strCache>
                <c:ptCount val="1"/>
                <c:pt idx="0">
                  <c:v>Black</c:v>
                </c:pt>
              </c:strCache>
            </c:strRef>
          </c:tx>
          <c:spPr>
            <a:ln>
              <a:solidFill>
                <a:srgbClr val="0072C6"/>
              </a:solidFill>
            </a:ln>
          </c:spPr>
          <c:marker>
            <c:symbol val="square"/>
            <c:size val="7"/>
            <c:spPr>
              <a:solidFill>
                <a:srgbClr val="0072C6"/>
              </a:solidFill>
              <a:ln>
                <a:noFill/>
              </a:ln>
            </c:spPr>
          </c:marker>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Sheet1!$C$2:$C$10</c:f>
              <c:numCache>
                <c:formatCode>General</c:formatCode>
                <c:ptCount val="9"/>
                <c:pt idx="0">
                  <c:v>27.2</c:v>
                </c:pt>
                <c:pt idx="1">
                  <c:v>24.8</c:v>
                </c:pt>
                <c:pt idx="2">
                  <c:v>23.6</c:v>
                </c:pt>
                <c:pt idx="3">
                  <c:v>24.9</c:v>
                </c:pt>
                <c:pt idx="4">
                  <c:v>17.7</c:v>
                </c:pt>
                <c:pt idx="5">
                  <c:v>14.4</c:v>
                </c:pt>
                <c:pt idx="6">
                  <c:v>15</c:v>
                </c:pt>
                <c:pt idx="7">
                  <c:v>14.1</c:v>
                </c:pt>
                <c:pt idx="8">
                  <c:v>15.2</c:v>
                </c:pt>
              </c:numCache>
            </c:numRef>
          </c:val>
          <c:smooth val="0"/>
          <c:extLst>
            <c:ext xmlns:c16="http://schemas.microsoft.com/office/drawing/2014/chart" uri="{C3380CC4-5D6E-409C-BE32-E72D297353CC}">
              <c16:uniqueId val="{00000001-81CE-4620-8389-4716C723845D}"/>
            </c:ext>
          </c:extLst>
        </c:ser>
        <c:ser>
          <c:idx val="1"/>
          <c:order val="2"/>
          <c:tx>
            <c:strRef>
              <c:f>Sheet1!$D$1</c:f>
              <c:strCache>
                <c:ptCount val="1"/>
                <c:pt idx="0">
                  <c:v>Asian</c:v>
                </c:pt>
              </c:strCache>
            </c:strRef>
          </c:tx>
          <c:spPr>
            <a:ln>
              <a:solidFill>
                <a:srgbClr val="AABA0A"/>
              </a:solidFill>
            </a:ln>
          </c:spPr>
          <c:marker>
            <c:symbol val="triangle"/>
            <c:size val="8"/>
            <c:spPr>
              <a:solidFill>
                <a:srgbClr val="AABA0A"/>
              </a:solidFill>
              <a:ln>
                <a:noFill/>
              </a:ln>
            </c:spPr>
          </c:marker>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Sheet1!$D$2:$D$10</c:f>
              <c:numCache>
                <c:formatCode>General</c:formatCode>
                <c:ptCount val="9"/>
                <c:pt idx="0">
                  <c:v>19.5</c:v>
                </c:pt>
                <c:pt idx="1">
                  <c:v>18.8</c:v>
                </c:pt>
                <c:pt idx="2">
                  <c:v>19.100000000000001</c:v>
                </c:pt>
                <c:pt idx="3">
                  <c:v>16.3</c:v>
                </c:pt>
                <c:pt idx="4">
                  <c:v>12.5</c:v>
                </c:pt>
                <c:pt idx="5">
                  <c:v>7.9</c:v>
                </c:pt>
                <c:pt idx="6">
                  <c:v>7.5</c:v>
                </c:pt>
                <c:pt idx="7">
                  <c:v>7.6</c:v>
                </c:pt>
                <c:pt idx="8">
                  <c:v>8.1</c:v>
                </c:pt>
              </c:numCache>
            </c:numRef>
          </c:val>
          <c:smooth val="0"/>
          <c:extLst>
            <c:ext xmlns:c16="http://schemas.microsoft.com/office/drawing/2014/chart" uri="{C3380CC4-5D6E-409C-BE32-E72D297353CC}">
              <c16:uniqueId val="{00000002-81CE-4620-8389-4716C723845D}"/>
            </c:ext>
          </c:extLst>
        </c:ser>
        <c:ser>
          <c:idx val="2"/>
          <c:order val="3"/>
          <c:tx>
            <c:strRef>
              <c:f>Sheet1!$E$1</c:f>
              <c:strCache>
                <c:ptCount val="1"/>
                <c:pt idx="0">
                  <c:v>Hispanic</c:v>
                </c:pt>
              </c:strCache>
            </c:strRef>
          </c:tx>
          <c:spPr>
            <a:ln>
              <a:solidFill>
                <a:srgbClr val="EEECE1">
                  <a:lumMod val="50000"/>
                </a:srgbClr>
              </a:solidFill>
            </a:ln>
          </c:spPr>
          <c:marker>
            <c:symbol val="diamond"/>
            <c:size val="9"/>
            <c:spPr>
              <a:solidFill>
                <a:srgbClr val="EEECE1">
                  <a:lumMod val="50000"/>
                </a:srgbClr>
              </a:solidFill>
              <a:ln>
                <a:noFill/>
              </a:ln>
            </c:spPr>
          </c:marker>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Sheet1!$E$2:$E$10</c:f>
              <c:numCache>
                <c:formatCode>General</c:formatCode>
                <c:ptCount val="9"/>
                <c:pt idx="0">
                  <c:v>43.2</c:v>
                </c:pt>
                <c:pt idx="1">
                  <c:v>42.2</c:v>
                </c:pt>
                <c:pt idx="2">
                  <c:v>41.3</c:v>
                </c:pt>
                <c:pt idx="3">
                  <c:v>40.6</c:v>
                </c:pt>
                <c:pt idx="4">
                  <c:v>33.700000000000003</c:v>
                </c:pt>
                <c:pt idx="5">
                  <c:v>27.7</c:v>
                </c:pt>
                <c:pt idx="6">
                  <c:v>25</c:v>
                </c:pt>
                <c:pt idx="7">
                  <c:v>27.2</c:v>
                </c:pt>
                <c:pt idx="8">
                  <c:v>26.7</c:v>
                </c:pt>
              </c:numCache>
            </c:numRef>
          </c:val>
          <c:smooth val="0"/>
          <c:extLst>
            <c:ext xmlns:c16="http://schemas.microsoft.com/office/drawing/2014/chart" uri="{C3380CC4-5D6E-409C-BE32-E72D297353CC}">
              <c16:uniqueId val="{00000003-81CE-4620-8389-4716C723845D}"/>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50"/>
          <c:min val="0"/>
        </c:scaling>
        <c:delete val="0"/>
        <c:axPos val="l"/>
        <c:majorGridlines/>
        <c:title>
          <c:tx>
            <c:rich>
              <a:bodyPr rot="-5400000" vert="horz"/>
              <a:lstStyle/>
              <a:p>
                <a:pPr>
                  <a:defRPr/>
                </a:pPr>
                <a:r>
                  <a:rPr lang="en-US" dirty="0"/>
                  <a:t>Percent</a:t>
                </a:r>
              </a:p>
            </c:rich>
          </c:tx>
          <c:layout>
            <c:manualLayout>
              <c:xMode val="edge"/>
              <c:yMode val="edge"/>
              <c:x val="7.3005978419364249E-3"/>
              <c:y val="0.40142023913677455"/>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619418851878096E-2"/>
          <c:y val="3.4872360172319886E-2"/>
          <c:w val="0.90968643448272024"/>
          <c:h val="0.93025527965536026"/>
        </c:manualLayout>
      </c:layout>
      <c:barChart>
        <c:barDir val="col"/>
        <c:grouping val="stacked"/>
        <c:varyColors val="0"/>
        <c:ser>
          <c:idx val="0"/>
          <c:order val="0"/>
          <c:tx>
            <c:strRef>
              <c:f>AIAN!$H$76</c:f>
              <c:strCache>
                <c:ptCount val="1"/>
                <c:pt idx="0">
                  <c:v>Medicaid/
Other Public</c:v>
                </c:pt>
              </c:strCache>
            </c:strRef>
          </c:tx>
          <c:spPr>
            <a:solidFill>
              <a:srgbClr val="0077C8"/>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AIAN!$G$77:$G$81</c:f>
              <c:strCache>
                <c:ptCount val="4"/>
                <c:pt idx="0">
                  <c:v>13exp</c:v>
                </c:pt>
                <c:pt idx="1">
                  <c:v>17exp</c:v>
                </c:pt>
                <c:pt idx="2">
                  <c:v>13nonexp</c:v>
                </c:pt>
                <c:pt idx="3">
                  <c:v>17nonexp</c:v>
                </c:pt>
              </c:strCache>
            </c:strRef>
          </c:cat>
          <c:val>
            <c:numRef>
              <c:f>AIAN!$H$77:$H$81</c:f>
              <c:numCache>
                <c:formatCode>0%</c:formatCode>
                <c:ptCount val="5"/>
                <c:pt idx="0">
                  <c:v>0.35784949295461299</c:v>
                </c:pt>
                <c:pt idx="1">
                  <c:v>0.45112612384554701</c:v>
                </c:pt>
                <c:pt idx="2">
                  <c:v>0.304088809537362</c:v>
                </c:pt>
                <c:pt idx="3">
                  <c:v>0.31477643695447599</c:v>
                </c:pt>
              </c:numCache>
            </c:numRef>
          </c:val>
          <c:extLst>
            <c:ext xmlns:c16="http://schemas.microsoft.com/office/drawing/2014/chart" uri="{C3380CC4-5D6E-409C-BE32-E72D297353CC}">
              <c16:uniqueId val="{00000000-3E9A-419E-8458-D80F82DF90BC}"/>
            </c:ext>
          </c:extLst>
        </c:ser>
        <c:ser>
          <c:idx val="1"/>
          <c:order val="1"/>
          <c:tx>
            <c:strRef>
              <c:f>AIAN!$I$76</c:f>
              <c:strCache>
                <c:ptCount val="1"/>
                <c:pt idx="0">
                  <c:v>Employer/
Other Private</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AIAN!$G$77:$G$81</c:f>
              <c:strCache>
                <c:ptCount val="4"/>
                <c:pt idx="0">
                  <c:v>13exp</c:v>
                </c:pt>
                <c:pt idx="1">
                  <c:v>17exp</c:v>
                </c:pt>
                <c:pt idx="2">
                  <c:v>13nonexp</c:v>
                </c:pt>
                <c:pt idx="3">
                  <c:v>17nonexp</c:v>
                </c:pt>
              </c:strCache>
            </c:strRef>
          </c:cat>
          <c:val>
            <c:numRef>
              <c:f>AIAN!$I$77:$I$81</c:f>
              <c:numCache>
                <c:formatCode>0%</c:formatCode>
                <c:ptCount val="5"/>
                <c:pt idx="0">
                  <c:v>0.33090797686975798</c:v>
                </c:pt>
                <c:pt idx="1">
                  <c:v>0.352424707986564</c:v>
                </c:pt>
                <c:pt idx="2">
                  <c:v>0.40179901510933902</c:v>
                </c:pt>
                <c:pt idx="3">
                  <c:v>0.42868555470623498</c:v>
                </c:pt>
              </c:numCache>
            </c:numRef>
          </c:val>
          <c:extLst>
            <c:ext xmlns:c16="http://schemas.microsoft.com/office/drawing/2014/chart" uri="{C3380CC4-5D6E-409C-BE32-E72D297353CC}">
              <c16:uniqueId val="{00000001-3E9A-419E-8458-D80F82DF90BC}"/>
            </c:ext>
          </c:extLst>
        </c:ser>
        <c:ser>
          <c:idx val="2"/>
          <c:order val="2"/>
          <c:tx>
            <c:strRef>
              <c:f>AIAN!$J$76</c:f>
              <c:strCache>
                <c:ptCount val="1"/>
                <c:pt idx="0">
                  <c:v>Uninsured</c:v>
                </c:pt>
              </c:strCache>
            </c:strRef>
          </c:tx>
          <c:spPr>
            <a:solidFill>
              <a:srgbClr val="0E3B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AIAN!$G$77:$G$81</c:f>
              <c:strCache>
                <c:ptCount val="4"/>
                <c:pt idx="0">
                  <c:v>13exp</c:v>
                </c:pt>
                <c:pt idx="1">
                  <c:v>17exp</c:v>
                </c:pt>
                <c:pt idx="2">
                  <c:v>13nonexp</c:v>
                </c:pt>
                <c:pt idx="3">
                  <c:v>17nonexp</c:v>
                </c:pt>
              </c:strCache>
            </c:strRef>
          </c:cat>
          <c:val>
            <c:numRef>
              <c:f>AIAN!$J$77:$J$81</c:f>
              <c:numCache>
                <c:formatCode>0%</c:formatCode>
                <c:ptCount val="5"/>
                <c:pt idx="0">
                  <c:v>0.31124253017562897</c:v>
                </c:pt>
                <c:pt idx="1">
                  <c:v>0.19644916816788899</c:v>
                </c:pt>
                <c:pt idx="2">
                  <c:v>0.29411217535329898</c:v>
                </c:pt>
                <c:pt idx="3">
                  <c:v>0.25653800833928903</c:v>
                </c:pt>
              </c:numCache>
            </c:numRef>
          </c:val>
          <c:extLst>
            <c:ext xmlns:c16="http://schemas.microsoft.com/office/drawing/2014/chart" uri="{C3380CC4-5D6E-409C-BE32-E72D297353CC}">
              <c16:uniqueId val="{00000002-3E9A-419E-8458-D80F82DF90BC}"/>
            </c:ext>
          </c:extLst>
        </c:ser>
        <c:dLbls>
          <c:dLblPos val="ctr"/>
          <c:showLegendKey val="0"/>
          <c:showVal val="1"/>
          <c:showCatName val="0"/>
          <c:showSerName val="0"/>
          <c:showPercent val="0"/>
          <c:showBubbleSize val="0"/>
        </c:dLbls>
        <c:gapWidth val="25"/>
        <c:overlap val="100"/>
        <c:axId val="751085231"/>
        <c:axId val="751086479"/>
      </c:barChart>
      <c:catAx>
        <c:axId val="751085231"/>
        <c:scaling>
          <c:orientation val="minMax"/>
        </c:scaling>
        <c:delete val="1"/>
        <c:axPos val="b"/>
        <c:numFmt formatCode="General" sourceLinked="1"/>
        <c:majorTickMark val="none"/>
        <c:minorTickMark val="none"/>
        <c:tickLblPos val="nextTo"/>
        <c:crossAx val="751086479"/>
        <c:crosses val="autoZero"/>
        <c:auto val="1"/>
        <c:lblAlgn val="ctr"/>
        <c:lblOffset val="100"/>
        <c:noMultiLvlLbl val="0"/>
      </c:catAx>
      <c:valAx>
        <c:axId val="751086479"/>
        <c:scaling>
          <c:orientation val="minMax"/>
          <c:max val="1"/>
        </c:scaling>
        <c:delete val="1"/>
        <c:axPos val="l"/>
        <c:numFmt formatCode="0%" sourceLinked="1"/>
        <c:majorTickMark val="none"/>
        <c:minorTickMark val="none"/>
        <c:tickLblPos val="nextTo"/>
        <c:crossAx val="751085231"/>
        <c:crosses val="autoZero"/>
        <c:crossBetween val="between"/>
      </c:valAx>
      <c:spPr>
        <a:noFill/>
        <a:ln>
          <a:noFill/>
        </a:ln>
        <a:effectLst/>
      </c:spPr>
    </c:plotArea>
    <c:legend>
      <c:legendPos val="r"/>
      <c:layout>
        <c:manualLayout>
          <c:xMode val="edge"/>
          <c:yMode val="edge"/>
          <c:x val="0.82038806453233049"/>
          <c:y val="7.0945407906764735E-2"/>
          <c:w val="0.14134120548893117"/>
          <c:h val="0.8756392225934951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1">
          <a:solidFill>
            <a:schemeClr val="tx1"/>
          </a:solidFill>
          <a:latin typeface="+mn-lt"/>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HISPANIC!$B$23</c:f>
              <c:strCache>
                <c:ptCount val="1"/>
                <c:pt idx="0">
                  <c:v>Hispanic</c:v>
                </c:pt>
              </c:strCache>
            </c:strRef>
          </c:tx>
          <c:spPr>
            <a:solidFill>
              <a:srgbClr val="0077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HISPANIC!$A$24:$A$28</c:f>
              <c:strCache>
                <c:ptCount val="5"/>
                <c:pt idx="0">
                  <c:v>Uninsured</c:v>
                </c:pt>
                <c:pt idx="1">
                  <c:v>Went Without 
Care Due to Cost^</c:v>
                </c:pt>
                <c:pt idx="2">
                  <c:v>No Usual 
Source of Care</c:v>
                </c:pt>
                <c:pt idx="3">
                  <c:v>No Health 
Care Visit^</c:v>
                </c:pt>
                <c:pt idx="4">
                  <c:v>No Dental Visit^</c:v>
                </c:pt>
              </c:strCache>
            </c:strRef>
          </c:cat>
          <c:val>
            <c:numRef>
              <c:f>HISPANIC!$B$24:$B$28</c:f>
              <c:numCache>
                <c:formatCode>0%</c:formatCode>
                <c:ptCount val="5"/>
                <c:pt idx="0">
                  <c:v>0.25156991966818898</c:v>
                </c:pt>
                <c:pt idx="1">
                  <c:v>0.215593267258094</c:v>
                </c:pt>
                <c:pt idx="2">
                  <c:v>0.246818124901757</c:v>
                </c:pt>
                <c:pt idx="3">
                  <c:v>0.24952290528905899</c:v>
                </c:pt>
                <c:pt idx="4">
                  <c:v>0.459651730393905</c:v>
                </c:pt>
              </c:numCache>
            </c:numRef>
          </c:val>
          <c:extLst>
            <c:ext xmlns:c16="http://schemas.microsoft.com/office/drawing/2014/chart" uri="{C3380CC4-5D6E-409C-BE32-E72D297353CC}">
              <c16:uniqueId val="{00000000-EC41-4BEB-808C-D9CA9AC3EA55}"/>
            </c:ext>
          </c:extLst>
        </c:ser>
        <c:ser>
          <c:idx val="1"/>
          <c:order val="1"/>
          <c:tx>
            <c:strRef>
              <c:f>HISPANIC!$C$23</c:f>
              <c:strCache>
                <c:ptCount val="1"/>
                <c:pt idx="0">
                  <c:v>White</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HISPANIC!$A$24:$A$28</c:f>
              <c:strCache>
                <c:ptCount val="5"/>
                <c:pt idx="0">
                  <c:v>Uninsured</c:v>
                </c:pt>
                <c:pt idx="1">
                  <c:v>Went Without 
Care Due to Cost^</c:v>
                </c:pt>
                <c:pt idx="2">
                  <c:v>No Usual 
Source of Care</c:v>
                </c:pt>
                <c:pt idx="3">
                  <c:v>No Health 
Care Visit^</c:v>
                </c:pt>
                <c:pt idx="4">
                  <c:v>No Dental Visit^</c:v>
                </c:pt>
              </c:strCache>
            </c:strRef>
          </c:cat>
          <c:val>
            <c:numRef>
              <c:f>HISPANIC!$C$24:$C$28</c:f>
              <c:numCache>
                <c:formatCode>0%</c:formatCode>
                <c:ptCount val="5"/>
                <c:pt idx="0">
                  <c:v>8.4893419324335598E-2</c:v>
                </c:pt>
                <c:pt idx="1">
                  <c:v>0.132910828191628</c:v>
                </c:pt>
                <c:pt idx="2">
                  <c:v>0.14066419867291199</c:v>
                </c:pt>
                <c:pt idx="3">
                  <c:v>0.15140427098137799</c:v>
                </c:pt>
                <c:pt idx="4">
                  <c:v>0.32047145578437602</c:v>
                </c:pt>
              </c:numCache>
            </c:numRef>
          </c:val>
          <c:extLst>
            <c:ext xmlns:c16="http://schemas.microsoft.com/office/drawing/2014/chart" uri="{C3380CC4-5D6E-409C-BE32-E72D297353CC}">
              <c16:uniqueId val="{00000001-EC41-4BEB-808C-D9CA9AC3EA55}"/>
            </c:ext>
          </c:extLst>
        </c:ser>
        <c:dLbls>
          <c:dLblPos val="outEnd"/>
          <c:showLegendKey val="0"/>
          <c:showVal val="1"/>
          <c:showCatName val="0"/>
          <c:showSerName val="0"/>
          <c:showPercent val="0"/>
          <c:showBubbleSize val="0"/>
        </c:dLbls>
        <c:gapWidth val="56"/>
        <c:axId val="1358148287"/>
        <c:axId val="1358154527"/>
      </c:barChart>
      <c:catAx>
        <c:axId val="1358148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358154527"/>
        <c:crosses val="autoZero"/>
        <c:auto val="1"/>
        <c:lblAlgn val="ctr"/>
        <c:lblOffset val="100"/>
        <c:noMultiLvlLbl val="0"/>
      </c:catAx>
      <c:valAx>
        <c:axId val="1358154527"/>
        <c:scaling>
          <c:orientation val="minMax"/>
          <c:max val="1"/>
        </c:scaling>
        <c:delete val="1"/>
        <c:axPos val="l"/>
        <c:numFmt formatCode="0%" sourceLinked="1"/>
        <c:majorTickMark val="none"/>
        <c:minorTickMark val="none"/>
        <c:tickLblPos val="nextTo"/>
        <c:crossAx val="13581482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190884250351663"/>
          <c:w val="0.99275824930104861"/>
          <c:h val="0.697959688967561"/>
        </c:manualLayout>
      </c:layout>
      <c:barChart>
        <c:barDir val="col"/>
        <c:grouping val="clustered"/>
        <c:varyColors val="0"/>
        <c:ser>
          <c:idx val="0"/>
          <c:order val="0"/>
          <c:tx>
            <c:strRef>
              <c:f>AIAN!$I$25</c:f>
              <c:strCache>
                <c:ptCount val="1"/>
                <c:pt idx="0">
                  <c:v>AIAN</c:v>
                </c:pt>
              </c:strCache>
            </c:strRef>
          </c:tx>
          <c:spPr>
            <a:solidFill>
              <a:srgbClr val="0077C8"/>
            </a:solidFill>
            <a:ln>
              <a:noFill/>
            </a:ln>
            <a:effectLst/>
          </c:spPr>
          <c:invertIfNegative val="0"/>
          <c:dLbls>
            <c:dLbl>
              <c:idx val="0"/>
              <c:tx>
                <c:rich>
                  <a:bodyPr/>
                  <a:lstStyle/>
                  <a:p>
                    <a:fld id="{FC7C8FB3-CC3C-4E67-BFE2-804D39ACB735}"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193-437D-87C8-06A1265F174B}"/>
                </c:ext>
              </c:extLst>
            </c:dLbl>
            <c:dLbl>
              <c:idx val="2"/>
              <c:tx>
                <c:rich>
                  <a:bodyPr/>
                  <a:lstStyle/>
                  <a:p>
                    <a:fld id="{C03FF64F-2526-49A3-A0C7-83590E2C5084}"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193-437D-87C8-06A1265F174B}"/>
                </c:ext>
              </c:extLst>
            </c:dLbl>
            <c:dLbl>
              <c:idx val="3"/>
              <c:tx>
                <c:rich>
                  <a:bodyPr/>
                  <a:lstStyle/>
                  <a:p>
                    <a:fld id="{819D0E0E-803D-4F3E-BB15-78D5B6E0A3E1}"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193-437D-87C8-06A1265F174B}"/>
                </c:ext>
              </c:extLst>
            </c:dLbl>
            <c:dLbl>
              <c:idx val="4"/>
              <c:tx>
                <c:rich>
                  <a:bodyPr/>
                  <a:lstStyle/>
                  <a:p>
                    <a:fld id="{D4B3B789-CD33-42DB-AF02-69391F09CC55}"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93-437D-87C8-06A1265F174B}"/>
                </c:ext>
              </c:extLst>
            </c:dLbl>
            <c:dLbl>
              <c:idx val="5"/>
              <c:tx>
                <c:rich>
                  <a:bodyPr/>
                  <a:lstStyle/>
                  <a:p>
                    <a:fld id="{6CA8050E-7406-45F1-A2FC-887527FA31F2}"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93-437D-87C8-06A1265F174B}"/>
                </c:ext>
              </c:extLst>
            </c:dLbl>
            <c:dLbl>
              <c:idx val="6"/>
              <c:tx>
                <c:rich>
                  <a:bodyPr/>
                  <a:lstStyle/>
                  <a:p>
                    <a:fld id="{25205603-3320-4B45-8BE9-45C5D5A429F3}"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0C-46B1-B0C0-ABD6256A403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AIAN!$H$26:$H$32</c:f>
              <c:strCache>
                <c:ptCount val="7"/>
                <c:pt idx="0">
                  <c:v>Fair or Poor
Health Status</c:v>
                </c:pt>
                <c:pt idx="1">
                  <c:v>Physical 
Limitation</c:v>
                </c:pt>
                <c:pt idx="2">
                  <c:v>Obese</c:v>
                </c:pt>
                <c:pt idx="3">
                  <c:v>Current 
Smoker</c:v>
                </c:pt>
                <c:pt idx="4">
                  <c:v>Currently 
Has Asthma</c:v>
                </c:pt>
                <c:pt idx="5">
                  <c:v>Told By Doctor They Have Diabetes</c:v>
                </c:pt>
                <c:pt idx="6">
                  <c:v>Substance Use 
Disorder Among Ages 12+</c:v>
                </c:pt>
              </c:strCache>
            </c:strRef>
          </c:cat>
          <c:val>
            <c:numRef>
              <c:f>AIAN!$I$26:$I$32</c:f>
              <c:numCache>
                <c:formatCode>0%</c:formatCode>
                <c:ptCount val="7"/>
                <c:pt idx="0">
                  <c:v>0.16986991169314999</c:v>
                </c:pt>
                <c:pt idx="1">
                  <c:v>0.36872066430162598</c:v>
                </c:pt>
                <c:pt idx="2">
                  <c:v>0.40213661029888997</c:v>
                </c:pt>
                <c:pt idx="3">
                  <c:v>0.31171242715705499</c:v>
                </c:pt>
                <c:pt idx="4">
                  <c:v>0.15227549992124001</c:v>
                </c:pt>
                <c:pt idx="5">
                  <c:v>0.13988414060217799</c:v>
                </c:pt>
                <c:pt idx="6">
                  <c:v>0.14913000000000001</c:v>
                </c:pt>
              </c:numCache>
            </c:numRef>
          </c:val>
          <c:extLst>
            <c:ext xmlns:c16="http://schemas.microsoft.com/office/drawing/2014/chart" uri="{C3380CC4-5D6E-409C-BE32-E72D297353CC}">
              <c16:uniqueId val="{00000000-5AC5-4E1E-9D1D-05B72314D6C2}"/>
            </c:ext>
          </c:extLst>
        </c:ser>
        <c:ser>
          <c:idx val="1"/>
          <c:order val="1"/>
          <c:tx>
            <c:strRef>
              <c:f>AIAN!$J$25</c:f>
              <c:strCache>
                <c:ptCount val="1"/>
                <c:pt idx="0">
                  <c:v>White</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AIAN!$H$26:$H$32</c:f>
              <c:strCache>
                <c:ptCount val="7"/>
                <c:pt idx="0">
                  <c:v>Fair or Poor
Health Status</c:v>
                </c:pt>
                <c:pt idx="1">
                  <c:v>Physical 
Limitation</c:v>
                </c:pt>
                <c:pt idx="2">
                  <c:v>Obese</c:v>
                </c:pt>
                <c:pt idx="3">
                  <c:v>Current 
Smoker</c:v>
                </c:pt>
                <c:pt idx="4">
                  <c:v>Currently 
Has Asthma</c:v>
                </c:pt>
                <c:pt idx="5">
                  <c:v>Told By Doctor They Have Diabetes</c:v>
                </c:pt>
                <c:pt idx="6">
                  <c:v>Substance Use 
Disorder Among Ages 12+</c:v>
                </c:pt>
              </c:strCache>
            </c:strRef>
          </c:cat>
          <c:val>
            <c:numRef>
              <c:f>AIAN!$J$26:$J$32</c:f>
              <c:numCache>
                <c:formatCode>0%</c:formatCode>
                <c:ptCount val="7"/>
                <c:pt idx="0">
                  <c:v>9.3248509063861895E-2</c:v>
                </c:pt>
                <c:pt idx="1">
                  <c:v>0.32077966556450999</c:v>
                </c:pt>
                <c:pt idx="2">
                  <c:v>0.29866951830063598</c:v>
                </c:pt>
                <c:pt idx="3">
                  <c:v>0.20051570472123001</c:v>
                </c:pt>
                <c:pt idx="4">
                  <c:v>9.7363942509525306E-2</c:v>
                </c:pt>
                <c:pt idx="5">
                  <c:v>6.7886610617361606E-2</c:v>
                </c:pt>
                <c:pt idx="6">
                  <c:v>9.7900000000000001E-2</c:v>
                </c:pt>
              </c:numCache>
            </c:numRef>
          </c:val>
          <c:extLst>
            <c:ext xmlns:c16="http://schemas.microsoft.com/office/drawing/2014/chart" uri="{C3380CC4-5D6E-409C-BE32-E72D297353CC}">
              <c16:uniqueId val="{00000001-5AC5-4E1E-9D1D-05B72314D6C2}"/>
            </c:ext>
          </c:extLst>
        </c:ser>
        <c:dLbls>
          <c:dLblPos val="outEnd"/>
          <c:showLegendKey val="0"/>
          <c:showVal val="1"/>
          <c:showCatName val="0"/>
          <c:showSerName val="0"/>
          <c:showPercent val="0"/>
          <c:showBubbleSize val="0"/>
        </c:dLbls>
        <c:gapWidth val="75"/>
        <c:axId val="194840911"/>
        <c:axId val="194845903"/>
      </c:barChart>
      <c:catAx>
        <c:axId val="194840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4845903"/>
        <c:crosses val="autoZero"/>
        <c:auto val="1"/>
        <c:lblAlgn val="ctr"/>
        <c:lblOffset val="100"/>
        <c:noMultiLvlLbl val="0"/>
      </c:catAx>
      <c:valAx>
        <c:axId val="194845903"/>
        <c:scaling>
          <c:orientation val="minMax"/>
          <c:max val="1"/>
        </c:scaling>
        <c:delete val="1"/>
        <c:axPos val="l"/>
        <c:numFmt formatCode="0%" sourceLinked="1"/>
        <c:majorTickMark val="out"/>
        <c:minorTickMark val="none"/>
        <c:tickLblPos val="nextTo"/>
        <c:crossAx val="194840911"/>
        <c:crosses val="autoZero"/>
        <c:crossBetween val="between"/>
      </c:valAx>
      <c:spPr>
        <a:noFill/>
        <a:ln w="25400">
          <a:noFill/>
        </a:ln>
        <a:effectLst/>
      </c:spPr>
    </c:plotArea>
    <c:legend>
      <c:legendPos val="t"/>
      <c:legendEntry>
        <c:idx val="0"/>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40609630741586078"/>
          <c:y val="0.1424731182795699"/>
          <c:w val="0.1878073851682785"/>
          <c:h val="0.130903818474303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'ASIAN NHOPI'!$B$25</c:f>
              <c:strCache>
                <c:ptCount val="1"/>
                <c:pt idx="0">
                  <c:v>Asian</c:v>
                </c:pt>
              </c:strCache>
            </c:strRef>
          </c:tx>
          <c:spPr>
            <a:solidFill>
              <a:schemeClr val="accent4"/>
            </a:solidFill>
            <a:ln>
              <a:noFill/>
            </a:ln>
            <a:effectLst/>
          </c:spPr>
          <c:invertIfNegative val="0"/>
          <c:dLbls>
            <c:dLbl>
              <c:idx val="0"/>
              <c:tx>
                <c:rich>
                  <a:bodyPr/>
                  <a:lstStyle/>
                  <a:p>
                    <a:fld id="{B6435FD7-F3E6-4D5F-9405-C42172DBF9E1}"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48F-480F-B73A-E7F2032E9618}"/>
                </c:ext>
              </c:extLst>
            </c:dLbl>
            <c:dLbl>
              <c:idx val="1"/>
              <c:tx>
                <c:rich>
                  <a:bodyPr/>
                  <a:lstStyle/>
                  <a:p>
                    <a:fld id="{4989AD09-9DAD-4F05-8CC4-31F7FFC64EC7}"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48F-480F-B73A-E7F2032E9618}"/>
                </c:ext>
              </c:extLst>
            </c:dLbl>
            <c:dLbl>
              <c:idx val="2"/>
              <c:tx>
                <c:rich>
                  <a:bodyPr/>
                  <a:lstStyle/>
                  <a:p>
                    <a:fld id="{474F7B3E-48F1-474C-AA55-D6F7C6B68FD2}"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48F-480F-B73A-E7F2032E9618}"/>
                </c:ext>
              </c:extLst>
            </c:dLbl>
            <c:dLbl>
              <c:idx val="3"/>
              <c:tx>
                <c:rich>
                  <a:bodyPr/>
                  <a:lstStyle/>
                  <a:p>
                    <a:fld id="{EFFC1384-017B-4C91-B044-CCF3D3B79B30}"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CB7-4555-BADE-53F29062FD4C}"/>
                </c:ext>
              </c:extLst>
            </c:dLbl>
            <c:dLbl>
              <c:idx val="5"/>
              <c:tx>
                <c:rich>
                  <a:bodyPr/>
                  <a:lstStyle/>
                  <a:p>
                    <a:fld id="{F6D75A9D-D55B-4BD3-9155-BE25561AA30C}"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48F-480F-B73A-E7F2032E961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'ASIAN NHOPI'!$A$26:$A$31</c:f>
              <c:strCache>
                <c:ptCount val="6"/>
                <c:pt idx="0">
                  <c:v>Problems Paying 
Medical Bills</c:v>
                </c:pt>
                <c:pt idx="1">
                  <c:v>Fair or Poor
Health Status</c:v>
                </c:pt>
                <c:pt idx="2">
                  <c:v>Ever Had 
Asthma</c:v>
                </c:pt>
                <c:pt idx="3">
                  <c:v>Told By Doctor
They Have Diabetes</c:v>
                </c:pt>
                <c:pt idx="4">
                  <c:v>No Mammogram in Past 2 Years (Women 50-74)</c:v>
                </c:pt>
                <c:pt idx="5">
                  <c:v>No Pap Smear in Past 3 Years (Women 21-65)</c:v>
                </c:pt>
              </c:strCache>
            </c:strRef>
          </c:cat>
          <c:val>
            <c:numRef>
              <c:f>'ASIAN NHOPI'!$B$26:$B$31</c:f>
              <c:numCache>
                <c:formatCode>0%</c:formatCode>
                <c:ptCount val="6"/>
                <c:pt idx="0">
                  <c:v>8.6310354888931906E-2</c:v>
                </c:pt>
                <c:pt idx="1">
                  <c:v>6.10608353516226E-2</c:v>
                </c:pt>
                <c:pt idx="2">
                  <c:v>8.41190376177329E-2</c:v>
                </c:pt>
                <c:pt idx="3">
                  <c:v>5.7738687814080002E-2</c:v>
                </c:pt>
                <c:pt idx="4">
                  <c:v>0.21069586007653901</c:v>
                </c:pt>
                <c:pt idx="5">
                  <c:v>0.31298507138637299</c:v>
                </c:pt>
              </c:numCache>
            </c:numRef>
          </c:val>
          <c:extLst>
            <c:ext xmlns:c16="http://schemas.microsoft.com/office/drawing/2014/chart" uri="{C3380CC4-5D6E-409C-BE32-E72D297353CC}">
              <c16:uniqueId val="{00000000-B32F-4133-92C2-5FB4D3B6A8A1}"/>
            </c:ext>
          </c:extLst>
        </c:ser>
        <c:ser>
          <c:idx val="1"/>
          <c:order val="1"/>
          <c:tx>
            <c:strRef>
              <c:f>'ASIAN NHOPI'!$C$25</c:f>
              <c:strCache>
                <c:ptCount val="1"/>
                <c:pt idx="0">
                  <c:v>NHOPI</c:v>
                </c:pt>
              </c:strCache>
            </c:strRef>
          </c:tx>
          <c:spPr>
            <a:solidFill>
              <a:schemeClr val="accent2"/>
            </a:solidFill>
            <a:ln>
              <a:noFill/>
            </a:ln>
            <a:effectLst/>
          </c:spPr>
          <c:invertIfNegative val="0"/>
          <c:dLbls>
            <c:dLbl>
              <c:idx val="0"/>
              <c:tx>
                <c:rich>
                  <a:bodyPr/>
                  <a:lstStyle/>
                  <a:p>
                    <a:fld id="{FCFDD8BA-7373-490E-8EFA-F95945D0999C}"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37A-4A6F-B2EC-D3720EFA55AB}"/>
                </c:ext>
              </c:extLst>
            </c:dLbl>
            <c:dLbl>
              <c:idx val="1"/>
              <c:tx>
                <c:rich>
                  <a:bodyPr/>
                  <a:lstStyle/>
                  <a:p>
                    <a:fld id="{59F2E65B-A66D-42EC-A4BD-A4F77E1E6469}"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37A-4A6F-B2EC-D3720EFA55AB}"/>
                </c:ext>
              </c:extLst>
            </c:dLbl>
            <c:dLbl>
              <c:idx val="2"/>
              <c:tx>
                <c:rich>
                  <a:bodyPr/>
                  <a:lstStyle/>
                  <a:p>
                    <a:fld id="{71F4B83A-0063-42BA-81D1-A78D1E9A19B7}"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37A-4A6F-B2EC-D3720EFA55AB}"/>
                </c:ext>
              </c:extLst>
            </c:dLbl>
            <c:dLbl>
              <c:idx val="3"/>
              <c:tx>
                <c:rich>
                  <a:bodyPr/>
                  <a:lstStyle/>
                  <a:p>
                    <a:fld id="{107ECED5-347E-4FDA-AF42-9AB6D957D431}"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CB7-4555-BADE-53F29062FD4C}"/>
                </c:ext>
              </c:extLst>
            </c:dLbl>
            <c:dLbl>
              <c:idx val="4"/>
              <c:tx>
                <c:rich>
                  <a:bodyPr/>
                  <a:lstStyle/>
                  <a:p>
                    <a:r>
                      <a:rPr lang="en-US" dirty="0"/>
                      <a:t>N/A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8F-480F-B73A-E7F2032E961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'ASIAN NHOPI'!$A$26:$A$31</c:f>
              <c:strCache>
                <c:ptCount val="6"/>
                <c:pt idx="0">
                  <c:v>Problems Paying 
Medical Bills</c:v>
                </c:pt>
                <c:pt idx="1">
                  <c:v>Fair or Poor
Health Status</c:v>
                </c:pt>
                <c:pt idx="2">
                  <c:v>Ever Had 
Asthma</c:v>
                </c:pt>
                <c:pt idx="3">
                  <c:v>Told By Doctor
They Have Diabetes</c:v>
                </c:pt>
                <c:pt idx="4">
                  <c:v>No Mammogram in Past 2 Years (Women 50-74)</c:v>
                </c:pt>
                <c:pt idx="5">
                  <c:v>No Pap Smear in Past 3 Years (Women 21-65)</c:v>
                </c:pt>
              </c:strCache>
            </c:strRef>
          </c:cat>
          <c:val>
            <c:numRef>
              <c:f>'ASIAN NHOPI'!$C$26:$C$31</c:f>
              <c:numCache>
                <c:formatCode>0%</c:formatCode>
                <c:ptCount val="6"/>
                <c:pt idx="0">
                  <c:v>0.23279909274463301</c:v>
                </c:pt>
                <c:pt idx="1">
                  <c:v>0.12087723035079399</c:v>
                </c:pt>
                <c:pt idx="2">
                  <c:v>0.18822843232756101</c:v>
                </c:pt>
                <c:pt idx="3">
                  <c:v>0.111018833084118</c:v>
                </c:pt>
                <c:pt idx="4">
                  <c:v>0</c:v>
                </c:pt>
                <c:pt idx="5">
                  <c:v>0.27695881488617502</c:v>
                </c:pt>
              </c:numCache>
            </c:numRef>
          </c:val>
          <c:extLst>
            <c:ext xmlns:c16="http://schemas.microsoft.com/office/drawing/2014/chart" uri="{C3380CC4-5D6E-409C-BE32-E72D297353CC}">
              <c16:uniqueId val="{00000001-B32F-4133-92C2-5FB4D3B6A8A1}"/>
            </c:ext>
          </c:extLst>
        </c:ser>
        <c:ser>
          <c:idx val="2"/>
          <c:order val="2"/>
          <c:tx>
            <c:strRef>
              <c:f>'ASIAN NHOPI'!$D$25</c:f>
              <c:strCache>
                <c:ptCount val="1"/>
                <c:pt idx="0">
                  <c:v>White</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'ASIAN NHOPI'!$A$26:$A$31</c:f>
              <c:strCache>
                <c:ptCount val="6"/>
                <c:pt idx="0">
                  <c:v>Problems Paying 
Medical Bills</c:v>
                </c:pt>
                <c:pt idx="1">
                  <c:v>Fair or Poor
Health Status</c:v>
                </c:pt>
                <c:pt idx="2">
                  <c:v>Ever Had 
Asthma</c:v>
                </c:pt>
                <c:pt idx="3">
                  <c:v>Told By Doctor
They Have Diabetes</c:v>
                </c:pt>
                <c:pt idx="4">
                  <c:v>No Mammogram in Past 2 Years (Women 50-74)</c:v>
                </c:pt>
                <c:pt idx="5">
                  <c:v>No Pap Smear in Past 3 Years (Women 21-65)</c:v>
                </c:pt>
              </c:strCache>
            </c:strRef>
          </c:cat>
          <c:val>
            <c:numRef>
              <c:f>'ASIAN NHOPI'!$D$26:$D$31</c:f>
              <c:numCache>
                <c:formatCode>0%</c:formatCode>
                <c:ptCount val="6"/>
                <c:pt idx="0">
                  <c:v>0.15913734295830301</c:v>
                </c:pt>
                <c:pt idx="1">
                  <c:v>9.1997869342778094E-2</c:v>
                </c:pt>
                <c:pt idx="2">
                  <c:v>0.13766457277699501</c:v>
                </c:pt>
                <c:pt idx="3">
                  <c:v>6.8898439984850596E-2</c:v>
                </c:pt>
                <c:pt idx="4">
                  <c:v>0.223670224646805</c:v>
                </c:pt>
                <c:pt idx="5">
                  <c:v>0.18879836280486101</c:v>
                </c:pt>
              </c:numCache>
            </c:numRef>
          </c:val>
          <c:extLst>
            <c:ext xmlns:c16="http://schemas.microsoft.com/office/drawing/2014/chart" uri="{C3380CC4-5D6E-409C-BE32-E72D297353CC}">
              <c16:uniqueId val="{00000002-B32F-4133-92C2-5FB4D3B6A8A1}"/>
            </c:ext>
          </c:extLst>
        </c:ser>
        <c:dLbls>
          <c:showLegendKey val="0"/>
          <c:showVal val="0"/>
          <c:showCatName val="0"/>
          <c:showSerName val="0"/>
          <c:showPercent val="0"/>
          <c:showBubbleSize val="0"/>
        </c:dLbls>
        <c:gapWidth val="50"/>
        <c:axId val="981436511"/>
        <c:axId val="981439423"/>
      </c:barChart>
      <c:catAx>
        <c:axId val="981436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81439423"/>
        <c:crosses val="autoZero"/>
        <c:auto val="1"/>
        <c:lblAlgn val="ctr"/>
        <c:lblOffset val="100"/>
        <c:noMultiLvlLbl val="0"/>
      </c:catAx>
      <c:valAx>
        <c:axId val="981439423"/>
        <c:scaling>
          <c:orientation val="minMax"/>
          <c:max val="1"/>
        </c:scaling>
        <c:delete val="1"/>
        <c:axPos val="l"/>
        <c:numFmt formatCode="0%" sourceLinked="1"/>
        <c:majorTickMark val="none"/>
        <c:minorTickMark val="none"/>
        <c:tickLblPos val="nextTo"/>
        <c:crossAx val="981436511"/>
        <c:crosses val="autoZero"/>
        <c:crossBetween val="between"/>
      </c:valAx>
      <c:spPr>
        <a:noFill/>
        <a:ln>
          <a:noFill/>
        </a:ln>
        <a:effectLst/>
      </c:spPr>
    </c:plotArea>
    <c:legend>
      <c:legendPos val="t"/>
      <c:layout>
        <c:manualLayout>
          <c:xMode val="edge"/>
          <c:yMode val="edge"/>
          <c:x val="0.30026272761262751"/>
          <c:y val="9.9206349206349201E-2"/>
          <c:w val="0.40514417094036176"/>
          <c:h val="0.1734494362447118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51127262938282E-2"/>
          <c:y val="8.9733470816147978E-2"/>
          <c:w val="0.92574887273706175"/>
          <c:h val="0.73901543557055371"/>
        </c:manualLayout>
      </c:layout>
      <c:barChart>
        <c:barDir val="col"/>
        <c:grouping val="percentStacked"/>
        <c:varyColors val="0"/>
        <c:ser>
          <c:idx val="2"/>
          <c:order val="0"/>
          <c:tx>
            <c:strRef>
              <c:f>Sheet1!$A$2</c:f>
              <c:strCache>
                <c:ptCount val="1"/>
                <c:pt idx="0">
                  <c:v>Better</c:v>
                </c:pt>
              </c:strCache>
            </c:strRef>
          </c:tx>
          <c:spPr>
            <a:solidFill>
              <a:srgbClr val="27E83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 (n=190)</c:v>
                </c:pt>
                <c:pt idx="1">
                  <c:v>Person-Centered Care (n=27)</c:v>
                </c:pt>
                <c:pt idx="2">
                  <c:v>Patient Safety (n=31)</c:v>
                </c:pt>
                <c:pt idx="3">
                  <c:v>Healthy Living (n=60)</c:v>
                </c:pt>
                <c:pt idx="4">
                  <c:v>Effective Treatment (n=42)</c:v>
                </c:pt>
                <c:pt idx="5">
                  <c:v>Care Coordination (n=25)</c:v>
                </c:pt>
                <c:pt idx="6">
                  <c:v>Affordable Care (n=5)</c:v>
                </c:pt>
              </c:strCache>
            </c:strRef>
          </c:cat>
          <c:val>
            <c:numRef>
              <c:f>Sheet1!$B$2:$H$2</c:f>
              <c:numCache>
                <c:formatCode>General</c:formatCode>
                <c:ptCount val="7"/>
                <c:pt idx="0">
                  <c:v>28</c:v>
                </c:pt>
                <c:pt idx="1">
                  <c:v>3</c:v>
                </c:pt>
                <c:pt idx="2">
                  <c:v>8</c:v>
                </c:pt>
                <c:pt idx="3">
                  <c:v>5</c:v>
                </c:pt>
                <c:pt idx="4">
                  <c:v>8</c:v>
                </c:pt>
                <c:pt idx="5">
                  <c:v>3</c:v>
                </c:pt>
                <c:pt idx="6">
                  <c:v>1</c:v>
                </c:pt>
              </c:numCache>
            </c:numRef>
          </c:val>
          <c:extLst>
            <c:ext xmlns:c16="http://schemas.microsoft.com/office/drawing/2014/chart" uri="{C3380CC4-5D6E-409C-BE32-E72D297353CC}">
              <c16:uniqueId val="{00000000-CF4A-4AE8-B5A6-39A4C6759441}"/>
            </c:ext>
          </c:extLst>
        </c:ser>
        <c:ser>
          <c:idx val="1"/>
          <c:order val="1"/>
          <c:tx>
            <c:strRef>
              <c:f>Sheet1!$A$3</c:f>
              <c:strCache>
                <c:ptCount val="1"/>
                <c:pt idx="0">
                  <c:v>Same</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4A-4AE8-B5A6-39A4C675944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 (n=190)</c:v>
                </c:pt>
                <c:pt idx="1">
                  <c:v>Person-Centered Care (n=27)</c:v>
                </c:pt>
                <c:pt idx="2">
                  <c:v>Patient Safety (n=31)</c:v>
                </c:pt>
                <c:pt idx="3">
                  <c:v>Healthy Living (n=60)</c:v>
                </c:pt>
                <c:pt idx="4">
                  <c:v>Effective Treatment (n=42)</c:v>
                </c:pt>
                <c:pt idx="5">
                  <c:v>Care Coordination (n=25)</c:v>
                </c:pt>
                <c:pt idx="6">
                  <c:v>Affordable Care (n=5)</c:v>
                </c:pt>
              </c:strCache>
            </c:strRef>
          </c:cat>
          <c:val>
            <c:numRef>
              <c:f>Sheet1!$B$3:$H$3</c:f>
              <c:numCache>
                <c:formatCode>General</c:formatCode>
                <c:ptCount val="7"/>
                <c:pt idx="0">
                  <c:v>86</c:v>
                </c:pt>
                <c:pt idx="1">
                  <c:v>13</c:v>
                </c:pt>
                <c:pt idx="2">
                  <c:v>15</c:v>
                </c:pt>
                <c:pt idx="3">
                  <c:v>29</c:v>
                </c:pt>
                <c:pt idx="4">
                  <c:v>19</c:v>
                </c:pt>
                <c:pt idx="5">
                  <c:v>6</c:v>
                </c:pt>
                <c:pt idx="6">
                  <c:v>4</c:v>
                </c:pt>
              </c:numCache>
            </c:numRef>
          </c:val>
          <c:extLst>
            <c:ext xmlns:c16="http://schemas.microsoft.com/office/drawing/2014/chart" uri="{C3380CC4-5D6E-409C-BE32-E72D297353CC}">
              <c16:uniqueId val="{00000002-CF4A-4AE8-B5A6-39A4C6759441}"/>
            </c:ext>
          </c:extLst>
        </c:ser>
        <c:ser>
          <c:idx val="0"/>
          <c:order val="2"/>
          <c:tx>
            <c:strRef>
              <c:f>Sheet1!$A$4</c:f>
              <c:strCache>
                <c:ptCount val="1"/>
                <c:pt idx="0">
                  <c:v>Worse</c:v>
                </c:pt>
              </c:strCache>
            </c:strRef>
          </c:tx>
          <c:spPr>
            <a:solidFill>
              <a:srgbClr val="E5152F"/>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 (n=190)</c:v>
                </c:pt>
                <c:pt idx="1">
                  <c:v>Person-Centered Care (n=27)</c:v>
                </c:pt>
                <c:pt idx="2">
                  <c:v>Patient Safety (n=31)</c:v>
                </c:pt>
                <c:pt idx="3">
                  <c:v>Healthy Living (n=60)</c:v>
                </c:pt>
                <c:pt idx="4">
                  <c:v>Effective Treatment (n=42)</c:v>
                </c:pt>
                <c:pt idx="5">
                  <c:v>Care Coordination (n=25)</c:v>
                </c:pt>
                <c:pt idx="6">
                  <c:v>Affordable Care (n=5)</c:v>
                </c:pt>
              </c:strCache>
            </c:strRef>
          </c:cat>
          <c:val>
            <c:numRef>
              <c:f>Sheet1!$B$4:$H$4</c:f>
              <c:numCache>
                <c:formatCode>General</c:formatCode>
                <c:ptCount val="7"/>
                <c:pt idx="0">
                  <c:v>76</c:v>
                </c:pt>
                <c:pt idx="1">
                  <c:v>11</c:v>
                </c:pt>
                <c:pt idx="2">
                  <c:v>8</c:v>
                </c:pt>
                <c:pt idx="3">
                  <c:v>26</c:v>
                </c:pt>
                <c:pt idx="4">
                  <c:v>15</c:v>
                </c:pt>
                <c:pt idx="5">
                  <c:v>16</c:v>
                </c:pt>
              </c:numCache>
            </c:numRef>
          </c:val>
          <c:extLst>
            <c:ext xmlns:c16="http://schemas.microsoft.com/office/drawing/2014/chart" uri="{C3380CC4-5D6E-409C-BE32-E72D297353CC}">
              <c16:uniqueId val="{00000003-CF4A-4AE8-B5A6-39A4C6759441}"/>
            </c:ext>
          </c:extLst>
        </c:ser>
        <c:dLbls>
          <c:showLegendKey val="0"/>
          <c:showVal val="1"/>
          <c:showCatName val="0"/>
          <c:showSerName val="0"/>
          <c:showPercent val="0"/>
          <c:showBubbleSize val="0"/>
        </c:dLbls>
        <c:gapWidth val="150"/>
        <c:overlap val="100"/>
        <c:axId val="213628416"/>
        <c:axId val="213629952"/>
      </c:barChart>
      <c:catAx>
        <c:axId val="213628416"/>
        <c:scaling>
          <c:orientation val="minMax"/>
        </c:scaling>
        <c:delete val="0"/>
        <c:axPos val="b"/>
        <c:numFmt formatCode="General" sourceLinked="1"/>
        <c:majorTickMark val="out"/>
        <c:minorTickMark val="none"/>
        <c:tickLblPos val="nextTo"/>
        <c:txPr>
          <a:bodyPr rot="0" vert="horz"/>
          <a:lstStyle/>
          <a:p>
            <a:pPr>
              <a:defRPr/>
            </a:pPr>
            <a:endParaRPr lang="en-US"/>
          </a:p>
        </c:txPr>
        <c:crossAx val="213629952"/>
        <c:crosses val="autoZero"/>
        <c:auto val="1"/>
        <c:lblAlgn val="ctr"/>
        <c:lblOffset val="100"/>
        <c:tickLblSkip val="1"/>
        <c:tickMarkSkip val="1"/>
        <c:noMultiLvlLbl val="0"/>
      </c:catAx>
      <c:valAx>
        <c:axId val="21362995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213628416"/>
        <c:crosses val="autoZero"/>
        <c:crossBetween val="between"/>
        <c:majorUnit val="0.2"/>
      </c:valAx>
    </c:plotArea>
    <c:legend>
      <c:legendPos val="t"/>
      <c:layout>
        <c:manualLayout>
          <c:xMode val="edge"/>
          <c:yMode val="edge"/>
          <c:x val="0"/>
          <c:y val="1.0717410323709536E-4"/>
          <c:w val="0.99860387643852211"/>
          <c:h val="7.8535997332581195E-2"/>
        </c:manualLayout>
      </c:layout>
      <c:overlay val="0"/>
    </c:legend>
    <c:plotVisOnly val="1"/>
    <c:dispBlanksAs val="gap"/>
    <c:showDLblsOverMax val="0"/>
  </c:chart>
  <c:spPr>
    <a:ln>
      <a:noFill/>
    </a:ln>
  </c:spPr>
  <c:txPr>
    <a:bodyPr/>
    <a:lstStyle/>
    <a:p>
      <a:pPr>
        <a:defRPr sz="1400">
          <a:latin typeface="Trebuchet MS" panose="020B0603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58" tIns="46580" rIns="93158" bIns="46580"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58" tIns="46580" rIns="93158" bIns="46580" rtlCol="0"/>
          <a:lstStyle>
            <a:lvl1pPr algn="r">
              <a:defRPr sz="1200"/>
            </a:lvl1pPr>
          </a:lstStyle>
          <a:p>
            <a:fld id="{78B36319-CD0C-4EF1-BFB8-5C33539D4312}" type="datetimeFigureOut">
              <a:rPr lang="en-US" smtClean="0"/>
              <a:t>3/21/2020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8" tIns="46580" rIns="93158" bIns="46580"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58" tIns="46580" rIns="93158"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58" tIns="46580" rIns="93158" bIns="465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6433"/>
          </a:xfrm>
          <a:prstGeom prst="rect">
            <a:avLst/>
          </a:prstGeom>
        </p:spPr>
        <p:txBody>
          <a:bodyPr vert="horz" lIns="93158" tIns="46580" rIns="93158" bIns="46580" rtlCol="0" anchor="b"/>
          <a:lstStyle>
            <a:lvl1pPr algn="r">
              <a:defRPr sz="1200"/>
            </a:lvl1pPr>
          </a:lstStyle>
          <a:p>
            <a:fld id="{A81C9C9D-DAE0-4C9D-BCE8-A5CB489DEDFE}" type="slidenum">
              <a:rPr lang="en-US" smtClean="0"/>
              <a:t>‹#›</a:t>
            </a:fld>
            <a:endParaRPr lang="en-US" dirty="0"/>
          </a:p>
        </p:txBody>
      </p:sp>
    </p:spTree>
    <p:extLst>
      <p:ext uri="{BB962C8B-B14F-4D97-AF65-F5344CB8AC3E}">
        <p14:creationId xmlns:p14="http://schemas.microsoft.com/office/powerpoint/2010/main" val="811791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defTabSz="931579">
              <a:defRPr/>
            </a:pPr>
            <a:fld id="{5929E8E8-CB17-4EAE-9191-37E208F35FAF}" type="slidenum">
              <a:rPr lang="en-US">
                <a:solidFill>
                  <a:prstClr val="black"/>
                </a:solidFill>
                <a:latin typeface="Calibri"/>
              </a:rPr>
              <a:pPr defTabSz="931579">
                <a:defRPr/>
              </a:pPr>
              <a:t>1</a:t>
            </a:fld>
            <a:endParaRPr lang="en-US" dirty="0">
              <a:solidFill>
                <a:prstClr val="black"/>
              </a:solidFill>
              <a:latin typeface="Calibri"/>
            </a:endParaRPr>
          </a:p>
        </p:txBody>
      </p:sp>
    </p:spTree>
    <p:extLst>
      <p:ext uri="{BB962C8B-B14F-4D97-AF65-F5344CB8AC3E}">
        <p14:creationId xmlns:p14="http://schemas.microsoft.com/office/powerpoint/2010/main" val="426445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1C9C9D-DAE0-4C9D-BCE8-A5CB489DEDFE}" type="slidenum">
              <a:rPr lang="en-US" smtClean="0"/>
              <a:t>10</a:t>
            </a:fld>
            <a:endParaRPr lang="en-US" dirty="0"/>
          </a:p>
        </p:txBody>
      </p:sp>
    </p:spTree>
    <p:extLst>
      <p:ext uri="{BB962C8B-B14F-4D97-AF65-F5344CB8AC3E}">
        <p14:creationId xmlns:p14="http://schemas.microsoft.com/office/powerpoint/2010/main" val="2848939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579">
              <a:defRPr/>
            </a:pPr>
            <a:fld id="{5929E8E8-CB17-4EAE-9191-37E208F35FAF}" type="slidenum">
              <a:rPr lang="en-US">
                <a:solidFill>
                  <a:prstClr val="black"/>
                </a:solidFill>
                <a:latin typeface="Calibri"/>
              </a:rPr>
              <a:pPr defTabSz="931579">
                <a:defRPr/>
              </a:pPr>
              <a:t>11</a:t>
            </a:fld>
            <a:endParaRPr lang="en-US" dirty="0">
              <a:solidFill>
                <a:prstClr val="black"/>
              </a:solidFill>
              <a:latin typeface="Calibri"/>
            </a:endParaRPr>
          </a:p>
        </p:txBody>
      </p:sp>
    </p:spTree>
    <p:extLst>
      <p:ext uri="{BB962C8B-B14F-4D97-AF65-F5344CB8AC3E}">
        <p14:creationId xmlns:p14="http://schemas.microsoft.com/office/powerpoint/2010/main" val="2301991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579">
              <a:defRPr/>
            </a:pPr>
            <a:fld id="{5929E8E8-CB17-4EAE-9191-37E208F35FAF}" type="slidenum">
              <a:rPr lang="en-US">
                <a:solidFill>
                  <a:prstClr val="black"/>
                </a:solidFill>
                <a:latin typeface="Calibri"/>
              </a:rPr>
              <a:pPr defTabSz="931579">
                <a:defRPr/>
              </a:pPr>
              <a:t>12</a:t>
            </a:fld>
            <a:endParaRPr lang="en-US" dirty="0">
              <a:solidFill>
                <a:prstClr val="black"/>
              </a:solidFill>
              <a:latin typeface="Calibri"/>
            </a:endParaRPr>
          </a:p>
        </p:txBody>
      </p:sp>
    </p:spTree>
    <p:extLst>
      <p:ext uri="{BB962C8B-B14F-4D97-AF65-F5344CB8AC3E}">
        <p14:creationId xmlns:p14="http://schemas.microsoft.com/office/powerpoint/2010/main" val="1749844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427" lvl="1" indent="-174660">
              <a:buFont typeface="Arial" pitchFamily="34" charset="0"/>
              <a:buChar char="•"/>
            </a:pPr>
            <a:endParaRPr lang="en-US" b="1" dirty="0"/>
          </a:p>
        </p:txBody>
      </p:sp>
      <p:sp>
        <p:nvSpPr>
          <p:cNvPr id="4" name="Slide Number Placeholder 3"/>
          <p:cNvSpPr>
            <a:spLocks noGrp="1"/>
          </p:cNvSpPr>
          <p:nvPr>
            <p:ph type="sldNum" sz="quarter" idx="10"/>
          </p:nvPr>
        </p:nvSpPr>
        <p:spPr/>
        <p:txBody>
          <a:bodyPr/>
          <a:lstStyle/>
          <a:p>
            <a:pPr defTabSz="931579">
              <a:defRPr/>
            </a:pPr>
            <a:fld id="{5929E8E8-CB17-4EAE-9191-37E208F35FAF}" type="slidenum">
              <a:rPr lang="en-US">
                <a:solidFill>
                  <a:prstClr val="black"/>
                </a:solidFill>
                <a:latin typeface="Calibri"/>
              </a:rPr>
              <a:pPr defTabSz="931579">
                <a:defRPr/>
              </a:pPr>
              <a:t>13</a:t>
            </a:fld>
            <a:endParaRPr lang="en-US" dirty="0">
              <a:solidFill>
                <a:prstClr val="black"/>
              </a:solidFill>
              <a:latin typeface="Calibri"/>
            </a:endParaRPr>
          </a:p>
        </p:txBody>
      </p:sp>
    </p:spTree>
    <p:extLst>
      <p:ext uri="{BB962C8B-B14F-4D97-AF65-F5344CB8AC3E}">
        <p14:creationId xmlns:p14="http://schemas.microsoft.com/office/powerpoint/2010/main" val="1026630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1"/>
            <a:ext cx="5608320" cy="4691658"/>
          </a:xfrm>
        </p:spPr>
        <p:txBody>
          <a:bodyPr/>
          <a:lstStyle/>
          <a:p>
            <a:endParaRPr lang="en-US" dirty="0"/>
          </a:p>
        </p:txBody>
      </p:sp>
      <p:sp>
        <p:nvSpPr>
          <p:cNvPr id="4" name="Slide Number Placeholder 3"/>
          <p:cNvSpPr>
            <a:spLocks noGrp="1"/>
          </p:cNvSpPr>
          <p:nvPr>
            <p:ph type="sldNum" sz="quarter" idx="10"/>
          </p:nvPr>
        </p:nvSpPr>
        <p:spPr/>
        <p:txBody>
          <a:bodyPr/>
          <a:lstStyle/>
          <a:p>
            <a:pPr defTabSz="914208">
              <a:defRPr/>
            </a:pPr>
            <a:fld id="{5929E8E8-CB17-4EAE-9191-37E208F35FAF}" type="slidenum">
              <a:rPr lang="en-US">
                <a:solidFill>
                  <a:prstClr val="black"/>
                </a:solidFill>
                <a:latin typeface="Calibri"/>
              </a:rPr>
              <a:pPr defTabSz="914208">
                <a:defRPr/>
              </a:pPr>
              <a:t>14</a:t>
            </a:fld>
            <a:endParaRPr lang="en-US" dirty="0">
              <a:solidFill>
                <a:prstClr val="black"/>
              </a:solidFill>
              <a:latin typeface="Calibri"/>
            </a:endParaRPr>
          </a:p>
        </p:txBody>
      </p:sp>
    </p:spTree>
    <p:extLst>
      <p:ext uri="{BB962C8B-B14F-4D97-AF65-F5344CB8AC3E}">
        <p14:creationId xmlns:p14="http://schemas.microsoft.com/office/powerpoint/2010/main" val="670563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1"/>
            <a:ext cx="5608320" cy="4691658"/>
          </a:xfrm>
        </p:spPr>
        <p:txBody>
          <a:bodyPr/>
          <a:lstStyle/>
          <a:p>
            <a:pPr marL="226231" indent="-226231">
              <a:buAutoNum type="arabicPeriod"/>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defTabSz="914208">
              <a:defRPr/>
            </a:pPr>
            <a:fld id="{5929E8E8-CB17-4EAE-9191-37E208F35FAF}" type="slidenum">
              <a:rPr lang="en-US">
                <a:solidFill>
                  <a:prstClr val="black"/>
                </a:solidFill>
                <a:latin typeface="Calibri"/>
              </a:rPr>
              <a:pPr defTabSz="914208">
                <a:defRPr/>
              </a:pPr>
              <a:t>15</a:t>
            </a:fld>
            <a:endParaRPr lang="en-US" dirty="0">
              <a:solidFill>
                <a:prstClr val="black"/>
              </a:solidFill>
              <a:latin typeface="Calibri"/>
            </a:endParaRPr>
          </a:p>
        </p:txBody>
      </p:sp>
    </p:spTree>
    <p:extLst>
      <p:ext uri="{BB962C8B-B14F-4D97-AF65-F5344CB8AC3E}">
        <p14:creationId xmlns:p14="http://schemas.microsoft.com/office/powerpoint/2010/main" val="2252074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endParaRPr lang="en-US" dirty="0"/>
          </a:p>
          <a:p>
            <a:pPr marL="169683" indent="-169683">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pPr defTabSz="914208">
              <a:defRPr/>
            </a:pPr>
            <a:fld id="{5929E8E8-CB17-4EAE-9191-37E208F35FAF}" type="slidenum">
              <a:rPr lang="en-US">
                <a:solidFill>
                  <a:prstClr val="black"/>
                </a:solidFill>
                <a:latin typeface="Calibri"/>
              </a:rPr>
              <a:pPr defTabSz="914208">
                <a:defRPr/>
              </a:pPr>
              <a:t>16</a:t>
            </a:fld>
            <a:endParaRPr lang="en-US" dirty="0">
              <a:solidFill>
                <a:prstClr val="black"/>
              </a:solidFill>
              <a:latin typeface="Calibri"/>
            </a:endParaRPr>
          </a:p>
        </p:txBody>
      </p:sp>
    </p:spTree>
    <p:extLst>
      <p:ext uri="{BB962C8B-B14F-4D97-AF65-F5344CB8AC3E}">
        <p14:creationId xmlns:p14="http://schemas.microsoft.com/office/powerpoint/2010/main" val="658186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579"/>
            <a:fld id="{5929E8E8-CB17-4EAE-9191-37E208F35FAF}" type="slidenum">
              <a:rPr lang="en-US">
                <a:solidFill>
                  <a:prstClr val="black"/>
                </a:solidFill>
                <a:latin typeface="Calibri"/>
              </a:rPr>
              <a:pPr defTabSz="931579"/>
              <a:t>17</a:t>
            </a:fld>
            <a:endParaRPr lang="en-US" dirty="0">
              <a:solidFill>
                <a:prstClr val="black"/>
              </a:solidFill>
              <a:latin typeface="Calibri"/>
            </a:endParaRPr>
          </a:p>
        </p:txBody>
      </p:sp>
    </p:spTree>
    <p:extLst>
      <p:ext uri="{BB962C8B-B14F-4D97-AF65-F5344CB8AC3E}">
        <p14:creationId xmlns:p14="http://schemas.microsoft.com/office/powerpoint/2010/main" val="3836424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579">
              <a:defRPr/>
            </a:pPr>
            <a:fld id="{5929E8E8-CB17-4EAE-9191-37E208F35FAF}" type="slidenum">
              <a:rPr lang="en-US">
                <a:solidFill>
                  <a:prstClr val="black"/>
                </a:solidFill>
                <a:latin typeface="Calibri"/>
              </a:rPr>
              <a:pPr defTabSz="931579">
                <a:defRPr/>
              </a:pPr>
              <a:t>18</a:t>
            </a:fld>
            <a:endParaRPr lang="en-US" dirty="0">
              <a:solidFill>
                <a:prstClr val="black"/>
              </a:solidFill>
              <a:latin typeface="Calibri"/>
            </a:endParaRPr>
          </a:p>
        </p:txBody>
      </p:sp>
    </p:spTree>
    <p:extLst>
      <p:ext uri="{BB962C8B-B14F-4D97-AF65-F5344CB8AC3E}">
        <p14:creationId xmlns:p14="http://schemas.microsoft.com/office/powerpoint/2010/main" val="3988324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579">
              <a:defRPr/>
            </a:pPr>
            <a:fld id="{5929E8E8-CB17-4EAE-9191-37E208F35FAF}" type="slidenum">
              <a:rPr lang="en-US">
                <a:solidFill>
                  <a:prstClr val="black"/>
                </a:solidFill>
                <a:latin typeface="Calibri"/>
              </a:rPr>
              <a:pPr defTabSz="931579">
                <a:defRPr/>
              </a:pPr>
              <a:t>19</a:t>
            </a:fld>
            <a:endParaRPr lang="en-US" dirty="0">
              <a:solidFill>
                <a:prstClr val="black"/>
              </a:solidFill>
              <a:latin typeface="Calibri"/>
            </a:endParaRPr>
          </a:p>
        </p:txBody>
      </p:sp>
    </p:spTree>
    <p:extLst>
      <p:ext uri="{BB962C8B-B14F-4D97-AF65-F5344CB8AC3E}">
        <p14:creationId xmlns:p14="http://schemas.microsoft.com/office/powerpoint/2010/main" val="2858963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208">
              <a:defRPr/>
            </a:pPr>
            <a:fld id="{5929E8E8-CB17-4EAE-9191-37E208F35FAF}" type="slidenum">
              <a:rPr lang="en-US">
                <a:solidFill>
                  <a:prstClr val="black"/>
                </a:solidFill>
                <a:latin typeface="Calibri"/>
              </a:rPr>
              <a:pPr defTabSz="914208">
                <a:defRPr/>
              </a:pPr>
              <a:t>2</a:t>
            </a:fld>
            <a:endParaRPr lang="en-US" dirty="0">
              <a:solidFill>
                <a:prstClr val="black"/>
              </a:solidFill>
              <a:latin typeface="Calibri"/>
            </a:endParaRPr>
          </a:p>
        </p:txBody>
      </p:sp>
    </p:spTree>
    <p:extLst>
      <p:ext uri="{BB962C8B-B14F-4D97-AF65-F5344CB8AC3E}">
        <p14:creationId xmlns:p14="http://schemas.microsoft.com/office/powerpoint/2010/main" val="845846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72" indent="-174672">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A81C9C9D-DAE0-4C9D-BCE8-A5CB489DEDFE}" type="slidenum">
              <a:rPr lang="en-US" smtClean="0"/>
              <a:t>20</a:t>
            </a:fld>
            <a:endParaRPr lang="en-US" dirty="0"/>
          </a:p>
        </p:txBody>
      </p:sp>
    </p:spTree>
    <p:extLst>
      <p:ext uri="{BB962C8B-B14F-4D97-AF65-F5344CB8AC3E}">
        <p14:creationId xmlns:p14="http://schemas.microsoft.com/office/powerpoint/2010/main" val="1764863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21</a:t>
            </a:fld>
            <a:endParaRPr lang="en-US" dirty="0"/>
          </a:p>
        </p:txBody>
      </p:sp>
    </p:spTree>
    <p:extLst>
      <p:ext uri="{BB962C8B-B14F-4D97-AF65-F5344CB8AC3E}">
        <p14:creationId xmlns:p14="http://schemas.microsoft.com/office/powerpoint/2010/main" val="1169266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Gwendolyn Roberts Majette, </a:t>
            </a:r>
            <a:r>
              <a:rPr lang="en-US" sz="1100" i="1" dirty="0">
                <a:latin typeface="Times New Roman" panose="02020603050405020304" pitchFamily="18" charset="0"/>
                <a:cs typeface="Times New Roman" panose="02020603050405020304" pitchFamily="18" charset="0"/>
              </a:rPr>
              <a:t>Striving for the Mountaintop:  The Elimination of Healthcare Disparities in a Time of Retrenchment (1968 – 2018), </a:t>
            </a:r>
            <a:r>
              <a:rPr lang="en-US" sz="1100" dirty="0">
                <a:latin typeface="Times New Roman" panose="02020603050405020304" pitchFamily="18" charset="0"/>
                <a:cs typeface="Times New Roman" panose="02020603050405020304" pitchFamily="18" charset="0"/>
              </a:rPr>
              <a:t>Geo. J. L. &amp; Mod. Crit. Race </a:t>
            </a:r>
            <a:r>
              <a:rPr lang="en-US" sz="1100" dirty="0" err="1">
                <a:latin typeface="Times New Roman" panose="02020603050405020304" pitchFamily="18" charset="0"/>
                <a:cs typeface="Times New Roman" panose="02020603050405020304" pitchFamily="18" charset="0"/>
              </a:rPr>
              <a:t>Persp</a:t>
            </a:r>
            <a:r>
              <a:rPr lang="en-US" sz="1100" dirty="0">
                <a:latin typeface="Times New Roman" panose="02020603050405020304" pitchFamily="18" charset="0"/>
                <a:cs typeface="Times New Roman" panose="02020603050405020304" pitchFamily="18" charset="0"/>
              </a:rPr>
              <a:t>. (forthcoming 2020)(analyzing the effectiveness of the </a:t>
            </a:r>
            <a:r>
              <a:rPr lang="en-US" sz="1100" i="1" dirty="0">
                <a:latin typeface="Times New Roman" panose="02020603050405020304" pitchFamily="18" charset="0"/>
                <a:cs typeface="Times New Roman" panose="02020603050405020304" pitchFamily="18" charset="0"/>
              </a:rPr>
              <a:t>PPACA Framework to Eliminate Health Disparities</a:t>
            </a:r>
            <a:r>
              <a:rPr lang="en-US" sz="1100" dirty="0">
                <a:latin typeface="Times New Roman" panose="02020603050405020304" pitchFamily="18" charset="0"/>
                <a:cs typeface="Times New Roman" panose="02020603050405020304" pitchFamily="18" charset="0"/>
              </a:rPr>
              <a:t> and business and human rights norms that can be used to encourage the United States and the health care industry to continue to reduce health care disparities).</a:t>
            </a:r>
          </a:p>
        </p:txBody>
      </p:sp>
      <p:sp>
        <p:nvSpPr>
          <p:cNvPr id="4" name="Slide Number Placeholder 3"/>
          <p:cNvSpPr>
            <a:spLocks noGrp="1"/>
          </p:cNvSpPr>
          <p:nvPr>
            <p:ph type="sldNum" sz="quarter" idx="10"/>
          </p:nvPr>
        </p:nvSpPr>
        <p:spPr/>
        <p:txBody>
          <a:bodyPr/>
          <a:lstStyle/>
          <a:p>
            <a:pPr defTabSz="914208">
              <a:defRPr/>
            </a:pPr>
            <a:fld id="{5929E8E8-CB17-4EAE-9191-37E208F35FAF}" type="slidenum">
              <a:rPr lang="en-US">
                <a:solidFill>
                  <a:prstClr val="black"/>
                </a:solidFill>
                <a:latin typeface="Calibri"/>
              </a:rPr>
              <a:pPr defTabSz="914208">
                <a:defRPr/>
              </a:pPr>
              <a:t>22</a:t>
            </a:fld>
            <a:endParaRPr lang="en-US" dirty="0">
              <a:solidFill>
                <a:prstClr val="black"/>
              </a:solidFill>
              <a:latin typeface="Calibri"/>
            </a:endParaRPr>
          </a:p>
        </p:txBody>
      </p:sp>
    </p:spTree>
    <p:extLst>
      <p:ext uri="{BB962C8B-B14F-4D97-AF65-F5344CB8AC3E}">
        <p14:creationId xmlns:p14="http://schemas.microsoft.com/office/powerpoint/2010/main" val="1313479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1C9C9D-DAE0-4C9D-BCE8-A5CB489DEDFE}" type="slidenum">
              <a:rPr lang="en-US" smtClean="0"/>
              <a:t>23</a:t>
            </a:fld>
            <a:endParaRPr lang="en-US" dirty="0"/>
          </a:p>
        </p:txBody>
      </p:sp>
    </p:spTree>
    <p:extLst>
      <p:ext uri="{BB962C8B-B14F-4D97-AF65-F5344CB8AC3E}">
        <p14:creationId xmlns:p14="http://schemas.microsoft.com/office/powerpoint/2010/main" val="2843460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579">
              <a:defRPr/>
            </a:pPr>
            <a:fld id="{F3E76084-7007-4F9A-9BF5-85CA96B02EE7}" type="slidenum">
              <a:rPr lang="en-US">
                <a:solidFill>
                  <a:prstClr val="black"/>
                </a:solidFill>
                <a:latin typeface="Calibri"/>
              </a:rPr>
              <a:pPr defTabSz="931579">
                <a:defRPr/>
              </a:pPr>
              <a:t>24</a:t>
            </a:fld>
            <a:endParaRPr lang="en-US" dirty="0">
              <a:solidFill>
                <a:prstClr val="black"/>
              </a:solidFill>
              <a:latin typeface="Calibri"/>
            </a:endParaRPr>
          </a:p>
        </p:txBody>
      </p:sp>
    </p:spTree>
    <p:extLst>
      <p:ext uri="{BB962C8B-B14F-4D97-AF65-F5344CB8AC3E}">
        <p14:creationId xmlns:p14="http://schemas.microsoft.com/office/powerpoint/2010/main" val="2213020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1C9C9D-DAE0-4C9D-BCE8-A5CB489DEDFE}" type="slidenum">
              <a:rPr lang="en-US" smtClean="0"/>
              <a:t>25</a:t>
            </a:fld>
            <a:endParaRPr lang="en-US" dirty="0"/>
          </a:p>
        </p:txBody>
      </p:sp>
    </p:spTree>
    <p:extLst>
      <p:ext uri="{BB962C8B-B14F-4D97-AF65-F5344CB8AC3E}">
        <p14:creationId xmlns:p14="http://schemas.microsoft.com/office/powerpoint/2010/main" val="1676375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1C9C9D-DAE0-4C9D-BCE8-A5CB489DEDFE}" type="slidenum">
              <a:rPr lang="en-US" smtClean="0"/>
              <a:t>26</a:t>
            </a:fld>
            <a:endParaRPr lang="en-US" dirty="0"/>
          </a:p>
        </p:txBody>
      </p:sp>
    </p:spTree>
    <p:extLst>
      <p:ext uri="{BB962C8B-B14F-4D97-AF65-F5344CB8AC3E}">
        <p14:creationId xmlns:p14="http://schemas.microsoft.com/office/powerpoint/2010/main" val="277044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1C9C9D-DAE0-4C9D-BCE8-A5CB489DEDFE}" type="slidenum">
              <a:rPr lang="en-US" smtClean="0"/>
              <a:t>27</a:t>
            </a:fld>
            <a:endParaRPr lang="en-US" dirty="0"/>
          </a:p>
        </p:txBody>
      </p:sp>
    </p:spTree>
    <p:extLst>
      <p:ext uri="{BB962C8B-B14F-4D97-AF65-F5344CB8AC3E}">
        <p14:creationId xmlns:p14="http://schemas.microsoft.com/office/powerpoint/2010/main" val="3398861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1C9C9D-DAE0-4C9D-BCE8-A5CB489DEDFE}" type="slidenum">
              <a:rPr lang="en-US" smtClean="0"/>
              <a:t>28</a:t>
            </a:fld>
            <a:endParaRPr lang="en-US" dirty="0"/>
          </a:p>
        </p:txBody>
      </p:sp>
    </p:spTree>
    <p:extLst>
      <p:ext uri="{BB962C8B-B14F-4D97-AF65-F5344CB8AC3E}">
        <p14:creationId xmlns:p14="http://schemas.microsoft.com/office/powerpoint/2010/main" val="3371283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29</a:t>
            </a:fld>
            <a:endParaRPr lang="en-US" dirty="0"/>
          </a:p>
        </p:txBody>
      </p:sp>
    </p:spTree>
    <p:extLst>
      <p:ext uri="{BB962C8B-B14F-4D97-AF65-F5344CB8AC3E}">
        <p14:creationId xmlns:p14="http://schemas.microsoft.com/office/powerpoint/2010/main" val="1896384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208">
              <a:defRPr/>
            </a:pPr>
            <a:fld id="{5929E8E8-CB17-4EAE-9191-37E208F35FAF}" type="slidenum">
              <a:rPr lang="en-US">
                <a:solidFill>
                  <a:prstClr val="black"/>
                </a:solidFill>
                <a:latin typeface="Calibri"/>
              </a:rPr>
              <a:pPr defTabSz="914208">
                <a:defRPr/>
              </a:pPr>
              <a:t>3</a:t>
            </a:fld>
            <a:endParaRPr lang="en-US" dirty="0">
              <a:solidFill>
                <a:prstClr val="black"/>
              </a:solidFill>
              <a:latin typeface="Calibri"/>
            </a:endParaRPr>
          </a:p>
        </p:txBody>
      </p:sp>
    </p:spTree>
    <p:extLst>
      <p:ext uri="{BB962C8B-B14F-4D97-AF65-F5344CB8AC3E}">
        <p14:creationId xmlns:p14="http://schemas.microsoft.com/office/powerpoint/2010/main" val="3522107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Rodin’s Walking Man statute</a:t>
            </a:r>
          </a:p>
        </p:txBody>
      </p:sp>
      <p:sp>
        <p:nvSpPr>
          <p:cNvPr id="4" name="Slide Number Placeholder 3"/>
          <p:cNvSpPr>
            <a:spLocks noGrp="1"/>
          </p:cNvSpPr>
          <p:nvPr>
            <p:ph type="sldNum" sz="quarter" idx="5"/>
          </p:nvPr>
        </p:nvSpPr>
        <p:spPr/>
        <p:txBody>
          <a:bodyPr/>
          <a:lstStyle/>
          <a:p>
            <a:fld id="{A81C9C9D-DAE0-4C9D-BCE8-A5CB489DEDFE}" type="slidenum">
              <a:rPr lang="en-US" smtClean="0"/>
              <a:t>30</a:t>
            </a:fld>
            <a:endParaRPr lang="en-US" dirty="0"/>
          </a:p>
        </p:txBody>
      </p:sp>
    </p:spTree>
    <p:extLst>
      <p:ext uri="{BB962C8B-B14F-4D97-AF65-F5344CB8AC3E}">
        <p14:creationId xmlns:p14="http://schemas.microsoft.com/office/powerpoint/2010/main" val="2731012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8096" y="4741434"/>
            <a:ext cx="5608320" cy="3821865"/>
          </a:xfrm>
        </p:spPr>
        <p:txBody>
          <a:bodyPr/>
          <a:lstStyle/>
          <a:p>
            <a:pPr marL="174672" indent="-174672">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81C9C9D-DAE0-4C9D-BCE8-A5CB489DEDFE}" type="slidenum">
              <a:rPr lang="en-US" smtClean="0"/>
              <a:t>31</a:t>
            </a:fld>
            <a:endParaRPr lang="en-US" dirty="0"/>
          </a:p>
        </p:txBody>
      </p:sp>
    </p:spTree>
    <p:extLst>
      <p:ext uri="{BB962C8B-B14F-4D97-AF65-F5344CB8AC3E}">
        <p14:creationId xmlns:p14="http://schemas.microsoft.com/office/powerpoint/2010/main" val="105113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4208"/>
            <a:fld id="{537F5590-41C1-452D-BF99-2FB89520AFAE}" type="slidenum">
              <a:rPr lang="en-US">
                <a:solidFill>
                  <a:prstClr val="black"/>
                </a:solidFill>
                <a:latin typeface="Calibri" panose="020F0502020204030204"/>
              </a:rPr>
              <a:pPr defTabSz="914208"/>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4049621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72" indent="-174672">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A81C9C9D-DAE0-4C9D-BCE8-A5CB489DEDFE}" type="slidenum">
              <a:rPr lang="en-US" smtClean="0"/>
              <a:t>33</a:t>
            </a:fld>
            <a:endParaRPr lang="en-US" dirty="0"/>
          </a:p>
        </p:txBody>
      </p:sp>
    </p:spTree>
    <p:extLst>
      <p:ext uri="{BB962C8B-B14F-4D97-AF65-F5344CB8AC3E}">
        <p14:creationId xmlns:p14="http://schemas.microsoft.com/office/powerpoint/2010/main" val="17657370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1C9C9D-DAE0-4C9D-BCE8-A5CB489DEDFE}" type="slidenum">
              <a:rPr lang="en-US" smtClean="0"/>
              <a:t>34</a:t>
            </a:fld>
            <a:endParaRPr lang="en-US" dirty="0"/>
          </a:p>
        </p:txBody>
      </p:sp>
    </p:spTree>
    <p:extLst>
      <p:ext uri="{BB962C8B-B14F-4D97-AF65-F5344CB8AC3E}">
        <p14:creationId xmlns:p14="http://schemas.microsoft.com/office/powerpoint/2010/main" val="13853516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208">
              <a:defRPr/>
            </a:pPr>
            <a:fld id="{5929E8E8-CB17-4EAE-9191-37E208F35FAF}" type="slidenum">
              <a:rPr lang="en-US">
                <a:solidFill>
                  <a:prstClr val="black"/>
                </a:solidFill>
                <a:latin typeface="Calibri"/>
              </a:rPr>
              <a:pPr defTabSz="914208">
                <a:defRPr/>
              </a:pPr>
              <a:t>35</a:t>
            </a:fld>
            <a:endParaRPr lang="en-US" dirty="0">
              <a:solidFill>
                <a:prstClr val="black"/>
              </a:solidFill>
              <a:latin typeface="Calibri"/>
            </a:endParaRPr>
          </a:p>
        </p:txBody>
      </p:sp>
    </p:spTree>
    <p:extLst>
      <p:ext uri="{BB962C8B-B14F-4D97-AF65-F5344CB8AC3E}">
        <p14:creationId xmlns:p14="http://schemas.microsoft.com/office/powerpoint/2010/main" val="129920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581">
              <a:defRPr/>
            </a:pPr>
            <a:r>
              <a:rPr lang="en-US" dirty="0"/>
              <a:t>-</a:t>
            </a:r>
          </a:p>
          <a:p>
            <a:endParaRPr lang="en-US" dirty="0"/>
          </a:p>
        </p:txBody>
      </p:sp>
      <p:sp>
        <p:nvSpPr>
          <p:cNvPr id="4" name="Slide Number Placeholder 3"/>
          <p:cNvSpPr>
            <a:spLocks noGrp="1"/>
          </p:cNvSpPr>
          <p:nvPr>
            <p:ph type="sldNum" sz="quarter" idx="10"/>
          </p:nvPr>
        </p:nvSpPr>
        <p:spPr/>
        <p:txBody>
          <a:bodyPr/>
          <a:lstStyle/>
          <a:p>
            <a:pPr defTabSz="914208">
              <a:defRPr/>
            </a:pPr>
            <a:fld id="{5929E8E8-CB17-4EAE-9191-37E208F35FAF}" type="slidenum">
              <a:rPr lang="en-US">
                <a:solidFill>
                  <a:prstClr val="black"/>
                </a:solidFill>
                <a:latin typeface="Calibri"/>
              </a:rPr>
              <a:pPr defTabSz="914208">
                <a:defRPr/>
              </a:pPr>
              <a:t>4</a:t>
            </a:fld>
            <a:endParaRPr lang="en-US" dirty="0">
              <a:solidFill>
                <a:prstClr val="black"/>
              </a:solidFill>
              <a:latin typeface="Calibri"/>
            </a:endParaRPr>
          </a:p>
        </p:txBody>
      </p:sp>
    </p:spTree>
    <p:extLst>
      <p:ext uri="{BB962C8B-B14F-4D97-AF65-F5344CB8AC3E}">
        <p14:creationId xmlns:p14="http://schemas.microsoft.com/office/powerpoint/2010/main" val="1675227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208">
              <a:defRPr/>
            </a:pPr>
            <a:fld id="{5929E8E8-CB17-4EAE-9191-37E208F35FAF}" type="slidenum">
              <a:rPr lang="en-US">
                <a:solidFill>
                  <a:prstClr val="black"/>
                </a:solidFill>
                <a:latin typeface="Calibri"/>
              </a:rPr>
              <a:pPr defTabSz="914208">
                <a:defRPr/>
              </a:pPr>
              <a:t>5</a:t>
            </a:fld>
            <a:endParaRPr lang="en-US" dirty="0">
              <a:solidFill>
                <a:prstClr val="black"/>
              </a:solidFill>
              <a:latin typeface="Calibri"/>
            </a:endParaRPr>
          </a:p>
        </p:txBody>
      </p:sp>
    </p:spTree>
    <p:extLst>
      <p:ext uri="{BB962C8B-B14F-4D97-AF65-F5344CB8AC3E}">
        <p14:creationId xmlns:p14="http://schemas.microsoft.com/office/powerpoint/2010/main" val="2314548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2137" lvl="1" indent="-169672">
              <a:buFont typeface="Arial" pitchFamily="34" charset="0"/>
              <a:buChar char="•"/>
            </a:pPr>
            <a:endParaRPr lang="en-US" u="sng"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defTabSz="914208">
              <a:defRPr/>
            </a:pPr>
            <a:fld id="{5929E8E8-CB17-4EAE-9191-37E208F35FAF}" type="slidenum">
              <a:rPr lang="en-US">
                <a:solidFill>
                  <a:prstClr val="black"/>
                </a:solidFill>
                <a:latin typeface="Calibri"/>
              </a:rPr>
              <a:pPr defTabSz="914208">
                <a:defRPr/>
              </a:pPr>
              <a:t>6</a:t>
            </a:fld>
            <a:endParaRPr lang="en-US" dirty="0">
              <a:solidFill>
                <a:prstClr val="black"/>
              </a:solidFill>
              <a:latin typeface="Calibri"/>
            </a:endParaRPr>
          </a:p>
        </p:txBody>
      </p:sp>
    </p:spTree>
    <p:extLst>
      <p:ext uri="{BB962C8B-B14F-4D97-AF65-F5344CB8AC3E}">
        <p14:creationId xmlns:p14="http://schemas.microsoft.com/office/powerpoint/2010/main" val="2208438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4375"/>
            <a:ext cx="6348413" cy="3571875"/>
          </a:xfrm>
        </p:spPr>
      </p:sp>
      <p:sp>
        <p:nvSpPr>
          <p:cNvPr id="3" name="Notes Placeholder 2"/>
          <p:cNvSpPr>
            <a:spLocks noGrp="1"/>
          </p:cNvSpPr>
          <p:nvPr>
            <p:ph type="body" idx="1"/>
          </p:nvPr>
        </p:nvSpPr>
        <p:spPr>
          <a:xfrm>
            <a:off x="727991" y="4530462"/>
            <a:ext cx="5808246" cy="4491738"/>
          </a:xfrm>
        </p:spPr>
        <p:txBody>
          <a:bodyPr/>
          <a:lstStyle/>
          <a:p>
            <a:pPr>
              <a:buFontTx/>
              <a:buChar char="•"/>
            </a:pPr>
            <a:endParaRPr lang="en-US" sz="15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5929E8E8-CB17-4EAE-9191-37E208F35FAF}" type="slidenum">
              <a:rPr lang="en-US" smtClean="0"/>
              <a:t>7</a:t>
            </a:fld>
            <a:endParaRPr lang="en-US" dirty="0"/>
          </a:p>
        </p:txBody>
      </p:sp>
    </p:spTree>
    <p:extLst>
      <p:ext uri="{BB962C8B-B14F-4D97-AF65-F5344CB8AC3E}">
        <p14:creationId xmlns:p14="http://schemas.microsoft.com/office/powerpoint/2010/main" val="1058747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1C9C9D-DAE0-4C9D-BCE8-A5CB489DEDFE}" type="slidenum">
              <a:rPr lang="en-US" smtClean="0"/>
              <a:t>8</a:t>
            </a:fld>
            <a:endParaRPr lang="en-US" dirty="0"/>
          </a:p>
        </p:txBody>
      </p:sp>
    </p:spTree>
    <p:extLst>
      <p:ext uri="{BB962C8B-B14F-4D97-AF65-F5344CB8AC3E}">
        <p14:creationId xmlns:p14="http://schemas.microsoft.com/office/powerpoint/2010/main" val="2322354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defTabSz="931579">
              <a:defRPr/>
            </a:pPr>
            <a:fld id="{5929E8E8-CB17-4EAE-9191-37E208F35FAF}" type="slidenum">
              <a:rPr lang="en-US">
                <a:solidFill>
                  <a:prstClr val="black"/>
                </a:solidFill>
                <a:latin typeface="Calibri"/>
              </a:rPr>
              <a:pPr defTabSz="931579">
                <a:defRPr/>
              </a:pPr>
              <a:t>9</a:t>
            </a:fld>
            <a:endParaRPr lang="en-US" dirty="0">
              <a:solidFill>
                <a:prstClr val="black"/>
              </a:solidFill>
              <a:latin typeface="Calibri"/>
            </a:endParaRPr>
          </a:p>
        </p:txBody>
      </p:sp>
    </p:spTree>
    <p:extLst>
      <p:ext uri="{BB962C8B-B14F-4D97-AF65-F5344CB8AC3E}">
        <p14:creationId xmlns:p14="http://schemas.microsoft.com/office/powerpoint/2010/main" val="3286201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35194-FB7D-46B8-B5EF-3B7CDFCF4C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EDDD49-2EF5-4577-8D7C-4EAFD01974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CE0A72-22E2-4115-8253-CFA2AF8D6586}"/>
              </a:ext>
            </a:extLst>
          </p:cNvPr>
          <p:cNvSpPr>
            <a:spLocks noGrp="1"/>
          </p:cNvSpPr>
          <p:nvPr>
            <p:ph type="dt" sz="half" idx="10"/>
          </p:nvPr>
        </p:nvSpPr>
        <p:spPr/>
        <p:txBody>
          <a:bodyPr/>
          <a:lstStyle/>
          <a:p>
            <a:fld id="{B454D9A4-19D3-480F-BD61-BA66653CC6DE}" type="datetimeFigureOut">
              <a:rPr lang="en-US" smtClean="0"/>
              <a:t>3/21/2020</a:t>
            </a:fld>
            <a:endParaRPr lang="en-US" dirty="0"/>
          </a:p>
        </p:txBody>
      </p:sp>
      <p:sp>
        <p:nvSpPr>
          <p:cNvPr id="5" name="Footer Placeholder 4">
            <a:extLst>
              <a:ext uri="{FF2B5EF4-FFF2-40B4-BE49-F238E27FC236}">
                <a16:creationId xmlns:a16="http://schemas.microsoft.com/office/drawing/2014/main" id="{31B24C7A-7F23-40C4-9F8D-9DC891EF5D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90101A-8BFA-45DB-8865-03E71E2F161C}"/>
              </a:ext>
            </a:extLst>
          </p:cNvPr>
          <p:cNvSpPr>
            <a:spLocks noGrp="1"/>
          </p:cNvSpPr>
          <p:nvPr>
            <p:ph type="sldNum" sz="quarter" idx="12"/>
          </p:nvPr>
        </p:nvSpPr>
        <p:spPr/>
        <p:txBody>
          <a:bodyPr/>
          <a:lstStyle/>
          <a:p>
            <a:fld id="{5671AE13-22EE-4732-8FD4-CFEE0DE283E0}" type="slidenum">
              <a:rPr lang="en-US" smtClean="0"/>
              <a:t>‹#›</a:t>
            </a:fld>
            <a:endParaRPr lang="en-US" dirty="0"/>
          </a:p>
        </p:txBody>
      </p:sp>
    </p:spTree>
    <p:extLst>
      <p:ext uri="{BB962C8B-B14F-4D97-AF65-F5344CB8AC3E}">
        <p14:creationId xmlns:p14="http://schemas.microsoft.com/office/powerpoint/2010/main" val="2574642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CB77A-C5F5-4DD7-A420-182521E2A2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37B198-B826-4663-9E8D-9711D30C7F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1A2B23-B68E-4E8B-8581-7D7FB56B35EE}"/>
              </a:ext>
            </a:extLst>
          </p:cNvPr>
          <p:cNvSpPr>
            <a:spLocks noGrp="1"/>
          </p:cNvSpPr>
          <p:nvPr>
            <p:ph type="dt" sz="half" idx="10"/>
          </p:nvPr>
        </p:nvSpPr>
        <p:spPr/>
        <p:txBody>
          <a:bodyPr/>
          <a:lstStyle/>
          <a:p>
            <a:fld id="{B454D9A4-19D3-480F-BD61-BA66653CC6DE}" type="datetimeFigureOut">
              <a:rPr lang="en-US" smtClean="0"/>
              <a:t>3/21/2020</a:t>
            </a:fld>
            <a:endParaRPr lang="en-US" dirty="0"/>
          </a:p>
        </p:txBody>
      </p:sp>
      <p:sp>
        <p:nvSpPr>
          <p:cNvPr id="5" name="Footer Placeholder 4">
            <a:extLst>
              <a:ext uri="{FF2B5EF4-FFF2-40B4-BE49-F238E27FC236}">
                <a16:creationId xmlns:a16="http://schemas.microsoft.com/office/drawing/2014/main" id="{49373080-366B-4E8B-9745-BB96BE1A46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F73E4E-C2C5-4172-935F-3BD6171D3D3E}"/>
              </a:ext>
            </a:extLst>
          </p:cNvPr>
          <p:cNvSpPr>
            <a:spLocks noGrp="1"/>
          </p:cNvSpPr>
          <p:nvPr>
            <p:ph type="sldNum" sz="quarter" idx="12"/>
          </p:nvPr>
        </p:nvSpPr>
        <p:spPr/>
        <p:txBody>
          <a:bodyPr/>
          <a:lstStyle/>
          <a:p>
            <a:fld id="{5671AE13-22EE-4732-8FD4-CFEE0DE283E0}" type="slidenum">
              <a:rPr lang="en-US" smtClean="0"/>
              <a:t>‹#›</a:t>
            </a:fld>
            <a:endParaRPr lang="en-US" dirty="0"/>
          </a:p>
        </p:txBody>
      </p:sp>
    </p:spTree>
    <p:extLst>
      <p:ext uri="{BB962C8B-B14F-4D97-AF65-F5344CB8AC3E}">
        <p14:creationId xmlns:p14="http://schemas.microsoft.com/office/powerpoint/2010/main" val="3100897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215A95-0611-45B1-AAB5-2235485880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E02075-B883-42F6-957C-4F84BE67BE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1ADF1-78B8-4740-8F64-FB08D8E5138D}"/>
              </a:ext>
            </a:extLst>
          </p:cNvPr>
          <p:cNvSpPr>
            <a:spLocks noGrp="1"/>
          </p:cNvSpPr>
          <p:nvPr>
            <p:ph type="dt" sz="half" idx="10"/>
          </p:nvPr>
        </p:nvSpPr>
        <p:spPr/>
        <p:txBody>
          <a:bodyPr/>
          <a:lstStyle/>
          <a:p>
            <a:fld id="{B454D9A4-19D3-480F-BD61-BA66653CC6DE}" type="datetimeFigureOut">
              <a:rPr lang="en-US" smtClean="0"/>
              <a:t>3/21/2020</a:t>
            </a:fld>
            <a:endParaRPr lang="en-US" dirty="0"/>
          </a:p>
        </p:txBody>
      </p:sp>
      <p:sp>
        <p:nvSpPr>
          <p:cNvPr id="5" name="Footer Placeholder 4">
            <a:extLst>
              <a:ext uri="{FF2B5EF4-FFF2-40B4-BE49-F238E27FC236}">
                <a16:creationId xmlns:a16="http://schemas.microsoft.com/office/drawing/2014/main" id="{0C42A72E-A86B-44FD-90E2-B375595DC9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E5C4EF-9E89-4F44-A758-510F353F1CC0}"/>
              </a:ext>
            </a:extLst>
          </p:cNvPr>
          <p:cNvSpPr>
            <a:spLocks noGrp="1"/>
          </p:cNvSpPr>
          <p:nvPr>
            <p:ph type="sldNum" sz="quarter" idx="12"/>
          </p:nvPr>
        </p:nvSpPr>
        <p:spPr/>
        <p:txBody>
          <a:bodyPr/>
          <a:lstStyle/>
          <a:p>
            <a:fld id="{5671AE13-22EE-4732-8FD4-CFEE0DE283E0}" type="slidenum">
              <a:rPr lang="en-US" smtClean="0"/>
              <a:t>‹#›</a:t>
            </a:fld>
            <a:endParaRPr lang="en-US" dirty="0"/>
          </a:p>
        </p:txBody>
      </p:sp>
    </p:spTree>
    <p:extLst>
      <p:ext uri="{BB962C8B-B14F-4D97-AF65-F5344CB8AC3E}">
        <p14:creationId xmlns:p14="http://schemas.microsoft.com/office/powerpoint/2010/main" val="2355815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 y="1371600"/>
            <a:ext cx="11948160" cy="4754880"/>
          </a:xfrm>
          <a:prstGeom prst="rect">
            <a:avLst/>
          </a:prstGeom>
        </p:spPr>
        <p:txBody>
          <a:bodyPr/>
          <a:lstStyle>
            <a:lvl1pPr>
              <a:defRPr sz="2000" b="0" i="0">
                <a:solidFill>
                  <a:srgbClr val="323A45"/>
                </a:solidFill>
                <a:latin typeface="Arial" panose="020B0604020202020204" pitchFamily="34" charset="0"/>
                <a:cs typeface="Arial" panose="020B0604020202020204" pitchFamily="34" charset="0"/>
              </a:defRPr>
            </a:lvl1pPr>
            <a:lvl2pPr>
              <a:defRPr sz="1800" b="0" i="0">
                <a:solidFill>
                  <a:srgbClr val="323A45"/>
                </a:solidFill>
                <a:latin typeface="Arial" panose="020B0604020202020204" pitchFamily="34" charset="0"/>
                <a:cs typeface="Arial" panose="020B0604020202020204" pitchFamily="34" charset="0"/>
              </a:defRPr>
            </a:lvl2pPr>
            <a:lvl3pPr>
              <a:defRPr sz="1600" b="0" i="0">
                <a:solidFill>
                  <a:srgbClr val="323A45"/>
                </a:solidFill>
                <a:latin typeface="Arial" panose="020B0604020202020204" pitchFamily="34" charset="0"/>
                <a:cs typeface="Arial" panose="020B0604020202020204" pitchFamily="34" charset="0"/>
              </a:defRPr>
            </a:lvl3pPr>
            <a:lvl4pPr>
              <a:defRPr sz="1400" b="0" i="0">
                <a:solidFill>
                  <a:srgbClr val="323A45"/>
                </a:solidFill>
                <a:latin typeface="Arial" panose="020B0604020202020204" pitchFamily="34" charset="0"/>
                <a:cs typeface="Arial" panose="020B0604020202020204" pitchFamily="34" charset="0"/>
              </a:defRPr>
            </a:lvl4pPr>
            <a:lvl5pPr>
              <a:defRPr sz="1300" b="0" i="0">
                <a:solidFill>
                  <a:srgbClr val="323A4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Rectangle 5"/>
          <p:cNvSpPr>
            <a:spLocks noGrp="1" noChangeArrowheads="1"/>
          </p:cNvSpPr>
          <p:nvPr>
            <p:ph type="title"/>
          </p:nvPr>
        </p:nvSpPr>
        <p:spPr bwMode="auto">
          <a:xfrm>
            <a:off x="812800" y="331036"/>
            <a:ext cx="1125728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stStyle>
          <a:p>
            <a:pPr lvl="0" algn="l" rtl="0" eaLnBrk="1" fontAlgn="base" hangingPunct="1">
              <a:spcBef>
                <a:spcPct val="0"/>
              </a:spcBef>
              <a:spcAft>
                <a:spcPct val="0"/>
              </a:spcAft>
            </a:pPr>
            <a:r>
              <a:rPr lang="en-US" dirty="0"/>
              <a:t>Click to edit Master title style</a:t>
            </a:r>
          </a:p>
        </p:txBody>
      </p:sp>
      <p:sp>
        <p:nvSpPr>
          <p:cNvPr id="5" name="Text Placeholder 6"/>
          <p:cNvSpPr>
            <a:spLocks noGrp="1"/>
          </p:cNvSpPr>
          <p:nvPr>
            <p:ph type="body" sz="quarter" idx="11" hasCustomPrompt="1"/>
          </p:nvPr>
        </p:nvSpPr>
        <p:spPr>
          <a:xfrm>
            <a:off x="121920" y="6217920"/>
            <a:ext cx="10952480" cy="548640"/>
          </a:xfrm>
          <a:prstGeom prst="rect">
            <a:avLst/>
          </a:prstGeom>
        </p:spPr>
        <p:txBody>
          <a:bodyPr anchor="b" anchorCtr="0"/>
          <a:lstStyle>
            <a:lvl1pPr marL="0" indent="0" algn="l">
              <a:spcBef>
                <a:spcPts val="0"/>
              </a:spcBef>
              <a:buFont typeface="Arial" pitchFamily="34" charset="0"/>
              <a:buNone/>
              <a:defRPr sz="1200" baseline="0">
                <a:solidFill>
                  <a:srgbClr val="323A45"/>
                </a:solidFill>
                <a:latin typeface="Arial" panose="020B0604020202020204" pitchFamily="34" charset="0"/>
                <a:cs typeface="Arial" panose="020B0604020202020204" pitchFamily="34" charset="0"/>
              </a:defRPr>
            </a:lvl1pPr>
          </a:lstStyle>
          <a:p>
            <a:pPr algn="l">
              <a:spcBef>
                <a:spcPts val="0"/>
              </a:spcBef>
            </a:pPr>
            <a:r>
              <a:rPr lang="en-US" dirty="0"/>
              <a:t>Insert Source Here</a:t>
            </a:r>
          </a:p>
        </p:txBody>
      </p:sp>
    </p:spTree>
    <p:extLst>
      <p:ext uri="{BB962C8B-B14F-4D97-AF65-F5344CB8AC3E}">
        <p14:creationId xmlns:p14="http://schemas.microsoft.com/office/powerpoint/2010/main" val="1044855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 y="1371600"/>
            <a:ext cx="11948160" cy="4754880"/>
          </a:xfrm>
          <a:prstGeom prst="rect">
            <a:avLst/>
          </a:prstGeom>
        </p:spPr>
        <p:txBody>
          <a:bodyPr/>
          <a:lstStyle>
            <a:lvl1pPr>
              <a:defRPr sz="2000" b="0" i="0">
                <a:solidFill>
                  <a:srgbClr val="323A45"/>
                </a:solidFill>
                <a:latin typeface="Arial" panose="020B0604020202020204" pitchFamily="34" charset="0"/>
                <a:cs typeface="Arial" panose="020B0604020202020204" pitchFamily="34" charset="0"/>
              </a:defRPr>
            </a:lvl1pPr>
            <a:lvl2pPr>
              <a:defRPr sz="1800" b="0" i="0">
                <a:solidFill>
                  <a:srgbClr val="323A45"/>
                </a:solidFill>
                <a:latin typeface="Arial" panose="020B0604020202020204" pitchFamily="34" charset="0"/>
                <a:cs typeface="Arial" panose="020B0604020202020204" pitchFamily="34" charset="0"/>
              </a:defRPr>
            </a:lvl2pPr>
            <a:lvl3pPr>
              <a:defRPr sz="1600" b="0" i="0">
                <a:solidFill>
                  <a:srgbClr val="323A45"/>
                </a:solidFill>
                <a:latin typeface="Arial" panose="020B0604020202020204" pitchFamily="34" charset="0"/>
                <a:cs typeface="Arial" panose="020B0604020202020204" pitchFamily="34" charset="0"/>
              </a:defRPr>
            </a:lvl3pPr>
            <a:lvl4pPr>
              <a:defRPr sz="1400" b="0" i="0">
                <a:solidFill>
                  <a:srgbClr val="323A45"/>
                </a:solidFill>
                <a:latin typeface="Arial" panose="020B0604020202020204" pitchFamily="34" charset="0"/>
                <a:cs typeface="Arial" panose="020B0604020202020204" pitchFamily="34" charset="0"/>
              </a:defRPr>
            </a:lvl4pPr>
            <a:lvl5pPr>
              <a:defRPr sz="1300" b="0" i="0">
                <a:solidFill>
                  <a:srgbClr val="323A4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Rectangle 5"/>
          <p:cNvSpPr>
            <a:spLocks noGrp="1" noChangeArrowheads="1"/>
          </p:cNvSpPr>
          <p:nvPr>
            <p:ph type="title"/>
          </p:nvPr>
        </p:nvSpPr>
        <p:spPr bwMode="auto">
          <a:xfrm>
            <a:off x="812800" y="331036"/>
            <a:ext cx="1125728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stStyle>
          <a:p>
            <a:pPr lvl="0" algn="l" rtl="0" eaLnBrk="1" fontAlgn="base" hangingPunct="1">
              <a:spcBef>
                <a:spcPct val="0"/>
              </a:spcBef>
              <a:spcAft>
                <a:spcPct val="0"/>
              </a:spcAft>
            </a:pPr>
            <a:r>
              <a:rPr lang="en-US" dirty="0"/>
              <a:t>Click to edit Master title style</a:t>
            </a:r>
          </a:p>
        </p:txBody>
      </p:sp>
      <p:sp>
        <p:nvSpPr>
          <p:cNvPr id="5" name="Text Placeholder 6"/>
          <p:cNvSpPr>
            <a:spLocks noGrp="1"/>
          </p:cNvSpPr>
          <p:nvPr>
            <p:ph type="body" sz="quarter" idx="11" hasCustomPrompt="1"/>
          </p:nvPr>
        </p:nvSpPr>
        <p:spPr>
          <a:xfrm>
            <a:off x="121920" y="6217920"/>
            <a:ext cx="10952480" cy="548640"/>
          </a:xfrm>
          <a:prstGeom prst="rect">
            <a:avLst/>
          </a:prstGeom>
        </p:spPr>
        <p:txBody>
          <a:bodyPr anchor="b" anchorCtr="0"/>
          <a:lstStyle>
            <a:lvl1pPr marL="0" indent="0" algn="l">
              <a:spcBef>
                <a:spcPts val="0"/>
              </a:spcBef>
              <a:buFont typeface="Arial" pitchFamily="34" charset="0"/>
              <a:buNone/>
              <a:defRPr sz="1200" baseline="0">
                <a:solidFill>
                  <a:srgbClr val="323A45"/>
                </a:solidFill>
                <a:latin typeface="Arial" panose="020B0604020202020204" pitchFamily="34" charset="0"/>
                <a:cs typeface="Arial" panose="020B0604020202020204" pitchFamily="34" charset="0"/>
              </a:defRPr>
            </a:lvl1pPr>
          </a:lstStyle>
          <a:p>
            <a:pPr algn="l">
              <a:spcBef>
                <a:spcPts val="0"/>
              </a:spcBef>
            </a:pPr>
            <a:r>
              <a:rPr lang="en-US" dirty="0"/>
              <a:t>Insert Source Here</a:t>
            </a:r>
          </a:p>
        </p:txBody>
      </p:sp>
    </p:spTree>
    <p:extLst>
      <p:ext uri="{BB962C8B-B14F-4D97-AF65-F5344CB8AC3E}">
        <p14:creationId xmlns:p14="http://schemas.microsoft.com/office/powerpoint/2010/main" val="468221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 y="1371600"/>
            <a:ext cx="11948160" cy="4754880"/>
          </a:xfrm>
          <a:prstGeom prst="rect">
            <a:avLst/>
          </a:prstGeom>
        </p:spPr>
        <p:txBody>
          <a:bodyPr/>
          <a:lstStyle>
            <a:lvl1pPr>
              <a:defRPr sz="2000" b="0" i="0">
                <a:solidFill>
                  <a:srgbClr val="323A45"/>
                </a:solidFill>
                <a:latin typeface="Arial" panose="020B0604020202020204" pitchFamily="34" charset="0"/>
                <a:cs typeface="Arial" panose="020B0604020202020204" pitchFamily="34" charset="0"/>
              </a:defRPr>
            </a:lvl1pPr>
            <a:lvl2pPr>
              <a:defRPr sz="1800" b="0" i="0">
                <a:solidFill>
                  <a:srgbClr val="323A45"/>
                </a:solidFill>
                <a:latin typeface="Arial" panose="020B0604020202020204" pitchFamily="34" charset="0"/>
                <a:cs typeface="Arial" panose="020B0604020202020204" pitchFamily="34" charset="0"/>
              </a:defRPr>
            </a:lvl2pPr>
            <a:lvl3pPr>
              <a:defRPr sz="1600" b="0" i="0">
                <a:solidFill>
                  <a:srgbClr val="323A45"/>
                </a:solidFill>
                <a:latin typeface="Arial" panose="020B0604020202020204" pitchFamily="34" charset="0"/>
                <a:cs typeface="Arial" panose="020B0604020202020204" pitchFamily="34" charset="0"/>
              </a:defRPr>
            </a:lvl3pPr>
            <a:lvl4pPr>
              <a:defRPr sz="1400" b="0" i="0">
                <a:solidFill>
                  <a:srgbClr val="323A45"/>
                </a:solidFill>
                <a:latin typeface="Arial" panose="020B0604020202020204" pitchFamily="34" charset="0"/>
                <a:cs typeface="Arial" panose="020B0604020202020204" pitchFamily="34" charset="0"/>
              </a:defRPr>
            </a:lvl4pPr>
            <a:lvl5pPr>
              <a:defRPr sz="1300" b="0" i="0">
                <a:solidFill>
                  <a:srgbClr val="323A4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Rectangle 5"/>
          <p:cNvSpPr>
            <a:spLocks noGrp="1" noChangeArrowheads="1"/>
          </p:cNvSpPr>
          <p:nvPr>
            <p:ph type="title"/>
          </p:nvPr>
        </p:nvSpPr>
        <p:spPr bwMode="auto">
          <a:xfrm>
            <a:off x="812800" y="331036"/>
            <a:ext cx="1125728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stStyle>
          <a:p>
            <a:pPr lvl="0" algn="l" rtl="0" eaLnBrk="1" fontAlgn="base" hangingPunct="1">
              <a:spcBef>
                <a:spcPct val="0"/>
              </a:spcBef>
              <a:spcAft>
                <a:spcPct val="0"/>
              </a:spcAft>
            </a:pPr>
            <a:r>
              <a:rPr lang="en-US" dirty="0"/>
              <a:t>Click to edit Master title style</a:t>
            </a:r>
          </a:p>
        </p:txBody>
      </p:sp>
      <p:sp>
        <p:nvSpPr>
          <p:cNvPr id="5" name="Text Placeholder 6"/>
          <p:cNvSpPr>
            <a:spLocks noGrp="1"/>
          </p:cNvSpPr>
          <p:nvPr>
            <p:ph type="body" sz="quarter" idx="11" hasCustomPrompt="1"/>
          </p:nvPr>
        </p:nvSpPr>
        <p:spPr>
          <a:xfrm>
            <a:off x="121920" y="6217920"/>
            <a:ext cx="10952480" cy="548640"/>
          </a:xfrm>
          <a:prstGeom prst="rect">
            <a:avLst/>
          </a:prstGeom>
        </p:spPr>
        <p:txBody>
          <a:bodyPr anchor="b" anchorCtr="0"/>
          <a:lstStyle>
            <a:lvl1pPr marL="0" indent="0" algn="l">
              <a:spcBef>
                <a:spcPts val="0"/>
              </a:spcBef>
              <a:buFont typeface="Arial" pitchFamily="34" charset="0"/>
              <a:buNone/>
              <a:defRPr sz="1200" baseline="0">
                <a:solidFill>
                  <a:srgbClr val="323A45"/>
                </a:solidFill>
                <a:latin typeface="Arial" panose="020B0604020202020204" pitchFamily="34" charset="0"/>
                <a:cs typeface="Arial" panose="020B0604020202020204" pitchFamily="34" charset="0"/>
              </a:defRPr>
            </a:lvl1pPr>
          </a:lstStyle>
          <a:p>
            <a:pPr algn="l">
              <a:spcBef>
                <a:spcPts val="0"/>
              </a:spcBef>
            </a:pPr>
            <a:r>
              <a:rPr lang="en-US" dirty="0"/>
              <a:t>Insert Source Here</a:t>
            </a:r>
          </a:p>
        </p:txBody>
      </p:sp>
    </p:spTree>
    <p:extLst>
      <p:ext uri="{BB962C8B-B14F-4D97-AF65-F5344CB8AC3E}">
        <p14:creationId xmlns:p14="http://schemas.microsoft.com/office/powerpoint/2010/main" val="802897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 y="1371600"/>
            <a:ext cx="11948160" cy="4754880"/>
          </a:xfrm>
          <a:prstGeom prst="rect">
            <a:avLst/>
          </a:prstGeom>
        </p:spPr>
        <p:txBody>
          <a:bodyPr/>
          <a:lstStyle>
            <a:lvl1pPr>
              <a:defRPr sz="2000" b="0" i="0">
                <a:solidFill>
                  <a:srgbClr val="323A45"/>
                </a:solidFill>
                <a:latin typeface="Arial" panose="020B0604020202020204" pitchFamily="34" charset="0"/>
                <a:cs typeface="Arial" panose="020B0604020202020204" pitchFamily="34" charset="0"/>
              </a:defRPr>
            </a:lvl1pPr>
            <a:lvl2pPr>
              <a:defRPr sz="1800" b="0" i="0">
                <a:solidFill>
                  <a:srgbClr val="323A45"/>
                </a:solidFill>
                <a:latin typeface="Arial" panose="020B0604020202020204" pitchFamily="34" charset="0"/>
                <a:cs typeface="Arial" panose="020B0604020202020204" pitchFamily="34" charset="0"/>
              </a:defRPr>
            </a:lvl2pPr>
            <a:lvl3pPr>
              <a:defRPr sz="1600" b="0" i="0">
                <a:solidFill>
                  <a:srgbClr val="323A45"/>
                </a:solidFill>
                <a:latin typeface="Arial" panose="020B0604020202020204" pitchFamily="34" charset="0"/>
                <a:cs typeface="Arial" panose="020B0604020202020204" pitchFamily="34" charset="0"/>
              </a:defRPr>
            </a:lvl3pPr>
            <a:lvl4pPr>
              <a:defRPr sz="1400" b="0" i="0">
                <a:solidFill>
                  <a:srgbClr val="323A45"/>
                </a:solidFill>
                <a:latin typeface="Arial" panose="020B0604020202020204" pitchFamily="34" charset="0"/>
                <a:cs typeface="Arial" panose="020B0604020202020204" pitchFamily="34" charset="0"/>
              </a:defRPr>
            </a:lvl4pPr>
            <a:lvl5pPr>
              <a:defRPr sz="1300" b="0" i="0">
                <a:solidFill>
                  <a:srgbClr val="323A4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Rectangle 5"/>
          <p:cNvSpPr>
            <a:spLocks noGrp="1" noChangeArrowheads="1"/>
          </p:cNvSpPr>
          <p:nvPr>
            <p:ph type="title"/>
          </p:nvPr>
        </p:nvSpPr>
        <p:spPr bwMode="auto">
          <a:xfrm>
            <a:off x="812800" y="331036"/>
            <a:ext cx="1125728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stStyle>
          <a:p>
            <a:pPr lvl="0" algn="l" rtl="0" eaLnBrk="1" fontAlgn="base" hangingPunct="1">
              <a:spcBef>
                <a:spcPct val="0"/>
              </a:spcBef>
              <a:spcAft>
                <a:spcPct val="0"/>
              </a:spcAft>
            </a:pPr>
            <a:r>
              <a:rPr lang="en-US" dirty="0"/>
              <a:t>Click to edit Master title style</a:t>
            </a:r>
          </a:p>
        </p:txBody>
      </p:sp>
      <p:sp>
        <p:nvSpPr>
          <p:cNvPr id="5" name="Text Placeholder 6"/>
          <p:cNvSpPr>
            <a:spLocks noGrp="1"/>
          </p:cNvSpPr>
          <p:nvPr>
            <p:ph type="body" sz="quarter" idx="11" hasCustomPrompt="1"/>
          </p:nvPr>
        </p:nvSpPr>
        <p:spPr>
          <a:xfrm>
            <a:off x="121920" y="6217920"/>
            <a:ext cx="10952480" cy="548640"/>
          </a:xfrm>
          <a:prstGeom prst="rect">
            <a:avLst/>
          </a:prstGeom>
        </p:spPr>
        <p:txBody>
          <a:bodyPr anchor="b" anchorCtr="0"/>
          <a:lstStyle>
            <a:lvl1pPr marL="0" indent="0" algn="l">
              <a:spcBef>
                <a:spcPts val="0"/>
              </a:spcBef>
              <a:buFont typeface="Arial" pitchFamily="34" charset="0"/>
              <a:buNone/>
              <a:defRPr sz="1200" baseline="0">
                <a:solidFill>
                  <a:srgbClr val="323A45"/>
                </a:solidFill>
                <a:latin typeface="Arial" panose="020B0604020202020204" pitchFamily="34" charset="0"/>
                <a:cs typeface="Arial" panose="020B0604020202020204" pitchFamily="34" charset="0"/>
              </a:defRPr>
            </a:lvl1pPr>
          </a:lstStyle>
          <a:p>
            <a:pPr algn="l">
              <a:spcBef>
                <a:spcPts val="0"/>
              </a:spcBef>
            </a:pPr>
            <a:r>
              <a:rPr lang="en-US" dirty="0"/>
              <a:t>Insert Source Here</a:t>
            </a:r>
          </a:p>
        </p:txBody>
      </p:sp>
    </p:spTree>
    <p:extLst>
      <p:ext uri="{BB962C8B-B14F-4D97-AF65-F5344CB8AC3E}">
        <p14:creationId xmlns:p14="http://schemas.microsoft.com/office/powerpoint/2010/main" val="724827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5" name="Footer Placeholder 4"/>
          <p:cNvSpPr>
            <a:spLocks noGrp="1"/>
          </p:cNvSpPr>
          <p:nvPr>
            <p:ph type="ftr" sz="quarter" idx="11"/>
          </p:nvPr>
        </p:nvSpPr>
        <p:spPr/>
        <p:txBody>
          <a:bodyPr/>
          <a:lstStyle/>
          <a:p>
            <a:r>
              <a:rPr lang="en-US" dirty="0">
                <a:solidFill>
                  <a:srgbClr val="000000"/>
                </a:solidFill>
              </a:rPr>
              <a:t>(c)2011 Gwendolyn Roberts Majette - do not copy or circulate without the authors express permission.</a:t>
            </a:r>
          </a:p>
        </p:txBody>
      </p:sp>
      <p:sp>
        <p:nvSpPr>
          <p:cNvPr id="6" name="Slide Number Placeholder 5"/>
          <p:cNvSpPr>
            <a:spLocks noGrp="1"/>
          </p:cNvSpPr>
          <p:nvPr>
            <p:ph type="sldNum" sz="quarter" idx="12"/>
          </p:nvPr>
        </p:nvSpPr>
        <p:spPr/>
        <p:txBody>
          <a:bodyPr/>
          <a:lstStyle/>
          <a:p>
            <a:fld id="{5480FB03-8A37-4D77-AF89-BC72C1BC40A6}" type="slidenum">
              <a:rPr lang="en-US" smtClean="0">
                <a:solidFill>
                  <a:srgbClr val="000000"/>
                </a:solidFill>
              </a:rPr>
              <a:pPr/>
              <a:t>‹#›</a:t>
            </a:fld>
            <a:endParaRPr lang="en-US" dirty="0">
              <a:solidFill>
                <a:srgbClr val="000000"/>
              </a:solidFill>
            </a:endParaRPr>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Defaul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368" y="1915633"/>
            <a:ext cx="11269902" cy="3481966"/>
          </a:xfrm>
          <a:prstGeom prst="rect">
            <a:avLst/>
          </a:prstGeom>
        </p:spPr>
        <p:txBody>
          <a:bodyPr/>
          <a:lstStyle>
            <a:lvl1pPr marL="160020" indent="0">
              <a:spcBef>
                <a:spcPts val="0"/>
              </a:spcBef>
              <a:spcAft>
                <a:spcPts val="600"/>
              </a:spcAft>
              <a:buFont typeface="Arial"/>
              <a:buNone/>
              <a:defRPr>
                <a:solidFill>
                  <a:schemeClr val="tx1"/>
                </a:solidFill>
              </a:defRPr>
            </a:lvl1pPr>
            <a:lvl2pPr marL="742950" indent="-182880">
              <a:spcBef>
                <a:spcPts val="0"/>
              </a:spcBef>
              <a:spcAft>
                <a:spcPts val="600"/>
              </a:spcAft>
              <a:buFont typeface="Arial"/>
              <a:buChar char="•"/>
              <a:defRPr/>
            </a:lvl2pPr>
            <a:lvl3pPr marL="1143000" indent="-182880">
              <a:spcBef>
                <a:spcPts val="0"/>
              </a:spcBef>
              <a:spcAft>
                <a:spcPts val="600"/>
              </a:spcAft>
              <a:buFont typeface="Arial"/>
              <a:buChar char="•"/>
              <a:defRPr/>
            </a:lvl3pPr>
            <a:lvl4pPr marL="1600200" indent="-182880">
              <a:spcBef>
                <a:spcPts val="0"/>
              </a:spcBef>
              <a:spcAft>
                <a:spcPts val="600"/>
              </a:spcAft>
              <a:buFont typeface="Arial"/>
              <a:buChar char="•"/>
              <a:defRPr/>
            </a:lvl4pPr>
            <a:lvl5pPr marL="2057400" indent="-182880">
              <a:spcBef>
                <a:spcPts val="0"/>
              </a:spcBef>
              <a:spcAft>
                <a:spcPts val="600"/>
              </a:spcAft>
              <a:buFont typeface="Arial"/>
              <a:buChar char="•"/>
              <a:defRPr/>
            </a:lvl5pPr>
          </a:lstStyle>
          <a:p>
            <a:pPr lvl="0"/>
            <a:endParaRPr lang="en-US" dirty="0"/>
          </a:p>
        </p:txBody>
      </p:sp>
      <p:sp>
        <p:nvSpPr>
          <p:cNvPr id="5" name="Text Placeholder 4"/>
          <p:cNvSpPr>
            <a:spLocks noGrp="1"/>
          </p:cNvSpPr>
          <p:nvPr>
            <p:ph type="body" sz="quarter" idx="10" hasCustomPrompt="1"/>
          </p:nvPr>
        </p:nvSpPr>
        <p:spPr>
          <a:xfrm>
            <a:off x="466367" y="6067137"/>
            <a:ext cx="10298196" cy="686761"/>
          </a:xfrm>
          <a:prstGeom prst="rect">
            <a:avLst/>
          </a:prstGeom>
        </p:spPr>
        <p:txBody>
          <a:bodyPr/>
          <a:lstStyle>
            <a:lvl1pPr marL="0" indent="0">
              <a:buNone/>
              <a:defRPr sz="1200">
                <a:solidFill>
                  <a:schemeClr val="tx1"/>
                </a:solidFill>
              </a:defRPr>
            </a:lvl1pPr>
          </a:lstStyle>
          <a:p>
            <a:pPr lvl="0"/>
            <a:r>
              <a:rPr lang="en-US" dirty="0"/>
              <a:t>Insert Source Here</a:t>
            </a:r>
          </a:p>
        </p:txBody>
      </p:sp>
      <p:sp>
        <p:nvSpPr>
          <p:cNvPr id="6" name="Title Placeholder 1">
            <a:extLst>
              <a:ext uri="{FF2B5EF4-FFF2-40B4-BE49-F238E27FC236}">
                <a16:creationId xmlns:a16="http://schemas.microsoft.com/office/drawing/2014/main" id="{E0C57E2F-108D-BC45-BF44-2F6C065BC1EB}"/>
              </a:ext>
            </a:extLst>
          </p:cNvPr>
          <p:cNvSpPr>
            <a:spLocks noGrp="1"/>
          </p:cNvSpPr>
          <p:nvPr>
            <p:ph type="title"/>
          </p:nvPr>
        </p:nvSpPr>
        <p:spPr>
          <a:xfrm>
            <a:off x="468436" y="586268"/>
            <a:ext cx="11267834" cy="861533"/>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val="3689110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Defaul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970" y="1914247"/>
            <a:ext cx="5103381" cy="4010377"/>
          </a:xfrm>
          <a:prstGeom prst="rect">
            <a:avLst/>
          </a:prstGeom>
        </p:spPr>
        <p:txBody>
          <a:bodyPr/>
          <a:lstStyle>
            <a:lvl1pPr marL="342900" indent="-182880">
              <a:spcBef>
                <a:spcPts val="0"/>
              </a:spcBef>
              <a:spcAft>
                <a:spcPts val="600"/>
              </a:spcAft>
              <a:buFont typeface="Arial"/>
              <a:buChar char="•"/>
              <a:defRPr sz="2800">
                <a:solidFill>
                  <a:schemeClr val="tx1"/>
                </a:solidFill>
              </a:defRPr>
            </a:lvl1pPr>
            <a:lvl2pPr marL="742950" indent="-182880">
              <a:spcBef>
                <a:spcPts val="0"/>
              </a:spcBef>
              <a:spcAft>
                <a:spcPts val="600"/>
              </a:spcAft>
              <a:buFont typeface="Arial"/>
              <a:buChar char="•"/>
              <a:defRPr sz="2400">
                <a:solidFill>
                  <a:schemeClr val="tx1"/>
                </a:solidFill>
              </a:defRPr>
            </a:lvl2pPr>
            <a:lvl3pPr marL="1143000" indent="-182880">
              <a:spcBef>
                <a:spcPts val="0"/>
              </a:spcBef>
              <a:spcAft>
                <a:spcPts val="600"/>
              </a:spcAft>
              <a:buFont typeface="Arial"/>
              <a:buChar char="•"/>
              <a:defRPr sz="2000">
                <a:solidFill>
                  <a:schemeClr val="tx1"/>
                </a:solidFill>
              </a:defRPr>
            </a:lvl3pPr>
            <a:lvl4pPr marL="1600200" indent="-182880">
              <a:spcBef>
                <a:spcPts val="0"/>
              </a:spcBef>
              <a:spcAft>
                <a:spcPts val="600"/>
              </a:spcAft>
              <a:buFont typeface="Arial"/>
              <a:buChar char="•"/>
              <a:defRPr sz="1800">
                <a:solidFill>
                  <a:schemeClr val="tx1"/>
                </a:solidFill>
              </a:defRPr>
            </a:lvl4pPr>
            <a:lvl5pPr marL="2057400" indent="-182880">
              <a:spcBef>
                <a:spcPts val="0"/>
              </a:spcBef>
              <a:spcAft>
                <a:spcPts val="600"/>
              </a:spcAft>
              <a:buFont typeface="Arial"/>
              <a:buChar cha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03418" y="1918870"/>
            <a:ext cx="5214073" cy="4010376"/>
          </a:xfrm>
          <a:prstGeom prst="rect">
            <a:avLst/>
          </a:prstGeom>
        </p:spPr>
        <p:txBody>
          <a:bodyPr/>
          <a:lstStyle>
            <a:lvl1pPr marL="342900" indent="-182880">
              <a:spcBef>
                <a:spcPts val="0"/>
              </a:spcBef>
              <a:spcAft>
                <a:spcPts val="600"/>
              </a:spcAft>
              <a:buFont typeface="Arial"/>
              <a:buChar char="•"/>
              <a:defRPr sz="2800">
                <a:solidFill>
                  <a:schemeClr val="tx1"/>
                </a:solidFill>
              </a:defRPr>
            </a:lvl1pPr>
            <a:lvl2pPr marL="742950" indent="-182880">
              <a:spcBef>
                <a:spcPts val="0"/>
              </a:spcBef>
              <a:spcAft>
                <a:spcPts val="600"/>
              </a:spcAft>
              <a:buFont typeface="Arial"/>
              <a:buChar char="•"/>
              <a:defRPr sz="2400">
                <a:solidFill>
                  <a:schemeClr val="tx1"/>
                </a:solidFill>
              </a:defRPr>
            </a:lvl2pPr>
            <a:lvl3pPr marL="1143000" indent="-182880">
              <a:spcBef>
                <a:spcPts val="0"/>
              </a:spcBef>
              <a:spcAft>
                <a:spcPts val="600"/>
              </a:spcAft>
              <a:buFont typeface="Arial"/>
              <a:buChar char="•"/>
              <a:defRPr sz="2000">
                <a:solidFill>
                  <a:schemeClr val="tx1"/>
                </a:solidFill>
              </a:defRPr>
            </a:lvl3pPr>
            <a:lvl4pPr marL="1600200" indent="-182880">
              <a:spcBef>
                <a:spcPts val="0"/>
              </a:spcBef>
              <a:spcAft>
                <a:spcPts val="600"/>
              </a:spcAft>
              <a:buFont typeface="Arial"/>
              <a:buChar char="•"/>
              <a:defRPr sz="1800">
                <a:solidFill>
                  <a:schemeClr val="tx1"/>
                </a:solidFill>
              </a:defRPr>
            </a:lvl4pPr>
            <a:lvl5pPr marL="2057400" indent="-182880">
              <a:spcBef>
                <a:spcPts val="0"/>
              </a:spcBef>
              <a:spcAft>
                <a:spcPts val="600"/>
              </a:spcAft>
              <a:buFont typeface="Arial"/>
              <a:buChar cha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hasCustomPrompt="1"/>
          </p:nvPr>
        </p:nvSpPr>
        <p:spPr>
          <a:xfrm>
            <a:off x="470264" y="6067137"/>
            <a:ext cx="10294299" cy="598311"/>
          </a:xfrm>
          <a:prstGeom prst="rect">
            <a:avLst/>
          </a:prstGeom>
        </p:spPr>
        <p:txBody>
          <a:bodyPr/>
          <a:lstStyle>
            <a:lvl1pPr marL="0" indent="0">
              <a:buNone/>
              <a:defRPr sz="1200" baseline="0">
                <a:solidFill>
                  <a:schemeClr val="tx1"/>
                </a:solidFill>
              </a:defRPr>
            </a:lvl1pPr>
          </a:lstStyle>
          <a:p>
            <a:pPr lvl="0"/>
            <a:r>
              <a:rPr lang="en-US" dirty="0"/>
              <a:t>Insert Source</a:t>
            </a:r>
          </a:p>
        </p:txBody>
      </p:sp>
      <p:sp>
        <p:nvSpPr>
          <p:cNvPr id="7" name="Title Placeholder 1">
            <a:extLst>
              <a:ext uri="{FF2B5EF4-FFF2-40B4-BE49-F238E27FC236}">
                <a16:creationId xmlns:a16="http://schemas.microsoft.com/office/drawing/2014/main" id="{0E776E84-F54F-3445-8517-0E7B66C3BA9B}"/>
              </a:ext>
            </a:extLst>
          </p:cNvPr>
          <p:cNvSpPr>
            <a:spLocks noGrp="1"/>
          </p:cNvSpPr>
          <p:nvPr>
            <p:ph type="title"/>
          </p:nvPr>
        </p:nvSpPr>
        <p:spPr>
          <a:xfrm>
            <a:off x="468436" y="586268"/>
            <a:ext cx="11267834" cy="861533"/>
          </a:xfrm>
          <a:prstGeom prst="rect">
            <a:avLst/>
          </a:prstGeom>
        </p:spPr>
        <p:txBody>
          <a:bodyPr vert="horz" lIns="91440" tIns="45720" rIns="91440" bIns="45720" rtlCol="0" anchor="t">
            <a:noAutofit/>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206514808"/>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1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7682B-285F-4321-AD3F-DB9089F72E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8B2069-55CF-4846-831A-98AC512CD7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DFEE36-5533-4585-BB6E-075BC57A3088}"/>
              </a:ext>
            </a:extLst>
          </p:cNvPr>
          <p:cNvSpPr>
            <a:spLocks noGrp="1"/>
          </p:cNvSpPr>
          <p:nvPr>
            <p:ph type="dt" sz="half" idx="10"/>
          </p:nvPr>
        </p:nvSpPr>
        <p:spPr/>
        <p:txBody>
          <a:bodyPr/>
          <a:lstStyle/>
          <a:p>
            <a:fld id="{B454D9A4-19D3-480F-BD61-BA66653CC6DE}" type="datetimeFigureOut">
              <a:rPr lang="en-US" smtClean="0"/>
              <a:t>3/21/2020</a:t>
            </a:fld>
            <a:endParaRPr lang="en-US" dirty="0"/>
          </a:p>
        </p:txBody>
      </p:sp>
      <p:sp>
        <p:nvSpPr>
          <p:cNvPr id="5" name="Footer Placeholder 4">
            <a:extLst>
              <a:ext uri="{FF2B5EF4-FFF2-40B4-BE49-F238E27FC236}">
                <a16:creationId xmlns:a16="http://schemas.microsoft.com/office/drawing/2014/main" id="{3B4F32FE-17D8-42A6-A42C-FC2F2240F9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0BD45F-AC1F-48B9-9262-C318E41D93FE}"/>
              </a:ext>
            </a:extLst>
          </p:cNvPr>
          <p:cNvSpPr>
            <a:spLocks noGrp="1"/>
          </p:cNvSpPr>
          <p:nvPr>
            <p:ph type="sldNum" sz="quarter" idx="12"/>
          </p:nvPr>
        </p:nvSpPr>
        <p:spPr/>
        <p:txBody>
          <a:bodyPr/>
          <a:lstStyle/>
          <a:p>
            <a:fld id="{5671AE13-22EE-4732-8FD4-CFEE0DE283E0}" type="slidenum">
              <a:rPr lang="en-US" smtClean="0"/>
              <a:t>‹#›</a:t>
            </a:fld>
            <a:endParaRPr lang="en-US" dirty="0"/>
          </a:p>
        </p:txBody>
      </p:sp>
    </p:spTree>
    <p:extLst>
      <p:ext uri="{BB962C8B-B14F-4D97-AF65-F5344CB8AC3E}">
        <p14:creationId xmlns:p14="http://schemas.microsoft.com/office/powerpoint/2010/main" val="298676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3352800"/>
            <a:ext cx="10363200" cy="1295400"/>
          </a:xfrm>
        </p:spPr>
        <p:txBody>
          <a:bodyPr/>
          <a:lstStyle>
            <a:lvl1pPr algn="ctr">
              <a:defRPr>
                <a:solidFill>
                  <a:schemeClr val="tx1"/>
                </a:solidFill>
              </a:defRPr>
            </a:lvl1pPr>
          </a:lstStyle>
          <a:p>
            <a:r>
              <a:rPr lang="en-US" dirty="0"/>
              <a:t>Title of Presentation</a:t>
            </a:r>
          </a:p>
        </p:txBody>
      </p:sp>
      <p:sp>
        <p:nvSpPr>
          <p:cNvPr id="3" name="Subtitle 2"/>
          <p:cNvSpPr>
            <a:spLocks noGrp="1"/>
          </p:cNvSpPr>
          <p:nvPr>
            <p:ph type="subTitle" idx="1" hasCustomPrompt="1"/>
          </p:nvPr>
        </p:nvSpPr>
        <p:spPr>
          <a:xfrm>
            <a:off x="1828800" y="4876800"/>
            <a:ext cx="8534400" cy="7620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 and Date</a:t>
            </a:r>
          </a:p>
        </p:txBody>
      </p:sp>
    </p:spTree>
    <p:extLst>
      <p:ext uri="{BB962C8B-B14F-4D97-AF65-F5344CB8AC3E}">
        <p14:creationId xmlns:p14="http://schemas.microsoft.com/office/powerpoint/2010/main" val="3754681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000"/>
            </a:lvl1pPr>
          </a:lstStyle>
          <a:p>
            <a:r>
              <a:rPr lang="en-US" dirty="0"/>
              <a:t>Click to edit Master title</a:t>
            </a:r>
          </a:p>
        </p:txBody>
      </p:sp>
      <p:sp>
        <p:nvSpPr>
          <p:cNvPr id="3" name="Content Placeholder 2"/>
          <p:cNvSpPr>
            <a:spLocks noGrp="1"/>
          </p:cNvSpPr>
          <p:nvPr>
            <p:ph idx="1"/>
          </p:nvPr>
        </p:nvSpPr>
        <p:spPr>
          <a:xfrm>
            <a:off x="609600" y="146304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0505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981326"/>
            <a:ext cx="10363200" cy="1362075"/>
          </a:xfrm>
        </p:spPr>
        <p:txBody>
          <a:bodyPr anchor="t"/>
          <a:lstStyle>
            <a:lvl1pPr algn="ctr">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4343401"/>
            <a:ext cx="10363200" cy="150018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45845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488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a:t>
            </a:r>
          </a:p>
        </p:txBody>
      </p:sp>
      <p:sp>
        <p:nvSpPr>
          <p:cNvPr id="3" name="Text Placeholder 2"/>
          <p:cNvSpPr>
            <a:spLocks noGrp="1"/>
          </p:cNvSpPr>
          <p:nvPr>
            <p:ph type="body" idx="1"/>
          </p:nvPr>
        </p:nvSpPr>
        <p:spPr>
          <a:xfrm>
            <a:off x="609600" y="1447801"/>
            <a:ext cx="5386917"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447801"/>
            <a:ext cx="5389033"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564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a:t>
            </a:r>
          </a:p>
        </p:txBody>
      </p:sp>
    </p:spTree>
    <p:extLst>
      <p:ext uri="{BB962C8B-B14F-4D97-AF65-F5344CB8AC3E}">
        <p14:creationId xmlns:p14="http://schemas.microsoft.com/office/powerpoint/2010/main" val="3524392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913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927575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 y="1371600"/>
            <a:ext cx="11948160" cy="4754880"/>
          </a:xfrm>
          <a:prstGeom prst="rect">
            <a:avLst/>
          </a:prstGeom>
        </p:spPr>
        <p:txBody>
          <a:bodyPr/>
          <a:lstStyle>
            <a:lvl1pPr>
              <a:defRPr sz="2000" b="0" i="0">
                <a:solidFill>
                  <a:srgbClr val="323A45"/>
                </a:solidFill>
                <a:latin typeface="Arial" panose="020B0604020202020204" pitchFamily="34" charset="0"/>
                <a:cs typeface="Arial" panose="020B0604020202020204" pitchFamily="34" charset="0"/>
              </a:defRPr>
            </a:lvl1pPr>
            <a:lvl2pPr>
              <a:defRPr sz="1800" b="0" i="0">
                <a:solidFill>
                  <a:srgbClr val="323A45"/>
                </a:solidFill>
                <a:latin typeface="Arial" panose="020B0604020202020204" pitchFamily="34" charset="0"/>
                <a:cs typeface="Arial" panose="020B0604020202020204" pitchFamily="34" charset="0"/>
              </a:defRPr>
            </a:lvl2pPr>
            <a:lvl3pPr>
              <a:defRPr sz="1600" b="0" i="0">
                <a:solidFill>
                  <a:srgbClr val="323A45"/>
                </a:solidFill>
                <a:latin typeface="Arial" panose="020B0604020202020204" pitchFamily="34" charset="0"/>
                <a:cs typeface="Arial" panose="020B0604020202020204" pitchFamily="34" charset="0"/>
              </a:defRPr>
            </a:lvl3pPr>
            <a:lvl4pPr>
              <a:defRPr sz="1400" b="0" i="0">
                <a:solidFill>
                  <a:srgbClr val="323A45"/>
                </a:solidFill>
                <a:latin typeface="Arial" panose="020B0604020202020204" pitchFamily="34" charset="0"/>
                <a:cs typeface="Arial" panose="020B0604020202020204" pitchFamily="34" charset="0"/>
              </a:defRPr>
            </a:lvl4pPr>
            <a:lvl5pPr>
              <a:defRPr sz="1300" b="0" i="0">
                <a:solidFill>
                  <a:srgbClr val="323A4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Rectangle 5"/>
          <p:cNvSpPr>
            <a:spLocks noGrp="1" noChangeArrowheads="1"/>
          </p:cNvSpPr>
          <p:nvPr>
            <p:ph type="title"/>
          </p:nvPr>
        </p:nvSpPr>
        <p:spPr bwMode="auto">
          <a:xfrm>
            <a:off x="812800" y="331036"/>
            <a:ext cx="1125728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stStyle>
          <a:p>
            <a:pPr lvl="0" algn="l" rtl="0" eaLnBrk="1" fontAlgn="base" hangingPunct="1">
              <a:spcBef>
                <a:spcPct val="0"/>
              </a:spcBef>
              <a:spcAft>
                <a:spcPct val="0"/>
              </a:spcAft>
            </a:pPr>
            <a:r>
              <a:rPr lang="en-US" dirty="0"/>
              <a:t>Click to edit Master title style</a:t>
            </a:r>
          </a:p>
        </p:txBody>
      </p:sp>
      <p:sp>
        <p:nvSpPr>
          <p:cNvPr id="5" name="Text Placeholder 6"/>
          <p:cNvSpPr>
            <a:spLocks noGrp="1"/>
          </p:cNvSpPr>
          <p:nvPr>
            <p:ph type="body" sz="quarter" idx="11" hasCustomPrompt="1"/>
          </p:nvPr>
        </p:nvSpPr>
        <p:spPr>
          <a:xfrm>
            <a:off x="121920" y="6217920"/>
            <a:ext cx="10952480" cy="548640"/>
          </a:xfrm>
          <a:prstGeom prst="rect">
            <a:avLst/>
          </a:prstGeom>
        </p:spPr>
        <p:txBody>
          <a:bodyPr anchor="b" anchorCtr="0"/>
          <a:lstStyle>
            <a:lvl1pPr marL="0" indent="0" algn="l">
              <a:spcBef>
                <a:spcPts val="0"/>
              </a:spcBef>
              <a:buFont typeface="Arial" pitchFamily="34" charset="0"/>
              <a:buNone/>
              <a:defRPr sz="1200" baseline="0">
                <a:solidFill>
                  <a:srgbClr val="323A45"/>
                </a:solidFill>
                <a:latin typeface="Arial" panose="020B0604020202020204" pitchFamily="34" charset="0"/>
                <a:cs typeface="Arial" panose="020B0604020202020204" pitchFamily="34" charset="0"/>
              </a:defRPr>
            </a:lvl1pPr>
          </a:lstStyle>
          <a:p>
            <a:pPr algn="l">
              <a:spcBef>
                <a:spcPts val="0"/>
              </a:spcBef>
            </a:pPr>
            <a:r>
              <a:rPr lang="en-US" dirty="0"/>
              <a:t>Insert Source Here</a:t>
            </a:r>
          </a:p>
        </p:txBody>
      </p:sp>
    </p:spTree>
    <p:extLst>
      <p:ext uri="{BB962C8B-B14F-4D97-AF65-F5344CB8AC3E}">
        <p14:creationId xmlns:p14="http://schemas.microsoft.com/office/powerpoint/2010/main" val="354919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121920" y="1371600"/>
            <a:ext cx="5913120" cy="4754880"/>
          </a:xfrm>
          <a:prstGeom prst="rect">
            <a:avLst/>
          </a:prstGeom>
        </p:spPr>
        <p:txBody>
          <a:bodyPr/>
          <a:lstStyle>
            <a:lvl1pPr>
              <a:defRPr sz="2000" b="0" i="0">
                <a:solidFill>
                  <a:srgbClr val="323A45"/>
                </a:solidFill>
                <a:latin typeface="Arial" panose="020B0604020202020204" pitchFamily="34" charset="0"/>
                <a:cs typeface="Arial" panose="020B0604020202020204" pitchFamily="34" charset="0"/>
              </a:defRPr>
            </a:lvl1pPr>
            <a:lvl2pPr>
              <a:defRPr sz="1800" b="0" i="0">
                <a:solidFill>
                  <a:srgbClr val="323A45"/>
                </a:solidFill>
                <a:latin typeface="Arial" panose="020B0604020202020204" pitchFamily="34" charset="0"/>
                <a:cs typeface="Arial" panose="020B0604020202020204" pitchFamily="34" charset="0"/>
              </a:defRPr>
            </a:lvl2pPr>
            <a:lvl3pPr>
              <a:defRPr sz="1600" b="0" i="0">
                <a:solidFill>
                  <a:srgbClr val="323A45"/>
                </a:solidFill>
                <a:latin typeface="Arial" panose="020B0604020202020204" pitchFamily="34" charset="0"/>
                <a:cs typeface="Arial" panose="020B0604020202020204" pitchFamily="34" charset="0"/>
              </a:defRPr>
            </a:lvl3pPr>
            <a:lvl4pPr>
              <a:defRPr sz="1400" b="0" i="0">
                <a:solidFill>
                  <a:srgbClr val="323A45"/>
                </a:solidFill>
                <a:latin typeface="Arial" panose="020B0604020202020204" pitchFamily="34" charset="0"/>
                <a:cs typeface="Arial" panose="020B0604020202020204" pitchFamily="34" charset="0"/>
              </a:defRPr>
            </a:lvl4pPr>
            <a:lvl5pPr>
              <a:defRPr sz="1300" b="0" i="0">
                <a:solidFill>
                  <a:srgbClr val="323A4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12"/>
          </p:nvPr>
        </p:nvSpPr>
        <p:spPr>
          <a:xfrm>
            <a:off x="6156960" y="1371600"/>
            <a:ext cx="5913120" cy="4754880"/>
          </a:xfrm>
          <a:prstGeom prst="rect">
            <a:avLst/>
          </a:prstGeom>
        </p:spPr>
        <p:txBody>
          <a:bodyPr/>
          <a:lstStyle>
            <a:lvl1pPr>
              <a:defRPr sz="2000" b="0" i="0">
                <a:solidFill>
                  <a:srgbClr val="323A45"/>
                </a:solidFill>
                <a:latin typeface="Arial" panose="020B0604020202020204" pitchFamily="34" charset="0"/>
                <a:cs typeface="Arial" panose="020B0604020202020204" pitchFamily="34" charset="0"/>
              </a:defRPr>
            </a:lvl1pPr>
            <a:lvl2pPr>
              <a:defRPr sz="1800" b="0" i="0">
                <a:solidFill>
                  <a:srgbClr val="323A45"/>
                </a:solidFill>
                <a:latin typeface="Arial" panose="020B0604020202020204" pitchFamily="34" charset="0"/>
                <a:cs typeface="Arial" panose="020B0604020202020204" pitchFamily="34" charset="0"/>
              </a:defRPr>
            </a:lvl2pPr>
            <a:lvl3pPr>
              <a:defRPr sz="1600" b="0" i="0">
                <a:solidFill>
                  <a:srgbClr val="323A45"/>
                </a:solidFill>
                <a:latin typeface="Arial" panose="020B0604020202020204" pitchFamily="34" charset="0"/>
                <a:cs typeface="Arial" panose="020B0604020202020204" pitchFamily="34" charset="0"/>
              </a:defRPr>
            </a:lvl3pPr>
            <a:lvl4pPr>
              <a:defRPr sz="1400" b="0" i="0">
                <a:solidFill>
                  <a:srgbClr val="323A45"/>
                </a:solidFill>
                <a:latin typeface="Arial" panose="020B0604020202020204" pitchFamily="34" charset="0"/>
                <a:cs typeface="Arial" panose="020B0604020202020204" pitchFamily="34" charset="0"/>
              </a:defRPr>
            </a:lvl4pPr>
            <a:lvl5pPr>
              <a:defRPr sz="1300" b="0" i="0">
                <a:solidFill>
                  <a:srgbClr val="323A4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noChangeArrowheads="1"/>
          </p:cNvSpPr>
          <p:nvPr>
            <p:ph type="title"/>
          </p:nvPr>
        </p:nvSpPr>
        <p:spPr bwMode="auto">
          <a:xfrm>
            <a:off x="812800" y="331035"/>
            <a:ext cx="1125728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stStyle>
          <a:p>
            <a:pPr lvl="0" algn="l" rtl="0" eaLnBrk="1" fontAlgn="base" hangingPunct="1">
              <a:spcBef>
                <a:spcPct val="0"/>
              </a:spcBef>
              <a:spcAft>
                <a:spcPct val="0"/>
              </a:spcAft>
            </a:pPr>
            <a:r>
              <a:rPr lang="en-US" dirty="0"/>
              <a:t>Click to edit Master title style</a:t>
            </a:r>
          </a:p>
        </p:txBody>
      </p:sp>
      <p:sp>
        <p:nvSpPr>
          <p:cNvPr id="7" name="Text Placeholder 6"/>
          <p:cNvSpPr>
            <a:spLocks noGrp="1"/>
          </p:cNvSpPr>
          <p:nvPr>
            <p:ph type="body" sz="quarter" idx="11" hasCustomPrompt="1"/>
          </p:nvPr>
        </p:nvSpPr>
        <p:spPr>
          <a:xfrm>
            <a:off x="121920" y="6217920"/>
            <a:ext cx="10952480" cy="548640"/>
          </a:xfrm>
          <a:prstGeom prst="rect">
            <a:avLst/>
          </a:prstGeom>
        </p:spPr>
        <p:txBody>
          <a:bodyPr anchor="b" anchorCtr="0"/>
          <a:lstStyle>
            <a:lvl1pPr marL="0" indent="0" algn="l">
              <a:spcBef>
                <a:spcPts val="0"/>
              </a:spcBef>
              <a:buFont typeface="Arial" pitchFamily="34" charset="0"/>
              <a:buNone/>
              <a:defRPr sz="1200" baseline="0">
                <a:solidFill>
                  <a:srgbClr val="323A45"/>
                </a:solidFill>
                <a:latin typeface="Arial" panose="020B0604020202020204" pitchFamily="34" charset="0"/>
                <a:cs typeface="Arial" panose="020B0604020202020204" pitchFamily="34" charset="0"/>
              </a:defRPr>
            </a:lvl1pPr>
          </a:lstStyle>
          <a:p>
            <a:pPr algn="l">
              <a:spcBef>
                <a:spcPts val="0"/>
              </a:spcBef>
            </a:pPr>
            <a:r>
              <a:rPr lang="en-US" dirty="0"/>
              <a:t>Insert Source Here</a:t>
            </a:r>
          </a:p>
        </p:txBody>
      </p:sp>
    </p:spTree>
    <p:extLst>
      <p:ext uri="{BB962C8B-B14F-4D97-AF65-F5344CB8AC3E}">
        <p14:creationId xmlns:p14="http://schemas.microsoft.com/office/powerpoint/2010/main" val="2464779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97DAA-C52F-4221-BBE0-8132A3FF9C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613C8B-4164-4E87-B5BF-B642BAA4B3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F9FE87-97BB-46D9-9C0F-6CF271C5B30C}"/>
              </a:ext>
            </a:extLst>
          </p:cNvPr>
          <p:cNvSpPr>
            <a:spLocks noGrp="1"/>
          </p:cNvSpPr>
          <p:nvPr>
            <p:ph type="dt" sz="half" idx="10"/>
          </p:nvPr>
        </p:nvSpPr>
        <p:spPr/>
        <p:txBody>
          <a:bodyPr/>
          <a:lstStyle/>
          <a:p>
            <a:fld id="{B454D9A4-19D3-480F-BD61-BA66653CC6DE}" type="datetimeFigureOut">
              <a:rPr lang="en-US" smtClean="0"/>
              <a:t>3/21/2020</a:t>
            </a:fld>
            <a:endParaRPr lang="en-US" dirty="0"/>
          </a:p>
        </p:txBody>
      </p:sp>
      <p:sp>
        <p:nvSpPr>
          <p:cNvPr id="5" name="Footer Placeholder 4">
            <a:extLst>
              <a:ext uri="{FF2B5EF4-FFF2-40B4-BE49-F238E27FC236}">
                <a16:creationId xmlns:a16="http://schemas.microsoft.com/office/drawing/2014/main" id="{281471DF-ED08-47AF-B24E-E2DBFE7DA5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50E8B8-9C54-42AD-8BE5-AAC387FCB86A}"/>
              </a:ext>
            </a:extLst>
          </p:cNvPr>
          <p:cNvSpPr>
            <a:spLocks noGrp="1"/>
          </p:cNvSpPr>
          <p:nvPr>
            <p:ph type="sldNum" sz="quarter" idx="12"/>
          </p:nvPr>
        </p:nvSpPr>
        <p:spPr/>
        <p:txBody>
          <a:bodyPr/>
          <a:lstStyle/>
          <a:p>
            <a:fld id="{5671AE13-22EE-4732-8FD4-CFEE0DE283E0}" type="slidenum">
              <a:rPr lang="en-US" smtClean="0"/>
              <a:t>‹#›</a:t>
            </a:fld>
            <a:endParaRPr lang="en-US" dirty="0"/>
          </a:p>
        </p:txBody>
      </p:sp>
    </p:spTree>
    <p:extLst>
      <p:ext uri="{BB962C8B-B14F-4D97-AF65-F5344CB8AC3E}">
        <p14:creationId xmlns:p14="http://schemas.microsoft.com/office/powerpoint/2010/main" val="178594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121920" y="1371600"/>
            <a:ext cx="3901440" cy="4754880"/>
          </a:xfrm>
          <a:prstGeom prst="rect">
            <a:avLst/>
          </a:prstGeom>
        </p:spPr>
        <p:txBody>
          <a:bodyPr/>
          <a:lstStyle>
            <a:lvl1pPr>
              <a:defRPr sz="2000" b="0" i="0">
                <a:solidFill>
                  <a:srgbClr val="323A45"/>
                </a:solidFill>
                <a:latin typeface="Arial" panose="020B0604020202020204" pitchFamily="34" charset="0"/>
                <a:cs typeface="Arial" panose="020B0604020202020204" pitchFamily="34" charset="0"/>
              </a:defRPr>
            </a:lvl1pPr>
            <a:lvl2pPr>
              <a:defRPr sz="1800" b="0" i="0">
                <a:solidFill>
                  <a:srgbClr val="323A45"/>
                </a:solidFill>
                <a:latin typeface="Arial" panose="020B0604020202020204" pitchFamily="34" charset="0"/>
                <a:cs typeface="Arial" panose="020B0604020202020204" pitchFamily="34" charset="0"/>
              </a:defRPr>
            </a:lvl2pPr>
            <a:lvl3pPr>
              <a:defRPr sz="1600" b="0" i="0">
                <a:solidFill>
                  <a:srgbClr val="323A45"/>
                </a:solidFill>
                <a:latin typeface="Arial" panose="020B0604020202020204" pitchFamily="34" charset="0"/>
                <a:cs typeface="Arial" panose="020B0604020202020204" pitchFamily="34" charset="0"/>
              </a:defRPr>
            </a:lvl3pPr>
            <a:lvl4pPr>
              <a:defRPr sz="1400" b="0" i="0">
                <a:solidFill>
                  <a:srgbClr val="323A45"/>
                </a:solidFill>
                <a:latin typeface="Arial" panose="020B0604020202020204" pitchFamily="34" charset="0"/>
                <a:cs typeface="Arial" panose="020B0604020202020204" pitchFamily="34" charset="0"/>
              </a:defRPr>
            </a:lvl4pPr>
            <a:lvl5pPr>
              <a:defRPr sz="1300" b="0" i="0">
                <a:solidFill>
                  <a:srgbClr val="323A4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2"/>
          </p:nvPr>
        </p:nvSpPr>
        <p:spPr>
          <a:xfrm>
            <a:off x="4145280" y="1371600"/>
            <a:ext cx="3901440" cy="4754880"/>
          </a:xfrm>
          <a:prstGeom prst="rect">
            <a:avLst/>
          </a:prstGeom>
        </p:spPr>
        <p:txBody>
          <a:bodyPr/>
          <a:lstStyle>
            <a:lvl1pPr>
              <a:defRPr sz="2000" b="0" i="0">
                <a:solidFill>
                  <a:srgbClr val="323A45"/>
                </a:solidFill>
                <a:latin typeface="Arial" panose="020B0604020202020204" pitchFamily="34" charset="0"/>
                <a:cs typeface="Arial" panose="020B0604020202020204" pitchFamily="34" charset="0"/>
              </a:defRPr>
            </a:lvl1pPr>
            <a:lvl2pPr>
              <a:defRPr sz="1800" b="0" i="0">
                <a:solidFill>
                  <a:srgbClr val="323A45"/>
                </a:solidFill>
                <a:latin typeface="Arial" panose="020B0604020202020204" pitchFamily="34" charset="0"/>
                <a:cs typeface="Arial" panose="020B0604020202020204" pitchFamily="34" charset="0"/>
              </a:defRPr>
            </a:lvl2pPr>
            <a:lvl3pPr>
              <a:defRPr sz="1600" b="0" i="0">
                <a:solidFill>
                  <a:srgbClr val="323A45"/>
                </a:solidFill>
                <a:latin typeface="Arial" panose="020B0604020202020204" pitchFamily="34" charset="0"/>
                <a:cs typeface="Arial" panose="020B0604020202020204" pitchFamily="34" charset="0"/>
              </a:defRPr>
            </a:lvl3pPr>
            <a:lvl4pPr>
              <a:defRPr sz="1400" b="0" i="0">
                <a:solidFill>
                  <a:srgbClr val="323A45"/>
                </a:solidFill>
                <a:latin typeface="Arial" panose="020B0604020202020204" pitchFamily="34" charset="0"/>
                <a:cs typeface="Arial" panose="020B0604020202020204" pitchFamily="34" charset="0"/>
              </a:defRPr>
            </a:lvl4pPr>
            <a:lvl5pPr>
              <a:defRPr sz="1300" b="0" i="0">
                <a:solidFill>
                  <a:srgbClr val="323A4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3"/>
          </p:nvPr>
        </p:nvSpPr>
        <p:spPr>
          <a:xfrm>
            <a:off x="8168640" y="1371600"/>
            <a:ext cx="3901440" cy="4754880"/>
          </a:xfrm>
          <a:prstGeom prst="rect">
            <a:avLst/>
          </a:prstGeom>
        </p:spPr>
        <p:txBody>
          <a:bodyPr/>
          <a:lstStyle>
            <a:lvl1pPr>
              <a:defRPr sz="2000" b="0" i="0">
                <a:solidFill>
                  <a:srgbClr val="323A45"/>
                </a:solidFill>
                <a:latin typeface="Arial" panose="020B0604020202020204" pitchFamily="34" charset="0"/>
                <a:cs typeface="Arial" panose="020B0604020202020204" pitchFamily="34" charset="0"/>
              </a:defRPr>
            </a:lvl1pPr>
            <a:lvl2pPr>
              <a:defRPr sz="1800" b="0" i="0">
                <a:solidFill>
                  <a:srgbClr val="323A45"/>
                </a:solidFill>
                <a:latin typeface="Arial" panose="020B0604020202020204" pitchFamily="34" charset="0"/>
                <a:cs typeface="Arial" panose="020B0604020202020204" pitchFamily="34" charset="0"/>
              </a:defRPr>
            </a:lvl2pPr>
            <a:lvl3pPr>
              <a:defRPr sz="1600" b="0" i="0">
                <a:solidFill>
                  <a:srgbClr val="323A45"/>
                </a:solidFill>
                <a:latin typeface="Arial" panose="020B0604020202020204" pitchFamily="34" charset="0"/>
                <a:cs typeface="Arial" panose="020B0604020202020204" pitchFamily="34" charset="0"/>
              </a:defRPr>
            </a:lvl3pPr>
            <a:lvl4pPr>
              <a:defRPr sz="1400" b="0" i="0">
                <a:solidFill>
                  <a:srgbClr val="323A45"/>
                </a:solidFill>
                <a:latin typeface="Arial" panose="020B0604020202020204" pitchFamily="34" charset="0"/>
                <a:cs typeface="Arial" panose="020B0604020202020204" pitchFamily="34" charset="0"/>
              </a:defRPr>
            </a:lvl4pPr>
            <a:lvl5pPr>
              <a:defRPr sz="1300" b="0" i="0">
                <a:solidFill>
                  <a:srgbClr val="323A4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5"/>
          <p:cNvSpPr>
            <a:spLocks noGrp="1" noChangeArrowheads="1"/>
          </p:cNvSpPr>
          <p:nvPr>
            <p:ph type="title"/>
          </p:nvPr>
        </p:nvSpPr>
        <p:spPr bwMode="auto">
          <a:xfrm>
            <a:off x="812800" y="331036"/>
            <a:ext cx="1125728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stStyle>
          <a:p>
            <a:pPr lvl="0" algn="l" rtl="0" eaLnBrk="1" fontAlgn="base" hangingPunct="1">
              <a:spcBef>
                <a:spcPct val="0"/>
              </a:spcBef>
              <a:spcAft>
                <a:spcPct val="0"/>
              </a:spcAft>
            </a:pPr>
            <a:r>
              <a:rPr lang="en-US" dirty="0"/>
              <a:t>Click to edit Master title style</a:t>
            </a:r>
          </a:p>
        </p:txBody>
      </p:sp>
      <p:sp>
        <p:nvSpPr>
          <p:cNvPr id="8" name="Text Placeholder 6"/>
          <p:cNvSpPr>
            <a:spLocks noGrp="1"/>
          </p:cNvSpPr>
          <p:nvPr>
            <p:ph type="body" sz="quarter" idx="11" hasCustomPrompt="1"/>
          </p:nvPr>
        </p:nvSpPr>
        <p:spPr>
          <a:xfrm>
            <a:off x="121920" y="6217920"/>
            <a:ext cx="10952480" cy="548640"/>
          </a:xfrm>
          <a:prstGeom prst="rect">
            <a:avLst/>
          </a:prstGeom>
        </p:spPr>
        <p:txBody>
          <a:bodyPr anchor="b" anchorCtr="0"/>
          <a:lstStyle>
            <a:lvl1pPr marL="0" indent="0" algn="l">
              <a:spcBef>
                <a:spcPts val="0"/>
              </a:spcBef>
              <a:buFont typeface="Arial" pitchFamily="34" charset="0"/>
              <a:buNone/>
              <a:defRPr sz="1200" baseline="0">
                <a:solidFill>
                  <a:srgbClr val="323A45"/>
                </a:solidFill>
                <a:latin typeface="Arial" panose="020B0604020202020204" pitchFamily="34" charset="0"/>
                <a:cs typeface="Arial" panose="020B0604020202020204" pitchFamily="34" charset="0"/>
              </a:defRPr>
            </a:lvl1pPr>
          </a:lstStyle>
          <a:p>
            <a:pPr algn="l">
              <a:spcBef>
                <a:spcPts val="0"/>
              </a:spcBef>
            </a:pPr>
            <a:r>
              <a:rPr lang="en-US" dirty="0"/>
              <a:t>Insert Source Here</a:t>
            </a:r>
          </a:p>
        </p:txBody>
      </p:sp>
    </p:spTree>
    <p:extLst>
      <p:ext uri="{BB962C8B-B14F-4D97-AF65-F5344CB8AC3E}">
        <p14:creationId xmlns:p14="http://schemas.microsoft.com/office/powerpoint/2010/main" val="38698926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121920" y="6217920"/>
            <a:ext cx="11094720" cy="548640"/>
          </a:xfrm>
          <a:prstGeom prst="rect">
            <a:avLst/>
          </a:prstGeom>
        </p:spPr>
        <p:txBody>
          <a:bodyPr anchor="b" anchorCtr="0"/>
          <a:lstStyle>
            <a:lvl1pPr marL="0" indent="0" algn="l">
              <a:spcBef>
                <a:spcPts val="0"/>
              </a:spcBef>
              <a:buFont typeface="Arial" pitchFamily="34" charset="0"/>
              <a:buNone/>
              <a:defRPr sz="1200" baseline="0">
                <a:solidFill>
                  <a:srgbClr val="55565A"/>
                </a:solidFill>
                <a:latin typeface="Arial" panose="020B0604020202020204" pitchFamily="34" charset="0"/>
                <a:cs typeface="Arial" panose="020B0604020202020204" pitchFamily="34" charset="0"/>
              </a:defRPr>
            </a:lvl1pPr>
          </a:lstStyle>
          <a:p>
            <a:pPr algn="l">
              <a:spcBef>
                <a:spcPts val="0"/>
              </a:spcBef>
            </a:pPr>
            <a:r>
              <a:rPr lang="en-US" dirty="0"/>
              <a:t>Insert Source Here</a:t>
            </a:r>
          </a:p>
        </p:txBody>
      </p:sp>
      <p:sp>
        <p:nvSpPr>
          <p:cNvPr id="4" name="Rectangle 5"/>
          <p:cNvSpPr>
            <a:spLocks noGrp="1" noChangeArrowheads="1"/>
          </p:cNvSpPr>
          <p:nvPr>
            <p:ph type="title"/>
          </p:nvPr>
        </p:nvSpPr>
        <p:spPr bwMode="auto">
          <a:xfrm>
            <a:off x="812800" y="331036"/>
            <a:ext cx="1125728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stStyle>
          <a:p>
            <a:pPr lvl="0" algn="l" rtl="0" eaLnBrk="1" fontAlgn="base" hangingPunct="1">
              <a:spcBef>
                <a:spcPct val="0"/>
              </a:spcBef>
              <a:spcAft>
                <a:spcPct val="0"/>
              </a:spcAft>
            </a:pPr>
            <a:r>
              <a:rPr lang="en-US" dirty="0"/>
              <a:t>Click to edit Master title style</a:t>
            </a:r>
          </a:p>
        </p:txBody>
      </p:sp>
    </p:spTree>
    <p:extLst>
      <p:ext uri="{BB962C8B-B14F-4D97-AF65-F5344CB8AC3E}">
        <p14:creationId xmlns:p14="http://schemas.microsoft.com/office/powerpoint/2010/main" val="34016696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dirty="0">
              <a:solidFill>
                <a:srgbClr val="000000"/>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dirty="0">
                <a:solidFill>
                  <a:srgbClr val="000000"/>
                </a:solidFill>
              </a:rPr>
              <a:t>(c)2011 Gwendolyn Roberts Majette - do not copy or circulate without the authors express permission.</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452DA2C-2FC8-4089-BBEF-A8FB23C486A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87538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5" name="Footer Placeholder 4"/>
          <p:cNvSpPr>
            <a:spLocks noGrp="1"/>
          </p:cNvSpPr>
          <p:nvPr>
            <p:ph type="ftr" sz="quarter" idx="11"/>
          </p:nvPr>
        </p:nvSpPr>
        <p:spPr/>
        <p:txBody>
          <a:bodyPr/>
          <a:lstStyle/>
          <a:p>
            <a:r>
              <a:rPr lang="en-US" dirty="0">
                <a:solidFill>
                  <a:srgbClr val="000000"/>
                </a:solidFill>
              </a:rPr>
              <a:t>(c)2011 Gwendolyn Roberts Majette - do not copy or circulate without the authors express permission.</a:t>
            </a:r>
          </a:p>
        </p:txBody>
      </p:sp>
      <p:sp>
        <p:nvSpPr>
          <p:cNvPr id="6" name="Slide Number Placeholder 5"/>
          <p:cNvSpPr>
            <a:spLocks noGrp="1"/>
          </p:cNvSpPr>
          <p:nvPr>
            <p:ph type="sldNum" sz="quarter" idx="12"/>
          </p:nvPr>
        </p:nvSpPr>
        <p:spPr/>
        <p:txBody>
          <a:bodyPr/>
          <a:lstStyle/>
          <a:p>
            <a:fld id="{5480FB03-8A37-4D77-AF89-BC72C1BC40A6}" type="slidenum">
              <a:rPr lang="en-US" smtClean="0">
                <a:solidFill>
                  <a:srgbClr val="000000"/>
                </a:solidFill>
              </a:rPr>
              <a:pPr/>
              <a:t>‹#›</a:t>
            </a:fld>
            <a:endParaRPr lang="en-US" dirty="0">
              <a:solidFill>
                <a:srgbClr val="000000"/>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659217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5" name="Footer Placeholder 4"/>
          <p:cNvSpPr>
            <a:spLocks noGrp="1"/>
          </p:cNvSpPr>
          <p:nvPr>
            <p:ph type="ftr" sz="quarter" idx="11"/>
          </p:nvPr>
        </p:nvSpPr>
        <p:spPr/>
        <p:txBody>
          <a:bodyPr/>
          <a:lstStyle/>
          <a:p>
            <a:r>
              <a:rPr lang="en-US" dirty="0">
                <a:solidFill>
                  <a:srgbClr val="000000"/>
                </a:solidFill>
              </a:rPr>
              <a:t>(c)2011 Gwendolyn Roberts Majette - do not copy or circulate without the authors express permission.</a:t>
            </a:r>
          </a:p>
        </p:txBody>
      </p:sp>
      <p:sp>
        <p:nvSpPr>
          <p:cNvPr id="6" name="Slide Number Placeholder 5"/>
          <p:cNvSpPr>
            <a:spLocks noGrp="1"/>
          </p:cNvSpPr>
          <p:nvPr>
            <p:ph type="sldNum" sz="quarter" idx="12"/>
          </p:nvPr>
        </p:nvSpPr>
        <p:spPr/>
        <p:txBody>
          <a:bodyPr/>
          <a:lstStyle/>
          <a:p>
            <a:fld id="{C385544A-66A1-4976-99C6-491D645046BF}" type="slidenum">
              <a:rPr lang="en-US" smtClean="0">
                <a:solidFill>
                  <a:srgbClr val="000000"/>
                </a:solidFill>
              </a:rPr>
              <a:pPr/>
              <a:t>‹#›</a:t>
            </a:fld>
            <a:endParaRPr lang="en-US" dirty="0">
              <a:solidFill>
                <a:srgbClr val="000000"/>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extLst>
      <p:ext uri="{BB962C8B-B14F-4D97-AF65-F5344CB8AC3E}">
        <p14:creationId xmlns:p14="http://schemas.microsoft.com/office/powerpoint/2010/main" val="3771441393"/>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dirty="0">
              <a:solidFill>
                <a:srgbClr val="000000"/>
              </a:solidFill>
            </a:endParaRPr>
          </a:p>
        </p:txBody>
      </p:sp>
      <p:sp>
        <p:nvSpPr>
          <p:cNvPr id="6" name="Footer Placeholder 5"/>
          <p:cNvSpPr>
            <a:spLocks noGrp="1"/>
          </p:cNvSpPr>
          <p:nvPr>
            <p:ph type="ftr" sz="quarter" idx="11"/>
          </p:nvPr>
        </p:nvSpPr>
        <p:spPr/>
        <p:txBody>
          <a:bodyPr/>
          <a:lstStyle/>
          <a:p>
            <a:r>
              <a:rPr lang="en-US" dirty="0">
                <a:solidFill>
                  <a:srgbClr val="000000"/>
                </a:solidFill>
              </a:rPr>
              <a:t>(c)2011 Gwendolyn Roberts Majette - do not copy or circulate without the authors express permission.</a:t>
            </a:r>
          </a:p>
        </p:txBody>
      </p:sp>
      <p:sp>
        <p:nvSpPr>
          <p:cNvPr id="7" name="Slide Number Placeholder 6"/>
          <p:cNvSpPr>
            <a:spLocks noGrp="1"/>
          </p:cNvSpPr>
          <p:nvPr>
            <p:ph type="sldNum" sz="quarter" idx="12"/>
          </p:nvPr>
        </p:nvSpPr>
        <p:spPr/>
        <p:txBody>
          <a:bodyPr/>
          <a:lstStyle/>
          <a:p>
            <a:fld id="{9A29520D-2856-4EF0-860A-55445483E657}" type="slidenum">
              <a:rPr lang="en-US" smtClean="0">
                <a:solidFill>
                  <a:srgbClr val="000000"/>
                </a:solidFill>
              </a:rPr>
              <a:pPr/>
              <a:t>‹#›</a:t>
            </a:fld>
            <a:endParaRPr lang="en-US" dirty="0">
              <a:solidFill>
                <a:srgbClr val="000000"/>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518080911"/>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dirty="0">
              <a:solidFill>
                <a:srgbClr val="000000"/>
              </a:solidFill>
            </a:endParaRPr>
          </a:p>
        </p:txBody>
      </p:sp>
      <p:sp>
        <p:nvSpPr>
          <p:cNvPr id="8" name="Footer Placeholder 7"/>
          <p:cNvSpPr>
            <a:spLocks noGrp="1"/>
          </p:cNvSpPr>
          <p:nvPr>
            <p:ph type="ftr" sz="quarter" idx="11"/>
          </p:nvPr>
        </p:nvSpPr>
        <p:spPr/>
        <p:txBody>
          <a:bodyPr/>
          <a:lstStyle/>
          <a:p>
            <a:r>
              <a:rPr lang="en-US" dirty="0">
                <a:solidFill>
                  <a:srgbClr val="000000"/>
                </a:solidFill>
              </a:rPr>
              <a:t>(c)2011 Gwendolyn Roberts Majette - do not copy or circulate without the authors express permission.</a:t>
            </a:r>
          </a:p>
        </p:txBody>
      </p:sp>
      <p:sp>
        <p:nvSpPr>
          <p:cNvPr id="9" name="Slide Number Placeholder 8"/>
          <p:cNvSpPr>
            <a:spLocks noGrp="1"/>
          </p:cNvSpPr>
          <p:nvPr>
            <p:ph type="sldNum" sz="quarter" idx="12"/>
          </p:nvPr>
        </p:nvSpPr>
        <p:spPr/>
        <p:txBody>
          <a:bodyPr/>
          <a:lstStyle/>
          <a:p>
            <a:fld id="{C76CC9B7-E70C-4D1E-A8D3-50DCC0AFB736}"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1676950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a:solidFill>
                  <a:srgbClr val="000000"/>
                </a:solidFill>
              </a:rPr>
              <a:t>(c)2011 Gwendolyn Roberts Majette - do not copy or circulate without the authors express permission.</a:t>
            </a:r>
          </a:p>
        </p:txBody>
      </p:sp>
      <p:sp>
        <p:nvSpPr>
          <p:cNvPr id="5" name="Slide Number Placeholder 4"/>
          <p:cNvSpPr>
            <a:spLocks noGrp="1"/>
          </p:cNvSpPr>
          <p:nvPr>
            <p:ph type="sldNum" sz="quarter" idx="12"/>
          </p:nvPr>
        </p:nvSpPr>
        <p:spPr/>
        <p:txBody>
          <a:bodyPr/>
          <a:lstStyle/>
          <a:p>
            <a:fld id="{9FBFEEF5-B3C9-4465-892D-2368CDBADABE}" type="slidenum">
              <a:rPr lang="en-US" smtClean="0">
                <a:solidFill>
                  <a:srgbClr val="000000"/>
                </a:solidFill>
              </a:rPr>
              <a:pPr/>
              <a:t>‹#›</a:t>
            </a:fld>
            <a:endParaRPr lang="en-US" dirty="0">
              <a:solidFill>
                <a:srgbClr val="000000"/>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204575220"/>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000000"/>
              </a:solidFill>
            </a:endParaRPr>
          </a:p>
        </p:txBody>
      </p:sp>
      <p:sp>
        <p:nvSpPr>
          <p:cNvPr id="3" name="Footer Placeholder 2"/>
          <p:cNvSpPr>
            <a:spLocks noGrp="1"/>
          </p:cNvSpPr>
          <p:nvPr>
            <p:ph type="ftr" sz="quarter" idx="11"/>
          </p:nvPr>
        </p:nvSpPr>
        <p:spPr/>
        <p:txBody>
          <a:bodyPr/>
          <a:lstStyle/>
          <a:p>
            <a:r>
              <a:rPr lang="en-US" dirty="0">
                <a:solidFill>
                  <a:srgbClr val="000000"/>
                </a:solidFill>
              </a:rPr>
              <a:t>(c)2011 Gwendolyn Roberts Majette - do not copy or circulate without the authors express permission.</a:t>
            </a:r>
          </a:p>
        </p:txBody>
      </p:sp>
      <p:sp>
        <p:nvSpPr>
          <p:cNvPr id="4" name="Slide Number Placeholder 3"/>
          <p:cNvSpPr>
            <a:spLocks noGrp="1"/>
          </p:cNvSpPr>
          <p:nvPr>
            <p:ph type="sldNum" sz="quarter" idx="12"/>
          </p:nvPr>
        </p:nvSpPr>
        <p:spPr/>
        <p:txBody>
          <a:bodyPr/>
          <a:lstStyle/>
          <a:p>
            <a:fld id="{CB7D8BDE-89B0-40EF-B63D-50199ED20F4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71050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endParaRPr lang="en-US" dirty="0">
              <a:solidFill>
                <a:srgbClr val="000000"/>
              </a:solidFill>
            </a:endParaRPr>
          </a:p>
        </p:txBody>
      </p:sp>
      <p:sp>
        <p:nvSpPr>
          <p:cNvPr id="6" name="Footer Placeholder 5"/>
          <p:cNvSpPr>
            <a:spLocks noGrp="1"/>
          </p:cNvSpPr>
          <p:nvPr>
            <p:ph type="ftr" sz="quarter" idx="11"/>
          </p:nvPr>
        </p:nvSpPr>
        <p:spPr/>
        <p:txBody>
          <a:bodyPr/>
          <a:lstStyle/>
          <a:p>
            <a:r>
              <a:rPr lang="en-US" dirty="0">
                <a:solidFill>
                  <a:srgbClr val="000000"/>
                </a:solidFill>
              </a:rPr>
              <a:t>(c)2011 Gwendolyn Roberts Majette - do not copy or circulate without the authors express permission.</a:t>
            </a:r>
          </a:p>
        </p:txBody>
      </p:sp>
      <p:sp>
        <p:nvSpPr>
          <p:cNvPr id="7" name="Slide Number Placeholder 6"/>
          <p:cNvSpPr>
            <a:spLocks noGrp="1"/>
          </p:cNvSpPr>
          <p:nvPr>
            <p:ph type="sldNum" sz="quarter" idx="12"/>
          </p:nvPr>
        </p:nvSpPr>
        <p:spPr/>
        <p:txBody>
          <a:bodyPr/>
          <a:lstStyle/>
          <a:p>
            <a:fld id="{9674A8B9-F223-4FF1-8574-F4B20F10A2B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2523214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822AF-83A6-4A56-BE83-37EACDED01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E60B7F-C466-4943-9FFB-9635B0AC6C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5EB929-B110-45E2-86D5-CF4E4E0BF3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E3C54F-FCDF-434A-A2AB-93C04B8C2F8A}"/>
              </a:ext>
            </a:extLst>
          </p:cNvPr>
          <p:cNvSpPr>
            <a:spLocks noGrp="1"/>
          </p:cNvSpPr>
          <p:nvPr>
            <p:ph type="dt" sz="half" idx="10"/>
          </p:nvPr>
        </p:nvSpPr>
        <p:spPr/>
        <p:txBody>
          <a:bodyPr/>
          <a:lstStyle/>
          <a:p>
            <a:fld id="{B454D9A4-19D3-480F-BD61-BA66653CC6DE}" type="datetimeFigureOut">
              <a:rPr lang="en-US" smtClean="0"/>
              <a:t>3/21/2020</a:t>
            </a:fld>
            <a:endParaRPr lang="en-US" dirty="0"/>
          </a:p>
        </p:txBody>
      </p:sp>
      <p:sp>
        <p:nvSpPr>
          <p:cNvPr id="6" name="Footer Placeholder 5">
            <a:extLst>
              <a:ext uri="{FF2B5EF4-FFF2-40B4-BE49-F238E27FC236}">
                <a16:creationId xmlns:a16="http://schemas.microsoft.com/office/drawing/2014/main" id="{C9D15EE8-773B-4EDA-BA9A-981383B47D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2A3AA6E-CCFE-4430-8CB7-70E04A079365}"/>
              </a:ext>
            </a:extLst>
          </p:cNvPr>
          <p:cNvSpPr>
            <a:spLocks noGrp="1"/>
          </p:cNvSpPr>
          <p:nvPr>
            <p:ph type="sldNum" sz="quarter" idx="12"/>
          </p:nvPr>
        </p:nvSpPr>
        <p:spPr/>
        <p:txBody>
          <a:bodyPr/>
          <a:lstStyle/>
          <a:p>
            <a:fld id="{5671AE13-22EE-4732-8FD4-CFEE0DE283E0}" type="slidenum">
              <a:rPr lang="en-US" smtClean="0"/>
              <a:t>‹#›</a:t>
            </a:fld>
            <a:endParaRPr lang="en-US" dirty="0"/>
          </a:p>
        </p:txBody>
      </p:sp>
    </p:spTree>
    <p:extLst>
      <p:ext uri="{BB962C8B-B14F-4D97-AF65-F5344CB8AC3E}">
        <p14:creationId xmlns:p14="http://schemas.microsoft.com/office/powerpoint/2010/main" val="29485596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solidFill>
                <a:srgbClr val="000000"/>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r>
              <a:rPr lang="en-US" dirty="0">
                <a:solidFill>
                  <a:srgbClr val="000000"/>
                </a:solidFill>
              </a:rPr>
              <a:t>(c)2011 Gwendolyn Roberts Majette - do not copy or circulate without the authors express permission.</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A91DEA6-87DD-4275-8CE4-06A2C68329D2}"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extLst>
      <p:ext uri="{BB962C8B-B14F-4D97-AF65-F5344CB8AC3E}">
        <p14:creationId xmlns:p14="http://schemas.microsoft.com/office/powerpoint/2010/main" val="2708990816"/>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5" name="Footer Placeholder 4"/>
          <p:cNvSpPr>
            <a:spLocks noGrp="1"/>
          </p:cNvSpPr>
          <p:nvPr>
            <p:ph type="ftr" sz="quarter" idx="11"/>
          </p:nvPr>
        </p:nvSpPr>
        <p:spPr/>
        <p:txBody>
          <a:bodyPr/>
          <a:lstStyle/>
          <a:p>
            <a:r>
              <a:rPr lang="en-US" dirty="0">
                <a:solidFill>
                  <a:srgbClr val="000000"/>
                </a:solidFill>
              </a:rPr>
              <a:t>(c)2011 Gwendolyn Roberts Majette - do not copy or circulate without the authors express permission.</a:t>
            </a:r>
          </a:p>
        </p:txBody>
      </p:sp>
      <p:sp>
        <p:nvSpPr>
          <p:cNvPr id="6" name="Slide Number Placeholder 5"/>
          <p:cNvSpPr>
            <a:spLocks noGrp="1"/>
          </p:cNvSpPr>
          <p:nvPr>
            <p:ph type="sldNum" sz="quarter" idx="12"/>
          </p:nvPr>
        </p:nvSpPr>
        <p:spPr/>
        <p:txBody>
          <a:bodyPr/>
          <a:lstStyle/>
          <a:p>
            <a:fld id="{1E8FA172-831B-46F5-A917-EA683C538FC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632602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5" name="Footer Placeholder 4"/>
          <p:cNvSpPr>
            <a:spLocks noGrp="1"/>
          </p:cNvSpPr>
          <p:nvPr>
            <p:ph type="ftr" sz="quarter" idx="11"/>
          </p:nvPr>
        </p:nvSpPr>
        <p:spPr/>
        <p:txBody>
          <a:bodyPr/>
          <a:lstStyle/>
          <a:p>
            <a:r>
              <a:rPr lang="en-US" dirty="0">
                <a:solidFill>
                  <a:srgbClr val="000000"/>
                </a:solidFill>
              </a:rPr>
              <a:t>(c)2011 Gwendolyn Roberts Majette - do not copy or circulate without the authors express permission.</a:t>
            </a:r>
          </a:p>
        </p:txBody>
      </p:sp>
      <p:sp>
        <p:nvSpPr>
          <p:cNvPr id="6" name="Slide Number Placeholder 5"/>
          <p:cNvSpPr>
            <a:spLocks noGrp="1"/>
          </p:cNvSpPr>
          <p:nvPr>
            <p:ph type="sldNum" sz="quarter" idx="12"/>
          </p:nvPr>
        </p:nvSpPr>
        <p:spPr/>
        <p:txBody>
          <a:bodyPr/>
          <a:lstStyle/>
          <a:p>
            <a:fld id="{B174A62B-7243-40A6-B88A-A2AE80E5DF6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418911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r>
              <a:rPr lang="en-US" dirty="0">
                <a:solidFill>
                  <a:srgbClr val="000000"/>
                </a:solidFill>
              </a:rPr>
              <a:t>(c)2011 Gwendolyn Roberts Majette - do not copy or circulate without the authors express permission.</a:t>
            </a: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F9E4974E-D5F3-482B-8B5E-147469974C6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870780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5" name="Footer Placeholder 4"/>
          <p:cNvSpPr>
            <a:spLocks noGrp="1"/>
          </p:cNvSpPr>
          <p:nvPr>
            <p:ph type="ftr" sz="quarter" idx="11"/>
          </p:nvPr>
        </p:nvSpPr>
        <p:spPr/>
        <p:txBody>
          <a:bodyPr/>
          <a:lstStyle/>
          <a:p>
            <a:r>
              <a:rPr lang="en-US" dirty="0">
                <a:solidFill>
                  <a:srgbClr val="000000"/>
                </a:solidFill>
              </a:rPr>
              <a:t>(c)2011 Gwendolyn Roberts Majette - do not copy or circulate without the authors express permission.</a:t>
            </a:r>
          </a:p>
        </p:txBody>
      </p:sp>
      <p:sp>
        <p:nvSpPr>
          <p:cNvPr id="6" name="Slide Number Placeholder 5"/>
          <p:cNvSpPr>
            <a:spLocks noGrp="1"/>
          </p:cNvSpPr>
          <p:nvPr>
            <p:ph type="sldNum" sz="quarter" idx="12"/>
          </p:nvPr>
        </p:nvSpPr>
        <p:spPr/>
        <p:txBody>
          <a:bodyPr/>
          <a:lstStyle/>
          <a:p>
            <a:fld id="{7452DA2C-2FC8-4089-BBEF-A8FB23C486A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84528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5" name="Footer Placeholder 4"/>
          <p:cNvSpPr>
            <a:spLocks noGrp="1"/>
          </p:cNvSpPr>
          <p:nvPr>
            <p:ph type="ftr" sz="quarter" idx="11"/>
          </p:nvPr>
        </p:nvSpPr>
        <p:spPr/>
        <p:txBody>
          <a:bodyPr/>
          <a:lstStyle/>
          <a:p>
            <a:r>
              <a:rPr lang="en-US" dirty="0">
                <a:solidFill>
                  <a:srgbClr val="000000"/>
                </a:solidFill>
              </a:rPr>
              <a:t>(c)2011 Gwendolyn Roberts Majette - do not copy or circulate without the authors express permission.</a:t>
            </a:r>
          </a:p>
        </p:txBody>
      </p:sp>
      <p:sp>
        <p:nvSpPr>
          <p:cNvPr id="6" name="Slide Number Placeholder 5"/>
          <p:cNvSpPr>
            <a:spLocks noGrp="1"/>
          </p:cNvSpPr>
          <p:nvPr>
            <p:ph type="sldNum" sz="quarter" idx="12"/>
          </p:nvPr>
        </p:nvSpPr>
        <p:spPr/>
        <p:txBody>
          <a:bodyPr/>
          <a:lstStyle/>
          <a:p>
            <a:fld id="{5480FB03-8A37-4D77-AF89-BC72C1BC40A6}"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52325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5" name="Footer Placeholder 4"/>
          <p:cNvSpPr>
            <a:spLocks noGrp="1"/>
          </p:cNvSpPr>
          <p:nvPr>
            <p:ph type="ftr" sz="quarter" idx="11"/>
          </p:nvPr>
        </p:nvSpPr>
        <p:spPr/>
        <p:txBody>
          <a:bodyPr/>
          <a:lstStyle/>
          <a:p>
            <a:r>
              <a:rPr lang="en-US" dirty="0">
                <a:solidFill>
                  <a:srgbClr val="000000"/>
                </a:solidFill>
              </a:rPr>
              <a:t>(c)2011 Gwendolyn Roberts Majette - do not copy or circulate without the authors express permission.</a:t>
            </a:r>
          </a:p>
        </p:txBody>
      </p:sp>
      <p:sp>
        <p:nvSpPr>
          <p:cNvPr id="6" name="Slide Number Placeholder 5"/>
          <p:cNvSpPr>
            <a:spLocks noGrp="1"/>
          </p:cNvSpPr>
          <p:nvPr>
            <p:ph type="sldNum" sz="quarter" idx="12"/>
          </p:nvPr>
        </p:nvSpPr>
        <p:spPr/>
        <p:txBody>
          <a:bodyPr/>
          <a:lstStyle/>
          <a:p>
            <a:fld id="{C385544A-66A1-4976-99C6-491D645046B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943126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srgbClr val="000000"/>
              </a:solidFill>
            </a:endParaRPr>
          </a:p>
        </p:txBody>
      </p:sp>
      <p:sp>
        <p:nvSpPr>
          <p:cNvPr id="6" name="Footer Placeholder 5"/>
          <p:cNvSpPr>
            <a:spLocks noGrp="1"/>
          </p:cNvSpPr>
          <p:nvPr>
            <p:ph type="ftr" sz="quarter" idx="11"/>
          </p:nvPr>
        </p:nvSpPr>
        <p:spPr/>
        <p:txBody>
          <a:bodyPr/>
          <a:lstStyle/>
          <a:p>
            <a:r>
              <a:rPr lang="en-US" dirty="0">
                <a:solidFill>
                  <a:srgbClr val="000000"/>
                </a:solidFill>
              </a:rPr>
              <a:t>(c)2011 Gwendolyn Roberts Majette - do not copy or circulate without the authors express permission.</a:t>
            </a:r>
          </a:p>
        </p:txBody>
      </p:sp>
      <p:sp>
        <p:nvSpPr>
          <p:cNvPr id="7" name="Slide Number Placeholder 6"/>
          <p:cNvSpPr>
            <a:spLocks noGrp="1"/>
          </p:cNvSpPr>
          <p:nvPr>
            <p:ph type="sldNum" sz="quarter" idx="12"/>
          </p:nvPr>
        </p:nvSpPr>
        <p:spPr/>
        <p:txBody>
          <a:bodyPr/>
          <a:lstStyle/>
          <a:p>
            <a:fld id="{9A29520D-2856-4EF0-860A-55445483E65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42240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srgbClr val="000000"/>
              </a:solidFill>
            </a:endParaRPr>
          </a:p>
        </p:txBody>
      </p:sp>
      <p:sp>
        <p:nvSpPr>
          <p:cNvPr id="8" name="Footer Placeholder 7"/>
          <p:cNvSpPr>
            <a:spLocks noGrp="1"/>
          </p:cNvSpPr>
          <p:nvPr>
            <p:ph type="ftr" sz="quarter" idx="11"/>
          </p:nvPr>
        </p:nvSpPr>
        <p:spPr/>
        <p:txBody>
          <a:bodyPr/>
          <a:lstStyle/>
          <a:p>
            <a:r>
              <a:rPr lang="en-US" dirty="0">
                <a:solidFill>
                  <a:srgbClr val="000000"/>
                </a:solidFill>
              </a:rPr>
              <a:t>(c)2011 Gwendolyn Roberts Majette - do not copy or circulate without the authors express permission.</a:t>
            </a:r>
          </a:p>
        </p:txBody>
      </p:sp>
      <p:sp>
        <p:nvSpPr>
          <p:cNvPr id="9" name="Slide Number Placeholder 8"/>
          <p:cNvSpPr>
            <a:spLocks noGrp="1"/>
          </p:cNvSpPr>
          <p:nvPr>
            <p:ph type="sldNum" sz="quarter" idx="12"/>
          </p:nvPr>
        </p:nvSpPr>
        <p:spPr/>
        <p:txBody>
          <a:bodyPr/>
          <a:lstStyle/>
          <a:p>
            <a:fld id="{C76CC9B7-E70C-4D1E-A8D3-50DCC0AFB736}"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07527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a:solidFill>
                  <a:srgbClr val="000000"/>
                </a:solidFill>
              </a:rPr>
              <a:t>(c)2011 Gwendolyn Roberts Majette - do not copy or circulate without the authors express permission.</a:t>
            </a:r>
          </a:p>
        </p:txBody>
      </p:sp>
      <p:sp>
        <p:nvSpPr>
          <p:cNvPr id="5" name="Slide Number Placeholder 4"/>
          <p:cNvSpPr>
            <a:spLocks noGrp="1"/>
          </p:cNvSpPr>
          <p:nvPr>
            <p:ph type="sldNum" sz="quarter" idx="12"/>
          </p:nvPr>
        </p:nvSpPr>
        <p:spPr/>
        <p:txBody>
          <a:bodyPr/>
          <a:lstStyle/>
          <a:p>
            <a:fld id="{9FBFEEF5-B3C9-4465-892D-2368CDBADAB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5454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A0CC2-C124-4AE4-8B03-5D2C3F93DB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1D6F6F-0B45-405C-87EA-6BCC97B796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C3A29E-52A2-4E2C-92ED-C91D75B3CD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99913F-A428-4FB3-9348-0106863945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CDB87D-6DE1-48C8-8526-4F9ECE0E86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DCBB09-8205-4182-BACD-0674D8F5FD48}"/>
              </a:ext>
            </a:extLst>
          </p:cNvPr>
          <p:cNvSpPr>
            <a:spLocks noGrp="1"/>
          </p:cNvSpPr>
          <p:nvPr>
            <p:ph type="dt" sz="half" idx="10"/>
          </p:nvPr>
        </p:nvSpPr>
        <p:spPr/>
        <p:txBody>
          <a:bodyPr/>
          <a:lstStyle/>
          <a:p>
            <a:fld id="{B454D9A4-19D3-480F-BD61-BA66653CC6DE}" type="datetimeFigureOut">
              <a:rPr lang="en-US" smtClean="0"/>
              <a:t>3/21/2020</a:t>
            </a:fld>
            <a:endParaRPr lang="en-US" dirty="0"/>
          </a:p>
        </p:txBody>
      </p:sp>
      <p:sp>
        <p:nvSpPr>
          <p:cNvPr id="8" name="Footer Placeholder 7">
            <a:extLst>
              <a:ext uri="{FF2B5EF4-FFF2-40B4-BE49-F238E27FC236}">
                <a16:creationId xmlns:a16="http://schemas.microsoft.com/office/drawing/2014/main" id="{75BC175F-D567-47EC-8424-B3596144CAF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2E246DF-91A7-4A32-98E4-567C9D035511}"/>
              </a:ext>
            </a:extLst>
          </p:cNvPr>
          <p:cNvSpPr>
            <a:spLocks noGrp="1"/>
          </p:cNvSpPr>
          <p:nvPr>
            <p:ph type="sldNum" sz="quarter" idx="12"/>
          </p:nvPr>
        </p:nvSpPr>
        <p:spPr/>
        <p:txBody>
          <a:bodyPr/>
          <a:lstStyle/>
          <a:p>
            <a:fld id="{5671AE13-22EE-4732-8FD4-CFEE0DE283E0}" type="slidenum">
              <a:rPr lang="en-US" smtClean="0"/>
              <a:t>‹#›</a:t>
            </a:fld>
            <a:endParaRPr lang="en-US" dirty="0"/>
          </a:p>
        </p:txBody>
      </p:sp>
    </p:spTree>
    <p:extLst>
      <p:ext uri="{BB962C8B-B14F-4D97-AF65-F5344CB8AC3E}">
        <p14:creationId xmlns:p14="http://schemas.microsoft.com/office/powerpoint/2010/main" val="23683231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000000"/>
              </a:solidFill>
            </a:endParaRPr>
          </a:p>
        </p:txBody>
      </p:sp>
      <p:sp>
        <p:nvSpPr>
          <p:cNvPr id="3" name="Footer Placeholder 2"/>
          <p:cNvSpPr>
            <a:spLocks noGrp="1"/>
          </p:cNvSpPr>
          <p:nvPr>
            <p:ph type="ftr" sz="quarter" idx="11"/>
          </p:nvPr>
        </p:nvSpPr>
        <p:spPr/>
        <p:txBody>
          <a:bodyPr/>
          <a:lstStyle/>
          <a:p>
            <a:r>
              <a:rPr lang="en-US" dirty="0">
                <a:solidFill>
                  <a:srgbClr val="000000"/>
                </a:solidFill>
              </a:rPr>
              <a:t>(c)2011 Gwendolyn Roberts Majette - do not copy or circulate without the authors express permission.</a:t>
            </a:r>
          </a:p>
        </p:txBody>
      </p:sp>
      <p:sp>
        <p:nvSpPr>
          <p:cNvPr id="4" name="Slide Number Placeholder 3"/>
          <p:cNvSpPr>
            <a:spLocks noGrp="1"/>
          </p:cNvSpPr>
          <p:nvPr>
            <p:ph type="sldNum" sz="quarter" idx="12"/>
          </p:nvPr>
        </p:nvSpPr>
        <p:spPr/>
        <p:txBody>
          <a:bodyPr/>
          <a:lstStyle/>
          <a:p>
            <a:fld id="{CB7D8BDE-89B0-40EF-B63D-50199ED20F4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734266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srgbClr val="000000"/>
              </a:solidFill>
            </a:endParaRPr>
          </a:p>
        </p:txBody>
      </p:sp>
      <p:sp>
        <p:nvSpPr>
          <p:cNvPr id="6" name="Footer Placeholder 5"/>
          <p:cNvSpPr>
            <a:spLocks noGrp="1"/>
          </p:cNvSpPr>
          <p:nvPr>
            <p:ph type="ftr" sz="quarter" idx="11"/>
          </p:nvPr>
        </p:nvSpPr>
        <p:spPr/>
        <p:txBody>
          <a:bodyPr/>
          <a:lstStyle/>
          <a:p>
            <a:r>
              <a:rPr lang="en-US" dirty="0">
                <a:solidFill>
                  <a:srgbClr val="000000"/>
                </a:solidFill>
              </a:rPr>
              <a:t>(c)2011 Gwendolyn Roberts Majette - do not copy or circulate without the authors express permission.</a:t>
            </a:r>
          </a:p>
        </p:txBody>
      </p:sp>
      <p:sp>
        <p:nvSpPr>
          <p:cNvPr id="7" name="Slide Number Placeholder 6"/>
          <p:cNvSpPr>
            <a:spLocks noGrp="1"/>
          </p:cNvSpPr>
          <p:nvPr>
            <p:ph type="sldNum" sz="quarter" idx="12"/>
          </p:nvPr>
        </p:nvSpPr>
        <p:spPr/>
        <p:txBody>
          <a:bodyPr/>
          <a:lstStyle/>
          <a:p>
            <a:fld id="{9674A8B9-F223-4FF1-8574-F4B20F10A2B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99356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srgbClr val="000000"/>
              </a:solidFill>
            </a:endParaRPr>
          </a:p>
        </p:txBody>
      </p:sp>
      <p:sp>
        <p:nvSpPr>
          <p:cNvPr id="6" name="Footer Placeholder 5"/>
          <p:cNvSpPr>
            <a:spLocks noGrp="1"/>
          </p:cNvSpPr>
          <p:nvPr>
            <p:ph type="ftr" sz="quarter" idx="11"/>
          </p:nvPr>
        </p:nvSpPr>
        <p:spPr/>
        <p:txBody>
          <a:bodyPr/>
          <a:lstStyle/>
          <a:p>
            <a:r>
              <a:rPr lang="en-US" dirty="0">
                <a:solidFill>
                  <a:srgbClr val="000000"/>
                </a:solidFill>
              </a:rPr>
              <a:t>(c)2011 Gwendolyn Roberts Majette - do not copy or circulate without the authors express permission.</a:t>
            </a:r>
          </a:p>
        </p:txBody>
      </p:sp>
      <p:sp>
        <p:nvSpPr>
          <p:cNvPr id="7" name="Slide Number Placeholder 6"/>
          <p:cNvSpPr>
            <a:spLocks noGrp="1"/>
          </p:cNvSpPr>
          <p:nvPr>
            <p:ph type="sldNum" sz="quarter" idx="12"/>
          </p:nvPr>
        </p:nvSpPr>
        <p:spPr/>
        <p:txBody>
          <a:bodyPr/>
          <a:lstStyle/>
          <a:p>
            <a:fld id="{9A91DEA6-87DD-4275-8CE4-06A2C68329D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915962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5" name="Footer Placeholder 4"/>
          <p:cNvSpPr>
            <a:spLocks noGrp="1"/>
          </p:cNvSpPr>
          <p:nvPr>
            <p:ph type="ftr" sz="quarter" idx="11"/>
          </p:nvPr>
        </p:nvSpPr>
        <p:spPr/>
        <p:txBody>
          <a:bodyPr/>
          <a:lstStyle/>
          <a:p>
            <a:r>
              <a:rPr lang="en-US" dirty="0">
                <a:solidFill>
                  <a:srgbClr val="000000"/>
                </a:solidFill>
              </a:rPr>
              <a:t>(c)2011 Gwendolyn Roberts Majette - do not copy or circulate without the authors express permission.</a:t>
            </a:r>
          </a:p>
        </p:txBody>
      </p:sp>
      <p:sp>
        <p:nvSpPr>
          <p:cNvPr id="6" name="Slide Number Placeholder 5"/>
          <p:cNvSpPr>
            <a:spLocks noGrp="1"/>
          </p:cNvSpPr>
          <p:nvPr>
            <p:ph type="sldNum" sz="quarter" idx="12"/>
          </p:nvPr>
        </p:nvSpPr>
        <p:spPr/>
        <p:txBody>
          <a:bodyPr/>
          <a:lstStyle/>
          <a:p>
            <a:fld id="{1E8FA172-831B-46F5-A917-EA683C538FC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829021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5" name="Footer Placeholder 4"/>
          <p:cNvSpPr>
            <a:spLocks noGrp="1"/>
          </p:cNvSpPr>
          <p:nvPr>
            <p:ph type="ftr" sz="quarter" idx="11"/>
          </p:nvPr>
        </p:nvSpPr>
        <p:spPr/>
        <p:txBody>
          <a:bodyPr/>
          <a:lstStyle/>
          <a:p>
            <a:r>
              <a:rPr lang="en-US" dirty="0">
                <a:solidFill>
                  <a:srgbClr val="000000"/>
                </a:solidFill>
              </a:rPr>
              <a:t>(c)2011 Gwendolyn Roberts Majette - do not copy or circulate without the authors express permission.</a:t>
            </a:r>
          </a:p>
        </p:txBody>
      </p:sp>
      <p:sp>
        <p:nvSpPr>
          <p:cNvPr id="6" name="Slide Number Placeholder 5"/>
          <p:cNvSpPr>
            <a:spLocks noGrp="1"/>
          </p:cNvSpPr>
          <p:nvPr>
            <p:ph type="sldNum" sz="quarter" idx="12"/>
          </p:nvPr>
        </p:nvSpPr>
        <p:spPr/>
        <p:txBody>
          <a:bodyPr/>
          <a:lstStyle/>
          <a:p>
            <a:fld id="{B174A62B-7243-40A6-B88A-A2AE80E5DF6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48400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72118-A699-4967-AAA7-B66EB38BFE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3C98C6-BBF1-4BF9-894D-AEE6D4F46766}"/>
              </a:ext>
            </a:extLst>
          </p:cNvPr>
          <p:cNvSpPr>
            <a:spLocks noGrp="1"/>
          </p:cNvSpPr>
          <p:nvPr>
            <p:ph type="dt" sz="half" idx="10"/>
          </p:nvPr>
        </p:nvSpPr>
        <p:spPr/>
        <p:txBody>
          <a:bodyPr/>
          <a:lstStyle/>
          <a:p>
            <a:fld id="{B454D9A4-19D3-480F-BD61-BA66653CC6DE}" type="datetimeFigureOut">
              <a:rPr lang="en-US" smtClean="0"/>
              <a:t>3/21/2020</a:t>
            </a:fld>
            <a:endParaRPr lang="en-US" dirty="0"/>
          </a:p>
        </p:txBody>
      </p:sp>
      <p:sp>
        <p:nvSpPr>
          <p:cNvPr id="4" name="Footer Placeholder 3">
            <a:extLst>
              <a:ext uri="{FF2B5EF4-FFF2-40B4-BE49-F238E27FC236}">
                <a16:creationId xmlns:a16="http://schemas.microsoft.com/office/drawing/2014/main" id="{DEC7C404-78FE-4DAE-BBF7-6726933E8CE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339160F-7B44-4269-B825-D2CADDD6068D}"/>
              </a:ext>
            </a:extLst>
          </p:cNvPr>
          <p:cNvSpPr>
            <a:spLocks noGrp="1"/>
          </p:cNvSpPr>
          <p:nvPr>
            <p:ph type="sldNum" sz="quarter" idx="12"/>
          </p:nvPr>
        </p:nvSpPr>
        <p:spPr/>
        <p:txBody>
          <a:bodyPr/>
          <a:lstStyle/>
          <a:p>
            <a:fld id="{5671AE13-22EE-4732-8FD4-CFEE0DE283E0}" type="slidenum">
              <a:rPr lang="en-US" smtClean="0"/>
              <a:t>‹#›</a:t>
            </a:fld>
            <a:endParaRPr lang="en-US" dirty="0"/>
          </a:p>
        </p:txBody>
      </p:sp>
    </p:spTree>
    <p:extLst>
      <p:ext uri="{BB962C8B-B14F-4D97-AF65-F5344CB8AC3E}">
        <p14:creationId xmlns:p14="http://schemas.microsoft.com/office/powerpoint/2010/main" val="3901040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A71E66-3A96-4A36-88FB-17E5CC649B45}"/>
              </a:ext>
            </a:extLst>
          </p:cNvPr>
          <p:cNvSpPr>
            <a:spLocks noGrp="1"/>
          </p:cNvSpPr>
          <p:nvPr>
            <p:ph type="dt" sz="half" idx="10"/>
          </p:nvPr>
        </p:nvSpPr>
        <p:spPr/>
        <p:txBody>
          <a:bodyPr/>
          <a:lstStyle/>
          <a:p>
            <a:fld id="{B454D9A4-19D3-480F-BD61-BA66653CC6DE}" type="datetimeFigureOut">
              <a:rPr lang="en-US" smtClean="0"/>
              <a:t>3/21/2020</a:t>
            </a:fld>
            <a:endParaRPr lang="en-US" dirty="0"/>
          </a:p>
        </p:txBody>
      </p:sp>
      <p:sp>
        <p:nvSpPr>
          <p:cNvPr id="3" name="Footer Placeholder 2">
            <a:extLst>
              <a:ext uri="{FF2B5EF4-FFF2-40B4-BE49-F238E27FC236}">
                <a16:creationId xmlns:a16="http://schemas.microsoft.com/office/drawing/2014/main" id="{A594B9E4-D79B-4C15-915E-8763E75F0B6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DD322FD-C13C-4C05-8A17-00B74D0153FE}"/>
              </a:ext>
            </a:extLst>
          </p:cNvPr>
          <p:cNvSpPr>
            <a:spLocks noGrp="1"/>
          </p:cNvSpPr>
          <p:nvPr>
            <p:ph type="sldNum" sz="quarter" idx="12"/>
          </p:nvPr>
        </p:nvSpPr>
        <p:spPr/>
        <p:txBody>
          <a:bodyPr/>
          <a:lstStyle/>
          <a:p>
            <a:fld id="{5671AE13-22EE-4732-8FD4-CFEE0DE283E0}" type="slidenum">
              <a:rPr lang="en-US" smtClean="0"/>
              <a:t>‹#›</a:t>
            </a:fld>
            <a:endParaRPr lang="en-US" dirty="0"/>
          </a:p>
        </p:txBody>
      </p:sp>
    </p:spTree>
    <p:extLst>
      <p:ext uri="{BB962C8B-B14F-4D97-AF65-F5344CB8AC3E}">
        <p14:creationId xmlns:p14="http://schemas.microsoft.com/office/powerpoint/2010/main" val="2778101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61B33-8A3A-493C-9B93-5ACD50EB17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39E8AA-EEC9-4D6E-8977-BF6A16E16A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2B78EB-0264-40CB-A992-95979B0061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72B202-4136-4F54-B016-44A1C0FC841B}"/>
              </a:ext>
            </a:extLst>
          </p:cNvPr>
          <p:cNvSpPr>
            <a:spLocks noGrp="1"/>
          </p:cNvSpPr>
          <p:nvPr>
            <p:ph type="dt" sz="half" idx="10"/>
          </p:nvPr>
        </p:nvSpPr>
        <p:spPr/>
        <p:txBody>
          <a:bodyPr/>
          <a:lstStyle/>
          <a:p>
            <a:fld id="{B454D9A4-19D3-480F-BD61-BA66653CC6DE}" type="datetimeFigureOut">
              <a:rPr lang="en-US" smtClean="0"/>
              <a:t>3/21/2020</a:t>
            </a:fld>
            <a:endParaRPr lang="en-US" dirty="0"/>
          </a:p>
        </p:txBody>
      </p:sp>
      <p:sp>
        <p:nvSpPr>
          <p:cNvPr id="6" name="Footer Placeholder 5">
            <a:extLst>
              <a:ext uri="{FF2B5EF4-FFF2-40B4-BE49-F238E27FC236}">
                <a16:creationId xmlns:a16="http://schemas.microsoft.com/office/drawing/2014/main" id="{CCE75157-DBDD-4E55-9772-4B0B75507F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EB5E7A-5079-4343-BB57-ED58107026A0}"/>
              </a:ext>
            </a:extLst>
          </p:cNvPr>
          <p:cNvSpPr>
            <a:spLocks noGrp="1"/>
          </p:cNvSpPr>
          <p:nvPr>
            <p:ph type="sldNum" sz="quarter" idx="12"/>
          </p:nvPr>
        </p:nvSpPr>
        <p:spPr/>
        <p:txBody>
          <a:bodyPr/>
          <a:lstStyle/>
          <a:p>
            <a:fld id="{5671AE13-22EE-4732-8FD4-CFEE0DE283E0}" type="slidenum">
              <a:rPr lang="en-US" smtClean="0"/>
              <a:t>‹#›</a:t>
            </a:fld>
            <a:endParaRPr lang="en-US" dirty="0"/>
          </a:p>
        </p:txBody>
      </p:sp>
    </p:spTree>
    <p:extLst>
      <p:ext uri="{BB962C8B-B14F-4D97-AF65-F5344CB8AC3E}">
        <p14:creationId xmlns:p14="http://schemas.microsoft.com/office/powerpoint/2010/main" val="2854186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6733F-C8A1-4012-BDD4-72E1DA3E95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93AC35-B20A-4D4A-BD64-2E021CE5F9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F06F7F0-0A22-4661-854B-4D794F4B9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31E0E5-A917-4DE2-BBF3-665736B338EC}"/>
              </a:ext>
            </a:extLst>
          </p:cNvPr>
          <p:cNvSpPr>
            <a:spLocks noGrp="1"/>
          </p:cNvSpPr>
          <p:nvPr>
            <p:ph type="dt" sz="half" idx="10"/>
          </p:nvPr>
        </p:nvSpPr>
        <p:spPr/>
        <p:txBody>
          <a:bodyPr/>
          <a:lstStyle/>
          <a:p>
            <a:fld id="{B454D9A4-19D3-480F-BD61-BA66653CC6DE}" type="datetimeFigureOut">
              <a:rPr lang="en-US" smtClean="0"/>
              <a:t>3/21/2020</a:t>
            </a:fld>
            <a:endParaRPr lang="en-US" dirty="0"/>
          </a:p>
        </p:txBody>
      </p:sp>
      <p:sp>
        <p:nvSpPr>
          <p:cNvPr id="6" name="Footer Placeholder 5">
            <a:extLst>
              <a:ext uri="{FF2B5EF4-FFF2-40B4-BE49-F238E27FC236}">
                <a16:creationId xmlns:a16="http://schemas.microsoft.com/office/drawing/2014/main" id="{CE96D995-EA01-4B53-B611-DA1E27435C2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54088CF-DCA1-43AC-A526-96021FE8647F}"/>
              </a:ext>
            </a:extLst>
          </p:cNvPr>
          <p:cNvSpPr>
            <a:spLocks noGrp="1"/>
          </p:cNvSpPr>
          <p:nvPr>
            <p:ph type="sldNum" sz="quarter" idx="12"/>
          </p:nvPr>
        </p:nvSpPr>
        <p:spPr/>
        <p:txBody>
          <a:bodyPr/>
          <a:lstStyle/>
          <a:p>
            <a:fld id="{5671AE13-22EE-4732-8FD4-CFEE0DE283E0}" type="slidenum">
              <a:rPr lang="en-US" smtClean="0"/>
              <a:t>‹#›</a:t>
            </a:fld>
            <a:endParaRPr lang="en-US" dirty="0"/>
          </a:p>
        </p:txBody>
      </p:sp>
    </p:spTree>
    <p:extLst>
      <p:ext uri="{BB962C8B-B14F-4D97-AF65-F5344CB8AC3E}">
        <p14:creationId xmlns:p14="http://schemas.microsoft.com/office/powerpoint/2010/main" val="4224518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2.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3.jpg"/><Relationship Id="rId4" Type="http://schemas.openxmlformats.org/officeDocument/2006/relationships/slideLayout" Target="../slideLayouts/slideLayout2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5.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4.png"/><Relationship Id="rId5" Type="http://schemas.openxmlformats.org/officeDocument/2006/relationships/theme" Target="../theme/theme5.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6.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E0A0B9-41E7-44FB-B777-0F18AEBDBB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5B31BD-0FBB-4CE3-8D52-55131308D7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01372-6A26-42BC-86D3-0F0C0E6D3D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4D9A4-19D3-480F-BD61-BA66653CC6DE}" type="datetimeFigureOut">
              <a:rPr lang="en-US" smtClean="0"/>
              <a:t>3/21/2020</a:t>
            </a:fld>
            <a:endParaRPr lang="en-US" dirty="0"/>
          </a:p>
        </p:txBody>
      </p:sp>
      <p:sp>
        <p:nvSpPr>
          <p:cNvPr id="5" name="Footer Placeholder 4">
            <a:extLst>
              <a:ext uri="{FF2B5EF4-FFF2-40B4-BE49-F238E27FC236}">
                <a16:creationId xmlns:a16="http://schemas.microsoft.com/office/drawing/2014/main" id="{BC2DF7E1-67AD-4FF7-AA7C-428633C325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953F346-9248-4762-BBF3-D402F475B8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1AE13-22EE-4732-8FD4-CFEE0DE283E0}" type="slidenum">
              <a:rPr lang="en-US" smtClean="0"/>
              <a:t>‹#›</a:t>
            </a:fld>
            <a:endParaRPr lang="en-US" dirty="0"/>
          </a:p>
        </p:txBody>
      </p:sp>
    </p:spTree>
    <p:extLst>
      <p:ext uri="{BB962C8B-B14F-4D97-AF65-F5344CB8AC3E}">
        <p14:creationId xmlns:p14="http://schemas.microsoft.com/office/powerpoint/2010/main" val="1188444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9" r:id="rId12"/>
    <p:sldLayoutId id="2147483735" r:id="rId13"/>
    <p:sldLayoutId id="2147483736" r:id="rId14"/>
    <p:sldLayoutId id="214748373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4" name="Right Triangle 13"/>
          <p:cNvSpPr>
            <a:spLocks/>
          </p:cNvSpPr>
          <p:nvPr/>
        </p:nvSpPr>
        <p:spPr bwMode="auto">
          <a:xfrm>
            <a:off x="-8056" y="5791253"/>
            <a:ext cx="4536419"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pPr>
            <a:endParaRPr lang="en-US" dirty="0">
              <a:solidFill>
                <a:srgbClr val="000000"/>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pPr>
            <a:r>
              <a:rPr lang="en-US" dirty="0">
                <a:solidFill>
                  <a:srgbClr val="000000"/>
                </a:solidFill>
              </a:rPr>
              <a:t>(c)2011 Gwendolyn Roberts Majette - do not copy or circulate without the authors express permission.</a:t>
            </a: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pPr>
            <a:fld id="{84D86555-BC77-4ED5-AA3E-7BBCFEBE65AF}"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15" r:id="rId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368" y="586268"/>
            <a:ext cx="11269901" cy="861533"/>
          </a:xfrm>
          <a:prstGeom prst="rect">
            <a:avLst/>
          </a:prstGeom>
        </p:spPr>
        <p:txBody>
          <a:bodyPr vert="horz" lIns="91440" tIns="45720" rIns="91440" bIns="45720" rtlCol="0" anchor="t">
            <a:noAutofit/>
          </a:bodyPr>
          <a:lstStyle/>
          <a:p>
            <a:r>
              <a:rPr lang="en-US" dirty="0"/>
              <a:t>Click to edit Master title style</a:t>
            </a:r>
          </a:p>
        </p:txBody>
      </p:sp>
      <p:pic>
        <p:nvPicPr>
          <p:cNvPr id="3" name="Picture 2"/>
          <p:cNvPicPr>
            <a:picLocks noChangeAspect="1"/>
          </p:cNvPicPr>
          <p:nvPr userDrawn="1"/>
        </p:nvPicPr>
        <p:blipFill>
          <a:blip r:embed="rId5"/>
          <a:stretch>
            <a:fillRect/>
          </a:stretch>
        </p:blipFill>
        <p:spPr>
          <a:xfrm>
            <a:off x="10908512" y="6072290"/>
            <a:ext cx="831578" cy="551795"/>
          </a:xfrm>
          <a:prstGeom prst="rect">
            <a:avLst/>
          </a:prstGeom>
        </p:spPr>
      </p:pic>
      <p:sp>
        <p:nvSpPr>
          <p:cNvPr id="14" name="Title 1">
            <a:extLst>
              <a:ext uri="{FF2B5EF4-FFF2-40B4-BE49-F238E27FC236}">
                <a16:creationId xmlns:a16="http://schemas.microsoft.com/office/drawing/2014/main" id="{DBFBB3BD-727D-E047-B75D-030019595163}"/>
              </a:ext>
            </a:extLst>
          </p:cNvPr>
          <p:cNvSpPr txBox="1">
            <a:spLocks/>
          </p:cNvSpPr>
          <p:nvPr userDrawn="1"/>
        </p:nvSpPr>
        <p:spPr>
          <a:xfrm>
            <a:off x="-5103381" y="-646458"/>
            <a:ext cx="5103381" cy="415553"/>
          </a:xfrm>
          <a:prstGeom prst="rect">
            <a:avLst/>
          </a:prstGeom>
        </p:spPr>
        <p:txBody>
          <a:bodyPr anchor="ctr"/>
          <a:lstStyle>
            <a:lvl1pPr algn="l" defTabSz="457200" rtl="0" eaLnBrk="1" latinLnBrk="0" hangingPunct="1">
              <a:spcBef>
                <a:spcPct val="0"/>
              </a:spcBef>
              <a:buNone/>
              <a:defRPr sz="3200" kern="1200">
                <a:solidFill>
                  <a:srgbClr val="393D40"/>
                </a:solidFill>
                <a:latin typeface="+mj-lt"/>
                <a:ea typeface="+mj-ea"/>
                <a:cs typeface="+mj-cs"/>
              </a:defRPr>
            </a:lvl1pPr>
          </a:lstStyle>
          <a:p>
            <a:r>
              <a:rPr lang="en-US" sz="1800" i="1" dirty="0"/>
              <a:t>All text: Dark Gray </a:t>
            </a:r>
          </a:p>
          <a:p>
            <a:r>
              <a:rPr lang="en-US" sz="1800" i="1" dirty="0"/>
              <a:t>RGB: 51/51/51 HEX: 333333</a:t>
            </a:r>
          </a:p>
        </p:txBody>
      </p:sp>
    </p:spTree>
    <p:extLst>
      <p:ext uri="{BB962C8B-B14F-4D97-AF65-F5344CB8AC3E}">
        <p14:creationId xmlns:p14="http://schemas.microsoft.com/office/powerpoint/2010/main" val="331999553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Lst>
  <p:hf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1pPr>
      <a:lvl2pPr marL="742950" indent="-28575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2pPr>
      <a:lvl3pPr marL="11430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3pPr>
      <a:lvl4pPr marL="16002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4pPr>
      <a:lvl5pPr marL="20574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p15:clr>
            <a:srgbClr val="F26B43"/>
          </p15:clr>
        </p15:guide>
        <p15:guide id="2" pos="287">
          <p15:clr>
            <a:srgbClr val="F26B43"/>
          </p15:clr>
        </p15:guide>
        <p15:guide id="3" pos="7391">
          <p15:clr>
            <a:srgbClr val="F26B43"/>
          </p15:clr>
        </p15:guide>
        <p15:guide id="4" orient="horz" pos="984">
          <p15:clr>
            <a:srgbClr val="F26B43"/>
          </p15:clr>
        </p15:guide>
        <p15:guide id="5" orient="horz" pos="360">
          <p15:clr>
            <a:srgbClr val="F26B43"/>
          </p15:clr>
        </p15:guide>
        <p15:guide id="6" orient="horz" pos="120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t="-2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304800"/>
            <a:ext cx="8839200" cy="617884"/>
          </a:xfrm>
          <a:prstGeom prst="rect">
            <a:avLst/>
          </a:prstGeom>
        </p:spPr>
        <p:txBody>
          <a:bodyPr vert="horz" lIns="91440" tIns="45720" rIns="91440" bIns="45720" rtlCol="0" anchor="ctr">
            <a:normAutofit/>
          </a:bodyPr>
          <a:lstStyle/>
          <a:p>
            <a:r>
              <a:rPr lang="en-US" dirty="0"/>
              <a:t>Title goes here</a:t>
            </a:r>
          </a:p>
        </p:txBody>
      </p:sp>
      <p:sp>
        <p:nvSpPr>
          <p:cNvPr id="3" name="Text Placeholder 2"/>
          <p:cNvSpPr>
            <a:spLocks noGrp="1"/>
          </p:cNvSpPr>
          <p:nvPr>
            <p:ph type="body" idx="1"/>
          </p:nvPr>
        </p:nvSpPr>
        <p:spPr>
          <a:xfrm>
            <a:off x="609600" y="146304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27461433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hf hdr="0" ftr="0" dt="0"/>
  <p:txStyles>
    <p:titleStyle>
      <a:lvl1pPr algn="ctr" defTabSz="914400" rtl="0" eaLnBrk="1" latinLnBrk="0" hangingPunct="1">
        <a:spcBef>
          <a:spcPct val="0"/>
        </a:spcBef>
        <a:buNone/>
        <a:defRPr sz="2000" b="1"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812800" y="365760"/>
            <a:ext cx="1125728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a:t>Click to edit Master title style</a:t>
            </a:r>
          </a:p>
        </p:txBody>
      </p:sp>
      <p:sp>
        <p:nvSpPr>
          <p:cNvPr id="4" name="TextBox 3"/>
          <p:cNvSpPr txBox="1"/>
          <p:nvPr/>
        </p:nvSpPr>
        <p:spPr>
          <a:xfrm>
            <a:off x="914400" y="91441"/>
            <a:ext cx="11155680" cy="307777"/>
          </a:xfrm>
          <a:prstGeom prst="rect">
            <a:avLst/>
          </a:prstGeom>
          <a:noFill/>
        </p:spPr>
        <p:txBody>
          <a:bodyPr wrap="square" rtlCol="0">
            <a:spAutoFit/>
          </a:bodyPr>
          <a:lstStyle/>
          <a:p>
            <a:pPr algn="l"/>
            <a:r>
              <a:rPr lang="en-US" sz="1400" b="0" dirty="0">
                <a:solidFill>
                  <a:srgbClr val="55565A"/>
                </a:solidFill>
                <a:latin typeface="Arial" panose="020B0604020202020204" pitchFamily="34" charset="0"/>
                <a:cs typeface="Arial" panose="020B0604020202020204" pitchFamily="34" charset="0"/>
              </a:rPr>
              <a:t>Figure</a:t>
            </a:r>
            <a:r>
              <a:rPr lang="en-US" sz="1400" b="0" dirty="0">
                <a:solidFill>
                  <a:srgbClr val="55565A"/>
                </a:solidFill>
                <a:latin typeface="Calibri" pitchFamily="34" charset="0"/>
                <a:cs typeface="Meta Offc Pro"/>
              </a:rPr>
              <a:t> </a:t>
            </a:r>
            <a:fld id="{0C16F13B-3659-4888-B784-82F22626CC5F}" type="slidenum">
              <a:rPr lang="en-US" sz="1400" b="0" smtClean="0">
                <a:solidFill>
                  <a:srgbClr val="55565A"/>
                </a:solidFill>
                <a:latin typeface="Arial" panose="020B0604020202020204" pitchFamily="34" charset="0"/>
                <a:cs typeface="Arial" panose="020B0604020202020204" pitchFamily="34" charset="0"/>
              </a:rPr>
              <a:pPr algn="l"/>
              <a:t>‹#›</a:t>
            </a:fld>
            <a:endParaRPr lang="en-US" sz="1400" b="0" dirty="0">
              <a:solidFill>
                <a:srgbClr val="55565A"/>
              </a:solidFill>
              <a:latin typeface="Arial" panose="020B0604020202020204" pitchFamily="34" charset="0"/>
              <a:cs typeface="Arial" panose="020B0604020202020204" pitchFamily="34" charset="0"/>
            </a:endParaRPr>
          </a:p>
        </p:txBody>
      </p:sp>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433" y="-2894"/>
            <a:ext cx="1149292" cy="1508763"/>
          </a:xfrm>
          <a:prstGeom prst="rect">
            <a:avLst/>
          </a:prstGeom>
        </p:spPr>
      </p:pic>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76000" y="6324601"/>
            <a:ext cx="812800" cy="404607"/>
          </a:xfrm>
          <a:prstGeom prst="rect">
            <a:avLst/>
          </a:prstGeom>
        </p:spPr>
      </p:pic>
    </p:spTree>
    <p:extLst>
      <p:ext uri="{BB962C8B-B14F-4D97-AF65-F5344CB8AC3E}">
        <p14:creationId xmlns:p14="http://schemas.microsoft.com/office/powerpoint/2010/main" val="51620066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p:hf hdr="0" ftr="0" dt="0"/>
  <p:txStyles>
    <p:titleStyle>
      <a:lvl1pPr algn="l" rtl="0" eaLnBrk="1" fontAlgn="base" hangingPunct="1">
        <a:spcBef>
          <a:spcPct val="0"/>
        </a:spcBef>
        <a:spcAft>
          <a:spcPct val="0"/>
        </a:spcAft>
        <a:defRPr lang="en-US" sz="2800" b="0" i="0" dirty="0" smtClean="0">
          <a:solidFill>
            <a:srgbClr val="323A45"/>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4" name="Right Triangle 13"/>
          <p:cNvSpPr>
            <a:spLocks/>
          </p:cNvSpPr>
          <p:nvPr/>
        </p:nvSpPr>
        <p:spPr bwMode="auto">
          <a:xfrm>
            <a:off x="-8056" y="5791253"/>
            <a:ext cx="4536419"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pPr>
            <a:endParaRPr lang="en-US" dirty="0">
              <a:solidFill>
                <a:srgbClr val="000000"/>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pPr>
            <a:r>
              <a:rPr lang="en-US" dirty="0">
                <a:solidFill>
                  <a:srgbClr val="000000"/>
                </a:solidFill>
              </a:rPr>
              <a:t>(c)2011 Gwendolyn Roberts Majette - do not copy or circulate without the authors express permission.</a:t>
            </a: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pPr>
            <a:fld id="{84D86555-BC77-4ED5-AA3E-7BBCFEBE65AF}"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418876806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dirty="0">
              <a:solidFill>
                <a:srgbClr val="000000"/>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r>
              <a:rPr lang="en-US" dirty="0">
                <a:solidFill>
                  <a:srgbClr val="000000"/>
                </a:solidFill>
              </a:rPr>
              <a:t>(c)2011 Gwendolyn Roberts Majette - do not copy or circulate without the authors express permission.</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84D86555-BC77-4ED5-AA3E-7BBCFEBE65AF}"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07898694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3.xml"/><Relationship Id="rId4" Type="http://schemas.openxmlformats.org/officeDocument/2006/relationships/hyperlink" Target="https://pixabay.com/en/justice-measure-scale-silhouette-1296381/" TargetMode="Externa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cdc.gov/nchs/data/nhis/earlyrelease/insur201905.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hyperlink" Target="https://www.kff.org/health-reform/state-indicator/state-activity-around-expanding-medicaid-under-the-affordable-care-act/"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hyperlink" Target="https://www.kff.org/health-reform/state-indicator/state-activity-around-expanding-medicaid-under-the-affordable-care-act/" TargetMode="External"/><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7292" y="990601"/>
            <a:ext cx="9269046" cy="2895599"/>
          </a:xfrm>
        </p:spPr>
        <p:txBody>
          <a:bodyPr>
            <a:normAutofit fontScale="90000"/>
          </a:bodyPr>
          <a:lstStyle/>
          <a:p>
            <a:pPr algn="ctr" defTabSz="457200">
              <a:lnSpc>
                <a:spcPct val="90000"/>
              </a:lnSpc>
              <a:spcBef>
                <a:spcPct val="20000"/>
              </a:spcBef>
            </a:pPr>
            <a:r>
              <a:rPr lang="en-US" sz="4400" dirty="0">
                <a:latin typeface="Times New Roman" panose="02020603050405020304" pitchFamily="18" charset="0"/>
                <a:cs typeface="Times New Roman" panose="02020603050405020304" pitchFamily="18" charset="0"/>
              </a:rPr>
              <a:t>Health Disparities &amp; Equity in a</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Medicare Expanded World</a:t>
            </a:r>
            <a:br>
              <a:rPr lang="en-US" sz="3100" dirty="0">
                <a:latin typeface="Times New Roman" pitchFamily="18" charset="0"/>
                <a:cs typeface="Times New Roman" pitchFamily="18" charset="0"/>
              </a:rPr>
            </a:br>
            <a:br>
              <a:rPr lang="en-US" sz="3100" dirty="0">
                <a:latin typeface="Times New Roman" pitchFamily="18" charset="0"/>
                <a:ea typeface="+mn-ea"/>
                <a:cs typeface="Times New Roman" pitchFamily="18" charset="0"/>
              </a:rPr>
            </a:br>
            <a:br>
              <a:rPr lang="en-US" sz="3100" dirty="0">
                <a:latin typeface="Times New Roman" pitchFamily="18" charset="0"/>
                <a:ea typeface="+mn-ea"/>
                <a:cs typeface="Times New Roman" pitchFamily="18" charset="0"/>
              </a:rPr>
            </a:br>
            <a:r>
              <a:rPr lang="en-US" sz="3100" dirty="0">
                <a:latin typeface="Times New Roman" pitchFamily="18" charset="0"/>
                <a:ea typeface="+mn-ea"/>
                <a:cs typeface="Times New Roman" pitchFamily="18" charset="0"/>
              </a:rPr>
              <a:t>				</a:t>
            </a:r>
            <a:br>
              <a:rPr lang="en-US" sz="3600" dirty="0">
                <a:latin typeface="Times New Roman" pitchFamily="18" charset="0"/>
                <a:ea typeface="+mn-ea"/>
                <a:cs typeface="Times New Roman" pitchFamily="18" charset="0"/>
              </a:rPr>
            </a:br>
            <a:endParaRPr lang="en-US" sz="3600" dirty="0">
              <a:latin typeface="Times New Roman" pitchFamily="18" charset="0"/>
              <a:ea typeface="+mn-ea"/>
              <a:cs typeface="Times New Roman" pitchFamily="18" charset="0"/>
            </a:endParaRPr>
          </a:p>
        </p:txBody>
      </p:sp>
      <p:sp>
        <p:nvSpPr>
          <p:cNvPr id="3" name="Subtitle 2"/>
          <p:cNvSpPr>
            <a:spLocks noGrp="1"/>
          </p:cNvSpPr>
          <p:nvPr>
            <p:ph type="subTitle" idx="1"/>
          </p:nvPr>
        </p:nvSpPr>
        <p:spPr>
          <a:xfrm>
            <a:off x="2862262" y="2928938"/>
            <a:ext cx="7572375" cy="2795587"/>
          </a:xfrm>
        </p:spPr>
        <p:txBody>
          <a:bodyPr>
            <a:normAutofit/>
          </a:bodyPr>
          <a:lstStyle/>
          <a:p>
            <a:pPr algn="ctr"/>
            <a:r>
              <a:rPr lang="en-US" sz="2800" dirty="0">
                <a:solidFill>
                  <a:schemeClr val="tx1"/>
                </a:solidFill>
                <a:latin typeface="Times New Roman" pitchFamily="18" charset="0"/>
                <a:cs typeface="Times New Roman" pitchFamily="18" charset="0"/>
              </a:rPr>
              <a:t>Prof. Gwendolyn Roberts Majette, J.D., LL.M. </a:t>
            </a:r>
            <a:endParaRPr lang="en-US" sz="1600" dirty="0">
              <a:solidFill>
                <a:schemeClr val="tx1"/>
              </a:solidFill>
              <a:latin typeface="Times New Roman" pitchFamily="18" charset="0"/>
              <a:cs typeface="Times New Roman" pitchFamily="18" charset="0"/>
            </a:endParaRPr>
          </a:p>
          <a:p>
            <a:pPr algn="ctr"/>
            <a:r>
              <a:rPr lang="en-US" sz="2000" dirty="0">
                <a:solidFill>
                  <a:schemeClr val="tx1"/>
                </a:solidFill>
                <a:latin typeface="Times New Roman" pitchFamily="18" charset="0"/>
                <a:cs typeface="Times New Roman" pitchFamily="18" charset="0"/>
              </a:rPr>
              <a:t>Cleveland-Marshall College of Law</a:t>
            </a:r>
          </a:p>
          <a:p>
            <a:pPr algn="ctr"/>
            <a:r>
              <a:rPr lang="en-US" sz="2000" dirty="0">
                <a:solidFill>
                  <a:schemeClr val="tx1"/>
                </a:solidFill>
                <a:latin typeface="Times New Roman" pitchFamily="18" charset="0"/>
                <a:cs typeface="Times New Roman" pitchFamily="18" charset="0"/>
              </a:rPr>
              <a:t>Center for Health Law and Policy</a:t>
            </a:r>
          </a:p>
          <a:p>
            <a:pPr algn="ctr"/>
            <a:r>
              <a:rPr lang="en-US" sz="2000" dirty="0">
                <a:solidFill>
                  <a:schemeClr val="tx1"/>
                </a:solidFill>
                <a:latin typeface="Times New Roman" pitchFamily="18" charset="0"/>
                <a:cs typeface="Times New Roman" pitchFamily="18" charset="0"/>
              </a:rPr>
              <a:t>g.majette@csuohio.edu</a:t>
            </a:r>
          </a:p>
          <a:p>
            <a:pPr algn="ctr"/>
            <a:r>
              <a:rPr lang="en-US" sz="2000" dirty="0">
                <a:solidFill>
                  <a:schemeClr val="tx1"/>
                </a:solidFill>
                <a:latin typeface="Times New Roman" pitchFamily="18" charset="0"/>
                <a:cs typeface="Times New Roman" pitchFamily="18" charset="0"/>
              </a:rPr>
              <a:t>March 5, 2020</a:t>
            </a:r>
          </a:p>
          <a:p>
            <a:pPr algn="ct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233224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403FE1-135C-4582-B767-E8B867C637A3}"/>
              </a:ext>
            </a:extLst>
          </p:cNvPr>
          <p:cNvSpPr>
            <a:spLocks noGrp="1"/>
          </p:cNvSpPr>
          <p:nvPr>
            <p:ph idx="1"/>
          </p:nvPr>
        </p:nvSpPr>
        <p:spPr>
          <a:xfrm>
            <a:off x="609600" y="2336800"/>
            <a:ext cx="10972800" cy="3670492"/>
          </a:xfrm>
        </p:spPr>
        <p:txBody>
          <a:bodyPr/>
          <a:lstStyle/>
          <a:p>
            <a:r>
              <a:rPr lang="en-US" sz="3200" dirty="0">
                <a:latin typeface="Times New Roman" panose="02020603050405020304" pitchFamily="18" charset="0"/>
                <a:cs typeface="Times New Roman" panose="02020603050405020304" pitchFamily="18" charset="0"/>
              </a:rPr>
              <a:t>Prohibits discrimination on the basis of </a:t>
            </a:r>
            <a:r>
              <a:rPr lang="en-US" sz="3200" i="1" dirty="0">
                <a:latin typeface="Times New Roman" panose="02020603050405020304" pitchFamily="18" charset="0"/>
                <a:cs typeface="Times New Roman" panose="02020603050405020304" pitchFamily="18" charset="0"/>
              </a:rPr>
              <a:t>race, color, and national origin </a:t>
            </a:r>
            <a:r>
              <a:rPr lang="en-US" sz="3200" dirty="0">
                <a:latin typeface="Times New Roman" panose="02020603050405020304" pitchFamily="18" charset="0"/>
                <a:cs typeface="Times New Roman" panose="02020603050405020304" pitchFamily="18" charset="0"/>
              </a:rPr>
              <a:t>in programs and activities that receive federal financial assistance</a:t>
            </a:r>
          </a:p>
          <a:p>
            <a:endParaRPr lang="en-US"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F3C17155-B10B-4CAB-A4A5-095A82BEC304}"/>
              </a:ext>
            </a:extLst>
          </p:cNvPr>
          <p:cNvSpPr>
            <a:spLocks noGrp="1"/>
          </p:cNvSpPr>
          <p:nvPr>
            <p:ph type="title"/>
          </p:nvPr>
        </p:nvSpPr>
        <p:spPr>
          <a:xfrm>
            <a:off x="609600" y="274638"/>
            <a:ext cx="10972800" cy="1827700"/>
          </a:xfrm>
        </p:spPr>
        <p:txBody>
          <a:bodyPr>
            <a:normAutofit/>
          </a:bodyPr>
          <a:lstStyle/>
          <a:p>
            <a:r>
              <a:rPr lang="en-US" dirty="0">
                <a:latin typeface="Times New Roman" panose="02020603050405020304" pitchFamily="18" charset="0"/>
                <a:cs typeface="Times New Roman" panose="02020603050405020304" pitchFamily="18" charset="0"/>
              </a:rPr>
              <a:t>Title VI of the 1964 Civil Rights Act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sz="3600" b="0" i="1" dirty="0">
                <a:latin typeface="Times New Roman" panose="02020603050405020304" pitchFamily="18" charset="0"/>
                <a:cs typeface="Times New Roman" panose="02020603050405020304" pitchFamily="18" charset="0"/>
              </a:rPr>
              <a:t>Non-Discrimination</a:t>
            </a:r>
          </a:p>
        </p:txBody>
      </p:sp>
    </p:spTree>
    <p:extLst>
      <p:ext uri="{BB962C8B-B14F-4D97-AF65-F5344CB8AC3E}">
        <p14:creationId xmlns:p14="http://schemas.microsoft.com/office/powerpoint/2010/main" val="4276613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latin typeface="Times New Roman" pitchFamily="18" charset="0"/>
                <a:cs typeface="Times New Roman" pitchFamily="18" charset="0"/>
              </a:rPr>
              <a:t>Racial Discrimination</a:t>
            </a:r>
            <a:r>
              <a:rPr lang="en-US" dirty="0">
                <a:latin typeface="Times New Roman" pitchFamily="18" charset="0"/>
                <a:cs typeface="Times New Roman" pitchFamily="18" charset="0"/>
              </a:rPr>
              <a:t> – </a:t>
            </a:r>
            <a:r>
              <a:rPr lang="en-US" sz="2400" dirty="0">
                <a:latin typeface="Times New Roman" pitchFamily="18" charset="0"/>
                <a:cs typeface="Times New Roman" pitchFamily="18" charset="0"/>
              </a:rPr>
              <a:t>any distinction, exclusion, restriction, or preference based on prohibited grounds (race, colour, descent, national or ethnic origin) with the INTENT or EFFECT of impairing enjoyment of a covenant right. </a:t>
            </a:r>
            <a:r>
              <a:rPr lang="en-US" sz="1400" dirty="0">
                <a:latin typeface="Times New Roman" pitchFamily="18" charset="0"/>
                <a:cs typeface="Times New Roman" pitchFamily="18" charset="0"/>
              </a:rPr>
              <a:t>(ICERD art. 1)</a:t>
            </a:r>
          </a:p>
          <a:p>
            <a:endParaRPr lang="en-US" b="1" dirty="0">
              <a:latin typeface="Times New Roman" pitchFamily="18" charset="0"/>
              <a:cs typeface="Times New Roman" pitchFamily="18" charset="0"/>
            </a:endParaRPr>
          </a:p>
          <a:p>
            <a:r>
              <a:rPr lang="en-US" b="1" dirty="0">
                <a:latin typeface="Times New Roman" pitchFamily="18" charset="0"/>
                <a:cs typeface="Times New Roman" pitchFamily="18" charset="0"/>
              </a:rPr>
              <a:t>ICESCR – </a:t>
            </a:r>
            <a:r>
              <a:rPr lang="en-US" sz="2400" dirty="0">
                <a:latin typeface="Times New Roman" pitchFamily="18" charset="0"/>
                <a:cs typeface="Times New Roman" pitchFamily="18" charset="0"/>
              </a:rPr>
              <a:t>the parties agree to guarantee that the rights to this treaty will be provided </a:t>
            </a:r>
            <a:r>
              <a:rPr lang="en-US" sz="2400" b="1" dirty="0">
                <a:latin typeface="Times New Roman" pitchFamily="18" charset="0"/>
                <a:cs typeface="Times New Roman" pitchFamily="18" charset="0"/>
              </a:rPr>
              <a:t>without discrimination</a:t>
            </a:r>
            <a:r>
              <a:rPr lang="en-US" sz="2400" dirty="0">
                <a:latin typeface="Times New Roman" pitchFamily="18" charset="0"/>
                <a:cs typeface="Times New Roman" pitchFamily="18" charset="0"/>
              </a:rPr>
              <a:t> of any kind as to race, colour, .. language … or other status </a:t>
            </a:r>
            <a:r>
              <a:rPr lang="en-US" sz="1400" dirty="0">
                <a:latin typeface="Times New Roman" pitchFamily="18" charset="0"/>
                <a:cs typeface="Times New Roman" pitchFamily="18" charset="0"/>
              </a:rPr>
              <a:t>(ICESCR art. 2)</a:t>
            </a:r>
            <a:endParaRPr lang="en-US" sz="1400" b="1" dirty="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lstStyle/>
          <a:p>
            <a:r>
              <a:rPr lang="en-US" dirty="0">
                <a:latin typeface="Times New Roman" pitchFamily="18" charset="0"/>
                <a:cs typeface="Times New Roman" pitchFamily="18" charset="0"/>
              </a:rPr>
              <a:t>GHL - Non-Discrimination</a:t>
            </a:r>
          </a:p>
        </p:txBody>
      </p:sp>
    </p:spTree>
    <p:extLst>
      <p:ext uri="{BB962C8B-B14F-4D97-AF65-F5344CB8AC3E}">
        <p14:creationId xmlns:p14="http://schemas.microsoft.com/office/powerpoint/2010/main" val="2673013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67400" y="1481329"/>
            <a:ext cx="4343400" cy="4525963"/>
          </a:xfrm>
        </p:spPr>
        <p:txBody>
          <a:bodyPr/>
          <a:lstStyle/>
          <a:p>
            <a:pPr lvl="0">
              <a:buClr>
                <a:srgbClr val="2DA2BF"/>
              </a:buClr>
            </a:pPr>
            <a:r>
              <a:rPr lang="en-US" b="1" dirty="0">
                <a:solidFill>
                  <a:prstClr val="black"/>
                </a:solidFill>
                <a:latin typeface="Times New Roman" pitchFamily="18" charset="0"/>
                <a:cs typeface="Times New Roman" pitchFamily="18" charset="0"/>
              </a:rPr>
              <a:t>Positive Equality</a:t>
            </a:r>
          </a:p>
          <a:p>
            <a:pPr lvl="1">
              <a:buClr>
                <a:srgbClr val="2DA2BF"/>
              </a:buClr>
            </a:pPr>
            <a:r>
              <a:rPr lang="en-US" sz="3200" dirty="0">
                <a:solidFill>
                  <a:prstClr val="black"/>
                </a:solidFill>
                <a:latin typeface="Times New Roman" pitchFamily="18" charset="0"/>
                <a:cs typeface="Times New Roman" pitchFamily="18" charset="0"/>
              </a:rPr>
              <a:t>Treat everyone the same unless </a:t>
            </a:r>
            <a:r>
              <a:rPr lang="en-US" sz="3200" i="1" dirty="0">
                <a:solidFill>
                  <a:prstClr val="black"/>
                </a:solidFill>
                <a:latin typeface="Times New Roman" pitchFamily="18" charset="0"/>
                <a:cs typeface="Times New Roman" pitchFamily="18" charset="0"/>
              </a:rPr>
              <a:t>Explicit</a:t>
            </a:r>
            <a:r>
              <a:rPr lang="en-US" sz="3200" dirty="0">
                <a:solidFill>
                  <a:prstClr val="black"/>
                </a:solidFill>
                <a:latin typeface="Times New Roman" pitchFamily="18" charset="0"/>
                <a:cs typeface="Times New Roman" pitchFamily="18" charset="0"/>
              </a:rPr>
              <a:t> justification to the contrary</a:t>
            </a:r>
            <a:r>
              <a:rPr lang="en-US" sz="3200" b="1" dirty="0">
                <a:solidFill>
                  <a:prstClr val="black"/>
                </a:solidFill>
              </a:rPr>
              <a:t>	</a:t>
            </a:r>
            <a:endParaRPr lang="en-US" sz="3200" dirty="0"/>
          </a:p>
        </p:txBody>
      </p:sp>
      <p:sp>
        <p:nvSpPr>
          <p:cNvPr id="3" name="Title 2"/>
          <p:cNvSpPr>
            <a:spLocks noGrp="1"/>
          </p:cNvSpPr>
          <p:nvPr>
            <p:ph type="title"/>
          </p:nvPr>
        </p:nvSpPr>
        <p:spPr/>
        <p:txBody>
          <a:bodyPr/>
          <a:lstStyle/>
          <a:p>
            <a:r>
              <a:rPr lang="en-US" dirty="0">
                <a:latin typeface="Times New Roman" pitchFamily="18" charset="0"/>
                <a:cs typeface="Times New Roman" pitchFamily="18" charset="0"/>
              </a:rPr>
              <a:t>GHL - Equality</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7400" y="2743200"/>
            <a:ext cx="3767328" cy="2898648"/>
          </a:xfrm>
          <a:prstGeom prst="rect">
            <a:avLst/>
          </a:prstGeom>
        </p:spPr>
      </p:pic>
    </p:spTree>
    <p:extLst>
      <p:ext uri="{BB962C8B-B14F-4D97-AF65-F5344CB8AC3E}">
        <p14:creationId xmlns:p14="http://schemas.microsoft.com/office/powerpoint/2010/main" val="3247771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9"/>
            <a:ext cx="4953000" cy="4525963"/>
          </a:xfrm>
        </p:spPr>
        <p:txBody>
          <a:bodyPr/>
          <a:lstStyle/>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GOOD QUALITY = Health Care Services, Goods &amp; Facilities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POLITE &amp; RESPECTFUL = Treatment by HC workers</a:t>
            </a:r>
          </a:p>
        </p:txBody>
      </p:sp>
      <p:sp>
        <p:nvSpPr>
          <p:cNvPr id="3" name="Title 2"/>
          <p:cNvSpPr>
            <a:spLocks noGrp="1"/>
          </p:cNvSpPr>
          <p:nvPr>
            <p:ph type="title"/>
          </p:nvPr>
        </p:nvSpPr>
        <p:spPr/>
        <p:txBody>
          <a:bodyPr>
            <a:normAutofit/>
          </a:bodyPr>
          <a:lstStyle/>
          <a:p>
            <a:r>
              <a:rPr lang="en-US" dirty="0">
                <a:latin typeface="Times New Roman" pitchFamily="18" charset="0"/>
                <a:cs typeface="Times New Roman" pitchFamily="18" charset="0"/>
              </a:rPr>
              <a:t>Factor 10 – Quality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1143000"/>
            <a:ext cx="2667000" cy="3810000"/>
          </a:xfrm>
          <a:prstGeom prst="rect">
            <a:avLst/>
          </a:prstGeom>
        </p:spPr>
      </p:pic>
    </p:spTree>
    <p:extLst>
      <p:ext uri="{BB962C8B-B14F-4D97-AF65-F5344CB8AC3E}">
        <p14:creationId xmlns:p14="http://schemas.microsoft.com/office/powerpoint/2010/main" val="1513419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676401"/>
            <a:ext cx="4419600" cy="4330891"/>
          </a:xfrm>
        </p:spPr>
        <p:txBody>
          <a:bodyPr>
            <a:normAutofit/>
          </a:bodyPr>
          <a:lstStyle/>
          <a:p>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National Strategy </a:t>
            </a:r>
            <a:r>
              <a:rPr lang="en-US" dirty="0">
                <a:latin typeface="Times New Roman" pitchFamily="18" charset="0"/>
                <a:cs typeface="Times New Roman" pitchFamily="18" charset="0"/>
              </a:rPr>
              <a:t>= Ensures that Everyone has access to health care facilities, goods &amp; services</a:t>
            </a:r>
          </a:p>
          <a:p>
            <a:endParaRPr lang="en-US" sz="2400" dirty="0">
              <a:solidFill>
                <a:schemeClr val="accent1"/>
              </a:solidFill>
              <a:latin typeface="Times New Roman" pitchFamily="18" charset="0"/>
              <a:cs typeface="Times New Roman" pitchFamily="18" charset="0"/>
            </a:endParaRPr>
          </a:p>
          <a:p>
            <a:r>
              <a:rPr lang="en-US" b="1" dirty="0">
                <a:latin typeface="Times New Roman" pitchFamily="18" charset="0"/>
                <a:cs typeface="Times New Roman" pitchFamily="18" charset="0"/>
              </a:rPr>
              <a:t>Framework Law </a:t>
            </a:r>
            <a:r>
              <a:rPr lang="en-US" dirty="0">
                <a:latin typeface="Times New Roman" pitchFamily="18" charset="0"/>
                <a:cs typeface="Times New Roman" pitchFamily="18" charset="0"/>
              </a:rPr>
              <a:t>= Implementation of the national strategy</a:t>
            </a:r>
          </a:p>
        </p:txBody>
      </p:sp>
      <p:sp>
        <p:nvSpPr>
          <p:cNvPr id="3" name="Title 2"/>
          <p:cNvSpPr>
            <a:spLocks noGrp="1"/>
          </p:cNvSpPr>
          <p:nvPr>
            <p:ph type="title"/>
          </p:nvPr>
        </p:nvSpPr>
        <p:spPr/>
        <p:txBody>
          <a:bodyPr>
            <a:normAutofit fontScale="90000"/>
          </a:bodyPr>
          <a:lstStyle/>
          <a:p>
            <a:r>
              <a:rPr lang="en-US" dirty="0">
                <a:latin typeface="Times New Roman" pitchFamily="18" charset="0"/>
                <a:cs typeface="Times New Roman" pitchFamily="18" charset="0"/>
              </a:rPr>
              <a:t>Creating a Legislative Framework  to Protect the Right To Health</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6498" y="2743200"/>
            <a:ext cx="3669102" cy="2438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5695188"/>
            <a:ext cx="4343400" cy="781812"/>
          </a:xfrm>
          <a:prstGeom prst="rect">
            <a:avLst/>
          </a:prstGeom>
        </p:spPr>
      </p:pic>
    </p:spTree>
    <p:extLst>
      <p:ext uri="{BB962C8B-B14F-4D97-AF65-F5344CB8AC3E}">
        <p14:creationId xmlns:p14="http://schemas.microsoft.com/office/powerpoint/2010/main" val="2502274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828800"/>
            <a:ext cx="8229600" cy="3429000"/>
          </a:xfrm>
        </p:spPr>
        <p:txBody>
          <a:bodyPr>
            <a:normAutofit/>
          </a:bodyPr>
          <a:lstStyle/>
          <a:p>
            <a:r>
              <a:rPr lang="en-US" dirty="0">
                <a:latin typeface="Times New Roman" pitchFamily="18" charset="0"/>
                <a:cs typeface="Times New Roman" pitchFamily="18" charset="0"/>
              </a:rPr>
              <a:t>Health &amp; Health INEQUITY is a priority at the Highest Level of Govt</a:t>
            </a:r>
          </a:p>
          <a:p>
            <a:endParaRPr lang="en-US" sz="1200" dirty="0">
              <a:latin typeface="Times New Roman" pitchFamily="18" charset="0"/>
              <a:cs typeface="Times New Roman" pitchFamily="18" charset="0"/>
            </a:endParaRPr>
          </a:p>
          <a:p>
            <a:pPr lvl="0">
              <a:buClr>
                <a:srgbClr val="2DA2BF"/>
              </a:buClr>
            </a:pPr>
            <a:r>
              <a:rPr lang="en-US" sz="2500" dirty="0">
                <a:solidFill>
                  <a:prstClr val="black"/>
                </a:solidFill>
                <a:latin typeface="Times New Roman" pitchFamily="18" charset="0"/>
                <a:cs typeface="Times New Roman" pitchFamily="18" charset="0"/>
              </a:rPr>
              <a:t>Govt Policy regarding the HEALTH Sector includes </a:t>
            </a:r>
            <a:r>
              <a:rPr lang="en-US" sz="2500" cap="small" dirty="0">
                <a:solidFill>
                  <a:prstClr val="black"/>
                </a:solidFill>
                <a:latin typeface="Times New Roman" pitchFamily="18" charset="0"/>
                <a:cs typeface="Times New Roman" pitchFamily="18" charset="0"/>
              </a:rPr>
              <a:t>Health Disparities &amp; SDH</a:t>
            </a:r>
            <a:endParaRPr lang="en-US" sz="2500" dirty="0">
              <a:solidFill>
                <a:prstClr val="black"/>
              </a:solidFill>
              <a:latin typeface="Times New Roman" pitchFamily="18" charset="0"/>
              <a:cs typeface="Times New Roman" pitchFamily="18" charset="0"/>
            </a:endParaRPr>
          </a:p>
          <a:p>
            <a:pPr marL="347472" lvl="2" indent="0">
              <a:spcBef>
                <a:spcPts val="400"/>
              </a:spcBef>
              <a:buClr>
                <a:srgbClr val="DA1F28"/>
              </a:buClr>
              <a:buSzPct val="68000"/>
              <a:buNone/>
            </a:pPr>
            <a:endParaRPr lang="en-US" sz="1300" dirty="0">
              <a:solidFill>
                <a:prstClr val="black"/>
              </a:solidFill>
              <a:latin typeface="Times New Roman" pitchFamily="18" charset="0"/>
              <a:cs typeface="Times New Roman" pitchFamily="18" charset="0"/>
            </a:endParaRPr>
          </a:p>
          <a:p>
            <a:pPr lvl="0">
              <a:buClr>
                <a:srgbClr val="2DA2BF"/>
              </a:buClr>
            </a:pPr>
            <a:r>
              <a:rPr lang="en-US" sz="2500" dirty="0">
                <a:solidFill>
                  <a:prstClr val="black"/>
                </a:solidFill>
                <a:latin typeface="Times New Roman" pitchFamily="18" charset="0"/>
                <a:cs typeface="Times New Roman" pitchFamily="18" charset="0"/>
              </a:rPr>
              <a:t>Multi-Sectoral Approach to Health</a:t>
            </a:r>
          </a:p>
          <a:p>
            <a:pPr lvl="1">
              <a:buClr>
                <a:srgbClr val="2DA2BF"/>
              </a:buClr>
            </a:pPr>
            <a:r>
              <a:rPr lang="en-US" sz="2100" i="1" dirty="0">
                <a:solidFill>
                  <a:prstClr val="black"/>
                </a:solidFill>
                <a:latin typeface="Times New Roman" pitchFamily="18" charset="0"/>
                <a:cs typeface="Times New Roman" pitchFamily="18" charset="0"/>
              </a:rPr>
              <a:t>HEALTH-IN-ALL Policies</a:t>
            </a:r>
          </a:p>
          <a:p>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sz="4400" dirty="0">
                <a:latin typeface="Times New Roman" pitchFamily="18" charset="0"/>
                <a:cs typeface="Times New Roman" pitchFamily="18" charset="0"/>
              </a:rPr>
              <a:t>PPACA – Framework Legislation to Eliminate HC Disparities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5412985"/>
            <a:ext cx="4694114" cy="1216415"/>
          </a:xfrm>
          <a:prstGeom prst="rect">
            <a:avLst/>
          </a:prstGeom>
        </p:spPr>
      </p:pic>
    </p:spTree>
    <p:extLst>
      <p:ext uri="{BB962C8B-B14F-4D97-AF65-F5344CB8AC3E}">
        <p14:creationId xmlns:p14="http://schemas.microsoft.com/office/powerpoint/2010/main" val="426035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828801"/>
            <a:ext cx="5715000" cy="4178491"/>
          </a:xfrm>
        </p:spPr>
        <p:txBody>
          <a:bodyPr>
            <a:normAutofit fontScale="92500"/>
          </a:bodyPr>
          <a:lstStyle/>
          <a:p>
            <a:r>
              <a:rPr lang="en-US" dirty="0">
                <a:latin typeface="Times New Roman" pitchFamily="18" charset="0"/>
                <a:cs typeface="Times New Roman" pitchFamily="18" charset="0"/>
              </a:rPr>
              <a:t>PRIORITY ISSUE – </a:t>
            </a:r>
            <a:r>
              <a:rPr lang="en-US" sz="2600" dirty="0">
                <a:latin typeface="Times New Roman" pitchFamily="18" charset="0"/>
                <a:cs typeface="Times New Roman" pitchFamily="18" charset="0"/>
              </a:rPr>
              <a:t>Universal Coverage </a:t>
            </a:r>
          </a:p>
          <a:p>
            <a:pPr marL="457200" lvl="1"/>
            <a:r>
              <a:rPr lang="en-US" dirty="0">
                <a:latin typeface="Times New Roman" pitchFamily="18" charset="0"/>
                <a:cs typeface="Times New Roman" pitchFamily="18" charset="0"/>
              </a:rPr>
              <a:t>PPACA</a:t>
            </a:r>
            <a:endParaRPr lang="en-US" sz="1400" dirty="0">
              <a:latin typeface="Times New Roman" pitchFamily="18" charset="0"/>
              <a:cs typeface="Times New Roman" pitchFamily="18" charset="0"/>
            </a:endParaRPr>
          </a:p>
          <a:p>
            <a:pPr marL="640080" lvl="2"/>
            <a:r>
              <a:rPr lang="en-US" sz="1700" b="1" dirty="0">
                <a:latin typeface="Times New Roman" pitchFamily="18" charset="0"/>
                <a:cs typeface="Times New Roman" pitchFamily="18" charset="0"/>
              </a:rPr>
              <a:t>Exchange</a:t>
            </a:r>
          </a:p>
          <a:p>
            <a:pPr marL="640080" lvl="2"/>
            <a:r>
              <a:rPr lang="en-US" sz="1700" b="1" dirty="0">
                <a:latin typeface="Times New Roman" pitchFamily="18" charset="0"/>
                <a:cs typeface="Times New Roman" pitchFamily="18" charset="0"/>
              </a:rPr>
              <a:t>IR Market Reforms</a:t>
            </a:r>
            <a:endParaRPr lang="en-US" sz="1700" dirty="0">
              <a:latin typeface="Times New Roman" pitchFamily="18" charset="0"/>
              <a:cs typeface="Times New Roman" pitchFamily="18" charset="0"/>
            </a:endParaRPr>
          </a:p>
          <a:p>
            <a:pPr marL="640080" lvl="2"/>
            <a:r>
              <a:rPr lang="en-US" sz="1700" b="1" dirty="0">
                <a:latin typeface="Times New Roman" pitchFamily="18" charset="0"/>
                <a:cs typeface="Times New Roman" pitchFamily="18" charset="0"/>
              </a:rPr>
              <a:t>Medicaid Expansion </a:t>
            </a:r>
          </a:p>
          <a:p>
            <a:pPr marL="411480" lvl="2" indent="0">
              <a:buNone/>
            </a:pPr>
            <a:endParaRPr lang="en-US" sz="1000" b="1" dirty="0">
              <a:latin typeface="Times New Roman" pitchFamily="18" charset="0"/>
              <a:cs typeface="Times New Roman" pitchFamily="18" charset="0"/>
            </a:endParaRPr>
          </a:p>
          <a:p>
            <a:pPr lvl="0">
              <a:buClr>
                <a:srgbClr val="2DA2BF"/>
              </a:buClr>
            </a:pPr>
            <a:r>
              <a:rPr lang="en-US" dirty="0">
                <a:solidFill>
                  <a:prstClr val="black"/>
                </a:solidFill>
                <a:latin typeface="Times New Roman" pitchFamily="18" charset="0"/>
                <a:cs typeface="Times New Roman" pitchFamily="18" charset="0"/>
              </a:rPr>
              <a:t>Monitor SDH &amp; Health Inequity</a:t>
            </a:r>
          </a:p>
          <a:p>
            <a:pPr lvl="0">
              <a:buClr>
                <a:srgbClr val="2DA2BF"/>
              </a:buClr>
            </a:pPr>
            <a:endParaRPr lang="en-US" sz="1000" dirty="0">
              <a:solidFill>
                <a:prstClr val="black"/>
              </a:solidFill>
              <a:latin typeface="Times New Roman" pitchFamily="18" charset="0"/>
              <a:cs typeface="Times New Roman" pitchFamily="18" charset="0"/>
            </a:endParaRPr>
          </a:p>
          <a:p>
            <a:pPr lvl="0">
              <a:buClr>
                <a:srgbClr val="2DA2BF"/>
              </a:buClr>
            </a:pPr>
            <a:r>
              <a:rPr lang="en-US" dirty="0">
                <a:solidFill>
                  <a:prstClr val="black"/>
                </a:solidFill>
                <a:latin typeface="Times New Roman" pitchFamily="18" charset="0"/>
                <a:cs typeface="Times New Roman" pitchFamily="18" charset="0"/>
              </a:rPr>
              <a:t>PPACA complies w/ RTH Indicators</a:t>
            </a:r>
          </a:p>
          <a:p>
            <a:pPr lvl="1">
              <a:buClr>
                <a:srgbClr val="2DA2BF"/>
              </a:buClr>
            </a:pPr>
            <a:r>
              <a:rPr lang="en-US" dirty="0">
                <a:solidFill>
                  <a:prstClr val="black"/>
                </a:solidFill>
                <a:latin typeface="Times New Roman" pitchFamily="18" charset="0"/>
                <a:cs typeface="Times New Roman" pitchFamily="18" charset="0"/>
              </a:rPr>
              <a:t>PPACA Sec. 1557</a:t>
            </a:r>
          </a:p>
          <a:p>
            <a:pPr lvl="1">
              <a:buClr>
                <a:srgbClr val="2DA2BF"/>
              </a:buClr>
            </a:pPr>
            <a:r>
              <a:rPr lang="en-US" dirty="0">
                <a:solidFill>
                  <a:prstClr val="black"/>
                </a:solidFill>
                <a:latin typeface="Times New Roman" pitchFamily="18" charset="0"/>
                <a:cs typeface="Times New Roman" pitchFamily="18" charset="0"/>
              </a:rPr>
              <a:t>National Health Care Workforce Commission</a:t>
            </a:r>
          </a:p>
          <a:p>
            <a:pPr lvl="1">
              <a:buClr>
                <a:srgbClr val="2DA2BF"/>
              </a:buClr>
            </a:pPr>
            <a:r>
              <a:rPr lang="en-US" dirty="0">
                <a:solidFill>
                  <a:prstClr val="black"/>
                </a:solidFill>
                <a:latin typeface="Times New Roman" pitchFamily="18" charset="0"/>
                <a:cs typeface="Times New Roman" pitchFamily="18" charset="0"/>
              </a:rPr>
              <a:t>Commission on Key National Indicators </a:t>
            </a:r>
          </a:p>
          <a:p>
            <a:pPr lvl="0">
              <a:buClr>
                <a:srgbClr val="2DA2BF"/>
              </a:buClr>
            </a:pPr>
            <a:endParaRPr lang="en-US" dirty="0">
              <a:solidFill>
                <a:prstClr val="black"/>
              </a:solidFill>
              <a:latin typeface="Times New Roman" pitchFamily="18" charset="0"/>
              <a:cs typeface="Times New Roman" pitchFamily="18" charset="0"/>
            </a:endParaRPr>
          </a:p>
          <a:p>
            <a:pPr lvl="1">
              <a:buClr>
                <a:srgbClr val="2DA2BF"/>
              </a:buClr>
            </a:pPr>
            <a:endParaRPr lang="en-US" dirty="0">
              <a:solidFill>
                <a:prstClr val="black"/>
              </a:solidFill>
              <a:latin typeface="Times New Roman" pitchFamily="18" charset="0"/>
              <a:cs typeface="Times New Roman" pitchFamily="18" charset="0"/>
            </a:endParaRPr>
          </a:p>
          <a:p>
            <a:pPr marL="402336" lvl="1"/>
            <a:endParaRPr lang="en-US" b="1"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sz="4400" dirty="0">
                <a:solidFill>
                  <a:srgbClr val="464646"/>
                </a:solidFill>
                <a:latin typeface="Times New Roman" pitchFamily="18" charset="0"/>
                <a:cs typeface="Times New Roman" pitchFamily="18" charset="0"/>
              </a:rPr>
              <a:t>PPACA – Framework Legislation to Eliminate HC Disparities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3276600"/>
            <a:ext cx="2895600" cy="2895600"/>
          </a:xfrm>
          <a:prstGeom prst="rect">
            <a:avLst/>
          </a:prstGeom>
        </p:spPr>
      </p:pic>
    </p:spTree>
    <p:extLst>
      <p:ext uri="{BB962C8B-B14F-4D97-AF65-F5344CB8AC3E}">
        <p14:creationId xmlns:p14="http://schemas.microsoft.com/office/powerpoint/2010/main" val="4292769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82AB7-925A-4B37-BA55-51EFA98664E3}"/>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Global Health Law Norms &amp; US Responsibility to Eliminate HD </a:t>
            </a:r>
            <a:r>
              <a:rPr lang="en-US" sz="3100" dirty="0">
                <a:latin typeface="Times New Roman" panose="02020603050405020304" pitchFamily="18" charset="0"/>
                <a:cs typeface="Times New Roman" panose="02020603050405020304" pitchFamily="18" charset="0"/>
              </a:rPr>
              <a:t>(2012 &amp; 2014)</a:t>
            </a:r>
          </a:p>
        </p:txBody>
      </p:sp>
      <p:graphicFrame>
        <p:nvGraphicFramePr>
          <p:cNvPr id="7" name="Content Placeholder 6">
            <a:extLst>
              <a:ext uri="{FF2B5EF4-FFF2-40B4-BE49-F238E27FC236}">
                <a16:creationId xmlns:a16="http://schemas.microsoft.com/office/drawing/2014/main" id="{47789FA9-EB13-4B8A-BEA3-850C20ECA2E9}"/>
              </a:ext>
            </a:extLst>
          </p:cNvPr>
          <p:cNvGraphicFramePr>
            <a:graphicFrameLocks noGrp="1"/>
          </p:cNvGraphicFramePr>
          <p:nvPr>
            <p:ph idx="1"/>
          </p:nvPr>
        </p:nvGraphicFramePr>
        <p:xfrm>
          <a:off x="2660333" y="1752600"/>
          <a:ext cx="6439218" cy="4083050"/>
        </p:xfrm>
        <a:graphic>
          <a:graphicData uri="http://schemas.openxmlformats.org/drawingml/2006/table">
            <a:tbl>
              <a:tblPr firstRow="1" firstCol="1" bandRow="1"/>
              <a:tblGrid>
                <a:gridCol w="6439218">
                  <a:extLst>
                    <a:ext uri="{9D8B030D-6E8A-4147-A177-3AD203B41FA5}">
                      <a16:colId xmlns:a16="http://schemas.microsoft.com/office/drawing/2014/main" val="3340681570"/>
                    </a:ext>
                  </a:extLst>
                </a:gridCol>
              </a:tblGrid>
              <a:tr h="865990">
                <a:tc>
                  <a:txBody>
                    <a:bodyPr/>
                    <a:lstStyle/>
                    <a:p>
                      <a:pPr marL="0" marR="0">
                        <a:lnSpc>
                          <a:spcPct val="115000"/>
                        </a:lnSpc>
                        <a:spcBef>
                          <a:spcPts val="0"/>
                        </a:spcBef>
                        <a:spcAft>
                          <a:spcPts val="0"/>
                        </a:spcAft>
                        <a:tabLst>
                          <a:tab pos="2514600" algn="l"/>
                        </a:tabLst>
                      </a:pPr>
                      <a:r>
                        <a:rPr lang="en-US" sz="1200" b="1" dirty="0">
                          <a:effectLst/>
                          <a:latin typeface="Times New Roman" panose="02020603050405020304" pitchFamily="18" charset="0"/>
                          <a:ea typeface="Calibri" panose="020F0502020204030204" pitchFamily="34" charset="0"/>
                        </a:rPr>
                        <a:t> </a:t>
                      </a:r>
                      <a:endParaRPr lang="en-US" sz="1200" dirty="0">
                        <a:effectLst/>
                        <a:latin typeface="Times New Roman" panose="02020603050405020304" pitchFamily="18" charset="0"/>
                        <a:ea typeface="Calibri" panose="020F0502020204030204" pitchFamily="34" charset="0"/>
                      </a:endParaRPr>
                    </a:p>
                    <a:p>
                      <a:pPr marL="0" marR="0">
                        <a:lnSpc>
                          <a:spcPct val="115000"/>
                        </a:lnSpc>
                        <a:spcBef>
                          <a:spcPts val="0"/>
                        </a:spcBef>
                        <a:spcAft>
                          <a:spcPts val="0"/>
                        </a:spcAft>
                        <a:tabLst>
                          <a:tab pos="2514600" algn="l"/>
                        </a:tabLst>
                      </a:pPr>
                      <a:br>
                        <a:rPr lang="en-US" sz="1200" dirty="0">
                          <a:effectLst/>
                          <a:latin typeface="Times New Roman" panose="02020603050405020304" pitchFamily="18" charset="0"/>
                        </a:rPr>
                      </a:br>
                      <a:r>
                        <a:rPr lang="en-US" sz="1200" b="1" dirty="0">
                          <a:effectLst/>
                          <a:latin typeface="Times New Roman" panose="02020603050405020304" pitchFamily="18" charset="0"/>
                          <a:ea typeface="Calibri" panose="020F0502020204030204" pitchFamily="34" charset="0"/>
                        </a:rPr>
                        <a:t>           ICERD                                                                                                              ICESCR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solidFill>
                      <a:srgbClr val="B8CCE4"/>
                    </a:solidFill>
                  </a:tcPr>
                </a:tc>
                <a:extLst>
                  <a:ext uri="{0D108BD9-81ED-4DB2-BD59-A6C34878D82A}">
                    <a16:rowId xmlns:a16="http://schemas.microsoft.com/office/drawing/2014/main" val="1668976929"/>
                  </a:ext>
                </a:extLst>
              </a:tr>
              <a:tr h="1312956">
                <a:tc>
                  <a:txBody>
                    <a:bodyPr/>
                    <a:lstStyle/>
                    <a:p>
                      <a:pPr marL="0" marR="0">
                        <a:lnSpc>
                          <a:spcPct val="115000"/>
                        </a:lnSpc>
                        <a:spcBef>
                          <a:spcPts val="0"/>
                        </a:spcBef>
                        <a:spcAft>
                          <a:spcPts val="0"/>
                        </a:spcAft>
                        <a:tabLst>
                          <a:tab pos="2514600" algn="l"/>
                        </a:tabLst>
                      </a:pPr>
                      <a:r>
                        <a:rPr lang="en-US" sz="1200" b="1" dirty="0">
                          <a:effectLst/>
                          <a:latin typeface="Times New Roman" panose="02020603050405020304" pitchFamily="18" charset="0"/>
                          <a:ea typeface="Calibri" panose="020F0502020204030204" pitchFamily="34" charset="0"/>
                        </a:rPr>
                        <a:t> </a:t>
                      </a:r>
                      <a:endParaRPr lang="en-US" sz="1200" dirty="0">
                        <a:effectLst/>
                        <a:latin typeface="Times New Roman" panose="02020603050405020304" pitchFamily="18" charset="0"/>
                        <a:ea typeface="Calibri" panose="020F0502020204030204" pitchFamily="34" charset="0"/>
                      </a:endParaRPr>
                    </a:p>
                    <a:p>
                      <a:pPr marL="0" marR="0" algn="ctr">
                        <a:lnSpc>
                          <a:spcPct val="115000"/>
                        </a:lnSpc>
                        <a:spcBef>
                          <a:spcPts val="0"/>
                        </a:spcBef>
                        <a:spcAft>
                          <a:spcPts val="0"/>
                        </a:spcAft>
                        <a:tabLst>
                          <a:tab pos="2514600" algn="l"/>
                        </a:tabLst>
                      </a:pPr>
                      <a:r>
                        <a:rPr lang="en-US" sz="1200" b="1" cap="small" dirty="0">
                          <a:effectLst/>
                          <a:latin typeface="Times New Roman Bold" panose="02020803070505020304" pitchFamily="18" charset="0"/>
                          <a:ea typeface="Calibri" panose="020F0502020204030204" pitchFamily="34" charset="0"/>
                          <a:cs typeface="Times New Roman" panose="02020603050405020304" pitchFamily="18" charset="0"/>
                        </a:rPr>
                        <a:t>Special Rapporteur for Health</a:t>
                      </a:r>
                      <a:r>
                        <a:rPr lang="en-US" sz="1200" b="1" dirty="0">
                          <a:effectLst/>
                          <a:latin typeface="Times New Roman" panose="02020603050405020304" pitchFamily="18" charset="0"/>
                          <a:ea typeface="Calibri" panose="020F0502020204030204" pitchFamily="34" charset="0"/>
                        </a:rPr>
                        <a:t> – features of a </a:t>
                      </a:r>
                      <a:r>
                        <a:rPr lang="en-US" sz="1200" b="1" cap="small" dirty="0">
                          <a:effectLst/>
                          <a:latin typeface="Times New Roman Bold" panose="02020803070505020304" pitchFamily="18" charset="0"/>
                          <a:ea typeface="Calibri" panose="020F0502020204030204" pitchFamily="34" charset="0"/>
                          <a:cs typeface="Times New Roman" panose="02020603050405020304" pitchFamily="18" charset="0"/>
                        </a:rPr>
                        <a:t>HC System</a:t>
                      </a:r>
                      <a:r>
                        <a:rPr lang="en-US" sz="1200" b="1" dirty="0">
                          <a:effectLst/>
                          <a:latin typeface="Times New Roman Bold" panose="02020803070505020304" pitchFamily="18" charset="0"/>
                          <a:ea typeface="Calibri" panose="020F0502020204030204" pitchFamily="34" charset="0"/>
                          <a:cs typeface="Times New Roman" panose="02020603050405020304" pitchFamily="18" charset="0"/>
                        </a:rPr>
                        <a:t> that</a:t>
                      </a:r>
                      <a:r>
                        <a:rPr lang="en-US" sz="1200" b="1" cap="small" dirty="0">
                          <a:effectLst/>
                          <a:latin typeface="Times New Roman Bold" panose="02020803070505020304" pitchFamily="18" charset="0"/>
                          <a:ea typeface="Calibri" panose="020F0502020204030204" pitchFamily="34" charset="0"/>
                          <a:cs typeface="Times New Roman" panose="02020603050405020304" pitchFamily="18" charset="0"/>
                        </a:rPr>
                        <a:t> protects</a:t>
                      </a:r>
                      <a:r>
                        <a:rPr lang="en-US" sz="1200" b="1" dirty="0">
                          <a:effectLst/>
                          <a:latin typeface="Times New Roman Bold" panose="02020803070505020304" pitchFamily="18" charset="0"/>
                          <a:ea typeface="Calibri" panose="020F0502020204030204" pitchFamily="34" charset="0"/>
                          <a:cs typeface="Times New Roman" panose="02020603050405020304" pitchFamily="18" charset="0"/>
                        </a:rPr>
                        <a:t> the</a:t>
                      </a:r>
                      <a:r>
                        <a:rPr lang="en-US" sz="1200" b="1" cap="small" dirty="0">
                          <a:effectLst/>
                          <a:latin typeface="Times New Roman Bold" panose="02020803070505020304" pitchFamily="18" charset="0"/>
                          <a:ea typeface="Calibri" panose="020F0502020204030204" pitchFamily="34" charset="0"/>
                          <a:cs typeface="Times New Roman" panose="02020603050405020304" pitchFamily="18" charset="0"/>
                        </a:rPr>
                        <a:t> RTH</a:t>
                      </a:r>
                      <a:endParaRPr lang="en-US" sz="1200" dirty="0">
                        <a:effectLst/>
                        <a:latin typeface="Times New Roman" panose="02020603050405020304" pitchFamily="18" charset="0"/>
                        <a:ea typeface="Calibri" panose="020F0502020204030204" pitchFamily="34" charset="0"/>
                      </a:endParaRPr>
                    </a:p>
                    <a:p>
                      <a:pPr marL="0" marR="0" algn="ctr">
                        <a:lnSpc>
                          <a:spcPct val="115000"/>
                        </a:lnSpc>
                        <a:spcBef>
                          <a:spcPts val="0"/>
                        </a:spcBef>
                        <a:spcAft>
                          <a:spcPts val="0"/>
                        </a:spcAft>
                        <a:tabLst>
                          <a:tab pos="2514600" algn="l"/>
                        </a:tabLst>
                      </a:pPr>
                      <a:r>
                        <a:rPr lang="en-US" sz="800" b="1" dirty="0">
                          <a:effectLst/>
                          <a:latin typeface="Times New Roman" panose="02020603050405020304" pitchFamily="18" charset="0"/>
                          <a:ea typeface="Calibri" panose="020F0502020204030204" pitchFamily="34" charset="0"/>
                        </a:rPr>
                        <a:t> </a:t>
                      </a:r>
                      <a:endParaRPr lang="en-US" sz="1200" dirty="0">
                        <a:effectLst/>
                        <a:latin typeface="Times New Roman" panose="02020603050405020304" pitchFamily="18" charset="0"/>
                        <a:ea typeface="Calibri" panose="020F0502020204030204" pitchFamily="34" charset="0"/>
                      </a:endParaRPr>
                    </a:p>
                    <a:p>
                      <a:pPr marL="0" marR="0">
                        <a:lnSpc>
                          <a:spcPct val="115000"/>
                        </a:lnSpc>
                        <a:spcBef>
                          <a:spcPts val="0"/>
                        </a:spcBef>
                        <a:spcAft>
                          <a:spcPts val="0"/>
                        </a:spcAft>
                        <a:tabLst>
                          <a:tab pos="2514600" algn="l"/>
                        </a:tabLst>
                      </a:pPr>
                      <a:r>
                        <a:rPr lang="en-US" sz="1100" b="1" dirty="0">
                          <a:effectLst/>
                          <a:latin typeface="Times New Roman" panose="02020603050405020304" pitchFamily="18" charset="0"/>
                          <a:ea typeface="Calibri" panose="020F0502020204030204" pitchFamily="34" charset="0"/>
                        </a:rPr>
                        <a:t>Equity, Equality &amp; Non-Discrimination     QUALITY    Medical Care &amp; Underlying Determinants</a:t>
                      </a:r>
                      <a:endParaRPr lang="en-US" sz="1200" dirty="0">
                        <a:effectLst/>
                        <a:latin typeface="Times New Roman" panose="02020603050405020304" pitchFamily="18" charset="0"/>
                        <a:ea typeface="Calibri" panose="020F0502020204030204" pitchFamily="34" charset="0"/>
                      </a:endParaRPr>
                    </a:p>
                    <a:p>
                      <a:pPr marL="0" marR="0">
                        <a:lnSpc>
                          <a:spcPct val="115000"/>
                        </a:lnSpc>
                        <a:spcBef>
                          <a:spcPts val="0"/>
                        </a:spcBef>
                        <a:spcAft>
                          <a:spcPts val="0"/>
                        </a:spcAft>
                        <a:tabLst>
                          <a:tab pos="2514600" algn="l"/>
                        </a:tabLst>
                      </a:pPr>
                      <a:r>
                        <a:rPr lang="en-US" sz="1100" b="1" dirty="0">
                          <a:effectLst/>
                          <a:latin typeface="Times New Roman" panose="02020603050405020304" pitchFamily="18" charset="0"/>
                          <a:ea typeface="Calibri" panose="020F0502020204030204" pitchFamily="34" charset="0"/>
                        </a:rPr>
                        <a:t>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solidFill>
                      <a:srgbClr val="969696"/>
                    </a:solidFill>
                  </a:tcPr>
                </a:tc>
                <a:extLst>
                  <a:ext uri="{0D108BD9-81ED-4DB2-BD59-A6C34878D82A}">
                    <a16:rowId xmlns:a16="http://schemas.microsoft.com/office/drawing/2014/main" val="4076338219"/>
                  </a:ext>
                </a:extLst>
              </a:tr>
              <a:tr h="1162594">
                <a:tc>
                  <a:txBody>
                    <a:bodyPr/>
                    <a:lstStyle/>
                    <a:p>
                      <a:pPr marL="0" marR="0">
                        <a:lnSpc>
                          <a:spcPct val="115000"/>
                        </a:lnSpc>
                        <a:spcBef>
                          <a:spcPts val="0"/>
                        </a:spcBef>
                        <a:spcAft>
                          <a:spcPts val="0"/>
                        </a:spcAft>
                        <a:tabLst>
                          <a:tab pos="2514600" algn="l"/>
                        </a:tabLst>
                      </a:pPr>
                      <a:r>
                        <a:rPr lang="en-US" sz="1200" b="1" dirty="0">
                          <a:effectLst/>
                          <a:latin typeface="Times New Roman" panose="02020603050405020304" pitchFamily="18" charset="0"/>
                          <a:ea typeface="Calibri" panose="020F0502020204030204" pitchFamily="34" charset="0"/>
                        </a:rPr>
                        <a:t> </a:t>
                      </a:r>
                      <a:endParaRPr lang="en-US" sz="1200" dirty="0">
                        <a:effectLst/>
                        <a:latin typeface="Times New Roman" panose="02020603050405020304" pitchFamily="18" charset="0"/>
                        <a:ea typeface="Calibri" panose="020F0502020204030204" pitchFamily="34" charset="0"/>
                      </a:endParaRPr>
                    </a:p>
                    <a:p>
                      <a:pPr marL="0" marR="0" algn="ctr">
                        <a:lnSpc>
                          <a:spcPct val="115000"/>
                        </a:lnSpc>
                        <a:spcBef>
                          <a:spcPts val="0"/>
                        </a:spcBef>
                        <a:spcAft>
                          <a:spcPts val="0"/>
                        </a:spcAft>
                        <a:tabLst>
                          <a:tab pos="2514600" algn="l"/>
                        </a:tabLst>
                      </a:pPr>
                      <a:r>
                        <a:rPr lang="en-US" sz="1200" b="1" cap="small" dirty="0">
                          <a:effectLst/>
                          <a:latin typeface="Times New Roman Bold" panose="02020803070505020304" pitchFamily="18" charset="0"/>
                          <a:ea typeface="Calibri" panose="020F0502020204030204" pitchFamily="34" charset="0"/>
                          <a:cs typeface="Times New Roman" panose="02020603050405020304" pitchFamily="18" charset="0"/>
                        </a:rPr>
                        <a:t>Commission on Social Determinants of Health</a:t>
                      </a:r>
                      <a:endParaRPr lang="en-US" sz="1200" dirty="0">
                        <a:effectLst/>
                        <a:latin typeface="Times New Roman" panose="02020603050405020304" pitchFamily="18" charset="0"/>
                        <a:ea typeface="Calibri" panose="020F0502020204030204" pitchFamily="34" charset="0"/>
                      </a:endParaRPr>
                    </a:p>
                    <a:p>
                      <a:pPr marL="0" marR="0" algn="ctr">
                        <a:lnSpc>
                          <a:spcPct val="115000"/>
                        </a:lnSpc>
                        <a:spcBef>
                          <a:spcPts val="0"/>
                        </a:spcBef>
                        <a:spcAft>
                          <a:spcPts val="0"/>
                        </a:spcAft>
                        <a:tabLst>
                          <a:tab pos="2514600" algn="l"/>
                        </a:tabLst>
                      </a:pPr>
                      <a:r>
                        <a:rPr lang="en-US" sz="1200" b="1" i="1" dirty="0">
                          <a:effectLst/>
                          <a:latin typeface="Times New Roman" panose="02020603050405020304" pitchFamily="18" charset="0"/>
                          <a:ea typeface="Calibri" panose="020F0502020204030204" pitchFamily="34" charset="0"/>
                        </a:rPr>
                        <a:t>“Closing the Gap in a Generation”</a:t>
                      </a:r>
                      <a:endParaRPr lang="en-US" sz="1200" dirty="0">
                        <a:effectLst/>
                        <a:latin typeface="Times New Roman" panose="02020603050405020304" pitchFamily="18" charset="0"/>
                        <a:ea typeface="Calibri" panose="020F0502020204030204" pitchFamily="34" charset="0"/>
                      </a:endParaRPr>
                    </a:p>
                    <a:p>
                      <a:pPr marL="0" marR="0">
                        <a:lnSpc>
                          <a:spcPct val="115000"/>
                        </a:lnSpc>
                        <a:spcBef>
                          <a:spcPts val="0"/>
                        </a:spcBef>
                        <a:spcAft>
                          <a:spcPts val="0"/>
                        </a:spcAft>
                        <a:tabLst>
                          <a:tab pos="2514600" algn="l"/>
                        </a:tabLst>
                      </a:pPr>
                      <a:r>
                        <a:rPr lang="en-US" sz="1200" b="1" dirty="0">
                          <a:effectLst/>
                          <a:latin typeface="Times New Roman" panose="02020603050405020304" pitchFamily="18" charset="0"/>
                          <a:ea typeface="Calibri" panose="020F0502020204030204" pitchFamily="34" charset="0"/>
                        </a:rPr>
                        <a:t>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solidFill>
                      <a:srgbClr val="BFBFBF"/>
                    </a:solidFill>
                  </a:tcPr>
                </a:tc>
                <a:extLst>
                  <a:ext uri="{0D108BD9-81ED-4DB2-BD59-A6C34878D82A}">
                    <a16:rowId xmlns:a16="http://schemas.microsoft.com/office/drawing/2014/main" val="3791206513"/>
                  </a:ext>
                </a:extLst>
              </a:tr>
              <a:tr h="741510">
                <a:tc>
                  <a:txBody>
                    <a:bodyPr/>
                    <a:lstStyle/>
                    <a:p>
                      <a:pPr marL="0" marR="0" algn="ctr">
                        <a:lnSpc>
                          <a:spcPct val="115000"/>
                        </a:lnSpc>
                        <a:spcBef>
                          <a:spcPts val="0"/>
                        </a:spcBef>
                        <a:spcAft>
                          <a:spcPts val="0"/>
                        </a:spcAft>
                        <a:tabLst>
                          <a:tab pos="2514600" algn="l"/>
                        </a:tabLst>
                      </a:pPr>
                      <a:r>
                        <a:rPr lang="en-US" sz="1200" b="1" dirty="0">
                          <a:effectLst/>
                          <a:latin typeface="Times New Roman" panose="02020603050405020304" pitchFamily="18" charset="0"/>
                          <a:ea typeface="Calibri" panose="020F0502020204030204" pitchFamily="34" charset="0"/>
                        </a:rPr>
                        <a:t> </a:t>
                      </a:r>
                      <a:endParaRPr lang="en-US" sz="1200" dirty="0">
                        <a:effectLst/>
                        <a:latin typeface="Times New Roman" panose="02020603050405020304" pitchFamily="18" charset="0"/>
                        <a:ea typeface="Calibri" panose="020F0502020204030204" pitchFamily="34" charset="0"/>
                      </a:endParaRPr>
                    </a:p>
                    <a:p>
                      <a:pPr marL="0" marR="0" algn="ctr">
                        <a:lnSpc>
                          <a:spcPct val="115000"/>
                        </a:lnSpc>
                        <a:spcBef>
                          <a:spcPts val="0"/>
                        </a:spcBef>
                        <a:spcAft>
                          <a:spcPts val="0"/>
                        </a:spcAft>
                        <a:tabLst>
                          <a:tab pos="2514600" algn="l"/>
                        </a:tabLst>
                      </a:pPr>
                      <a:r>
                        <a:rPr lang="en-US" sz="1200" b="1" dirty="0">
                          <a:effectLst/>
                          <a:latin typeface="Times New Roman" panose="02020603050405020304" pitchFamily="18" charset="0"/>
                          <a:ea typeface="Calibri" panose="020F0502020204030204" pitchFamily="34" charset="0"/>
                        </a:rPr>
                        <a:t>PPACA FRAMEWORK TO ELIMINATE HEALTH DISPARITIES</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solidFill>
                      <a:srgbClr val="C6D9F1"/>
                    </a:solidFill>
                  </a:tcPr>
                </a:tc>
                <a:extLst>
                  <a:ext uri="{0D108BD9-81ED-4DB2-BD59-A6C34878D82A}">
                    <a16:rowId xmlns:a16="http://schemas.microsoft.com/office/drawing/2014/main" val="204085113"/>
                  </a:ext>
                </a:extLst>
              </a:tr>
            </a:tbl>
          </a:graphicData>
        </a:graphic>
      </p:graphicFrame>
      <p:sp>
        <p:nvSpPr>
          <p:cNvPr id="8" name="Rectangle 4">
            <a:extLst>
              <a:ext uri="{FF2B5EF4-FFF2-40B4-BE49-F238E27FC236}">
                <a16:creationId xmlns:a16="http://schemas.microsoft.com/office/drawing/2014/main" id="{23563F54-2FF2-4C8A-BAFC-B3927C0EF0A7}"/>
              </a:ext>
            </a:extLst>
          </p:cNvPr>
          <p:cNvSpPr>
            <a:spLocks noChangeArrowheads="1"/>
          </p:cNvSpPr>
          <p:nvPr/>
        </p:nvSpPr>
        <p:spPr bwMode="auto">
          <a:xfrm>
            <a:off x="3086100" y="2341047"/>
            <a:ext cx="97800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solidFill>
                <a:prstClr val="black"/>
              </a:solidFill>
              <a:latin typeface="Lucida Sans Unicode"/>
            </a:endParaRPr>
          </a:p>
        </p:txBody>
      </p:sp>
      <p:cxnSp>
        <p:nvCxnSpPr>
          <p:cNvPr id="9" name="Straight Connector 8">
            <a:extLst>
              <a:ext uri="{FF2B5EF4-FFF2-40B4-BE49-F238E27FC236}">
                <a16:creationId xmlns:a16="http://schemas.microsoft.com/office/drawing/2014/main" id="{B45A54D8-FCAA-49F2-8D79-C5DB3E4D8EBA}"/>
              </a:ext>
            </a:extLst>
          </p:cNvPr>
          <p:cNvCxnSpPr>
            <a:cxnSpLocks/>
          </p:cNvCxnSpPr>
          <p:nvPr/>
        </p:nvCxnSpPr>
        <p:spPr>
          <a:xfrm>
            <a:off x="5791200" y="1752600"/>
            <a:ext cx="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757865E-C658-450D-AEDD-B9BAA5552012}"/>
              </a:ext>
            </a:extLst>
          </p:cNvPr>
          <p:cNvSpPr txBox="1"/>
          <p:nvPr/>
        </p:nvSpPr>
        <p:spPr>
          <a:xfrm>
            <a:off x="5327650" y="5930900"/>
            <a:ext cx="6864350" cy="738664"/>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Gwendolyn Roberts Majette, </a:t>
            </a:r>
            <a:r>
              <a:rPr lang="en-US" sz="1050" i="1" dirty="0">
                <a:latin typeface="Times New Roman" panose="02020603050405020304" pitchFamily="18" charset="0"/>
                <a:cs typeface="Times New Roman" panose="02020603050405020304" pitchFamily="18" charset="0"/>
              </a:rPr>
              <a:t>Global Health Law Norms and the PPACA Framework to Eliminate Health Disparities</a:t>
            </a:r>
            <a:r>
              <a:rPr lang="en-US" sz="1050" dirty="0">
                <a:latin typeface="Times New Roman" panose="02020603050405020304" pitchFamily="18" charset="0"/>
                <a:cs typeface="Times New Roman" panose="02020603050405020304" pitchFamily="18" charset="0"/>
              </a:rPr>
              <a:t>, 55 How. L. J. 887 (2012); Gwendolyn Roberts Majette, </a:t>
            </a:r>
            <a:r>
              <a:rPr lang="en-US" sz="1050" i="1" dirty="0">
                <a:latin typeface="Times New Roman" panose="02020603050405020304" pitchFamily="18" charset="0"/>
                <a:cs typeface="Times New Roman" panose="02020603050405020304" pitchFamily="18" charset="0"/>
              </a:rPr>
              <a:t>Global Health Law Norms: A Coherent Framework to Understand PPACA’s Approach to Eliminate Health Disparities and Address Implementation Challenges, </a:t>
            </a:r>
            <a:r>
              <a:rPr lang="en-US" sz="1050" dirty="0">
                <a:latin typeface="Times New Roman" panose="02020603050405020304" pitchFamily="18" charset="0"/>
                <a:cs typeface="Times New Roman" panose="02020603050405020304" pitchFamily="18" charset="0"/>
              </a:rPr>
              <a:t>in </a:t>
            </a:r>
            <a:r>
              <a:rPr lang="en-US" sz="1050" cap="small" dirty="0">
                <a:latin typeface="Times New Roman" panose="02020603050405020304" pitchFamily="18" charset="0"/>
                <a:cs typeface="Times New Roman" panose="02020603050405020304" pitchFamily="18" charset="0"/>
              </a:rPr>
              <a:t>Law and Global Health:  Current Legal Issues  (Oxford University Press 2014).</a:t>
            </a:r>
            <a:endParaRPr lang="en-US" sz="10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8905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F0D2606-4D16-466B-873B-007E3B87994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126155" y="1594339"/>
            <a:ext cx="5572368" cy="3587262"/>
          </a:xfrm>
          <a:prstGeom prst="rect">
            <a:avLst/>
          </a:prstGeom>
        </p:spPr>
      </p:pic>
      <p:sp>
        <p:nvSpPr>
          <p:cNvPr id="3" name="Title 2">
            <a:extLst>
              <a:ext uri="{FF2B5EF4-FFF2-40B4-BE49-F238E27FC236}">
                <a16:creationId xmlns:a16="http://schemas.microsoft.com/office/drawing/2014/main" id="{BA8A5BCF-9C2B-4E2F-B46E-AD01AB95D255}"/>
              </a:ext>
            </a:extLst>
          </p:cNvPr>
          <p:cNvSpPr>
            <a:spLocks noGrp="1"/>
          </p:cNvSpPr>
          <p:nvPr>
            <p:ph type="title"/>
          </p:nvPr>
        </p:nvSpPr>
        <p:spPr/>
        <p:txBody>
          <a:bodyPr>
            <a:normAutofit/>
          </a:bodyPr>
          <a:lstStyle/>
          <a:p>
            <a:r>
              <a:rPr lang="en-US" sz="3200" dirty="0">
                <a:solidFill>
                  <a:schemeClr val="tx1"/>
                </a:solidFill>
                <a:latin typeface="Times New Roman" panose="02020603050405020304" pitchFamily="18" charset="0"/>
                <a:cs typeface="Times New Roman" panose="02020603050405020304" pitchFamily="18" charset="0"/>
              </a:rPr>
              <a:t>NQF – Framework to Achieve Health Equity &amp; Eliminate Disparities</a:t>
            </a:r>
          </a:p>
        </p:txBody>
      </p:sp>
    </p:spTree>
    <p:extLst>
      <p:ext uri="{BB962C8B-B14F-4D97-AF65-F5344CB8AC3E}">
        <p14:creationId xmlns:p14="http://schemas.microsoft.com/office/powerpoint/2010/main" val="2134456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D5607D-5CC6-4E2C-8DE8-FC64865A1F67}"/>
              </a:ext>
            </a:extLst>
          </p:cNvPr>
          <p:cNvSpPr>
            <a:spLocks noGrp="1"/>
          </p:cNvSpPr>
          <p:nvPr>
            <p:ph type="title"/>
          </p:nvPr>
        </p:nvSpPr>
        <p:spPr/>
        <p:txBody>
          <a:bodyPr>
            <a:normAutofit fontScale="90000"/>
          </a:bodyPr>
          <a:lstStyle/>
          <a:p>
            <a:r>
              <a:rPr lang="en-US" dirty="0">
                <a:solidFill>
                  <a:schemeClr val="tx1"/>
                </a:solidFill>
                <a:latin typeface="Times New Roman" panose="02020603050405020304" pitchFamily="18" charset="0"/>
                <a:cs typeface="Times New Roman" panose="02020603050405020304" pitchFamily="18" charset="0"/>
              </a:rPr>
              <a:t>NQF – Domains of Health Equity Measurement (9/2017)</a:t>
            </a:r>
          </a:p>
        </p:txBody>
      </p:sp>
      <p:pic>
        <p:nvPicPr>
          <p:cNvPr id="7" name="Content Placeholder 6">
            <a:extLst>
              <a:ext uri="{FF2B5EF4-FFF2-40B4-BE49-F238E27FC236}">
                <a16:creationId xmlns:a16="http://schemas.microsoft.com/office/drawing/2014/main" id="{588C46B1-0D77-4C48-9CBD-29E6DED88CB8}"/>
              </a:ext>
            </a:extLst>
          </p:cNvPr>
          <p:cNvPicPr>
            <a:picLocks noGrp="1" noChangeAspect="1"/>
          </p:cNvPicPr>
          <p:nvPr>
            <p:ph idx="1"/>
          </p:nvPr>
        </p:nvPicPr>
        <p:blipFill>
          <a:blip r:embed="rId3"/>
          <a:stretch>
            <a:fillRect/>
          </a:stretch>
        </p:blipFill>
        <p:spPr>
          <a:xfrm>
            <a:off x="4267200" y="1828800"/>
            <a:ext cx="4572000" cy="3657600"/>
          </a:xfrm>
          <a:prstGeom prst="rect">
            <a:avLst/>
          </a:prstGeom>
        </p:spPr>
      </p:pic>
    </p:spTree>
    <p:extLst>
      <p:ext uri="{BB962C8B-B14F-4D97-AF65-F5344CB8AC3E}">
        <p14:creationId xmlns:p14="http://schemas.microsoft.com/office/powerpoint/2010/main" val="3291006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0BCCF7-FEB7-4D4F-A57B-8EECA68CFA9E}"/>
              </a:ext>
            </a:extLst>
          </p:cNvPr>
          <p:cNvSpPr>
            <a:spLocks noGrp="1"/>
          </p:cNvSpPr>
          <p:nvPr>
            <p:ph idx="1"/>
          </p:nvPr>
        </p:nvSpPr>
        <p:spPr>
          <a:xfrm>
            <a:off x="1981200" y="1570038"/>
            <a:ext cx="8229600" cy="4525963"/>
          </a:xfrm>
        </p:spPr>
        <p:txBody>
          <a:bodyPr>
            <a:normAutofit/>
          </a:bodyPr>
          <a:lstStyle/>
          <a:p>
            <a:r>
              <a:rPr lang="en-US" dirty="0">
                <a:latin typeface="Times New Roman" panose="02020603050405020304" pitchFamily="18" charset="0"/>
                <a:cs typeface="Times New Roman" panose="02020603050405020304" pitchFamily="18" charset="0"/>
              </a:rPr>
              <a:t>Medicare &amp; Medicaid (1964)</a:t>
            </a:r>
          </a:p>
          <a:p>
            <a:pPr marL="109728"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Title VI of the 1964 Civil Rights Act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Report of the Secretary’s Task Force on Black and Minority Health (Heckler Report)(1985)</a:t>
            </a:r>
          </a:p>
          <a:p>
            <a:endParaRPr lang="en-US" dirty="0">
              <a:latin typeface="Times New Roman" panose="02020603050405020304" pitchFamily="18" charset="0"/>
              <a:cs typeface="Times New Roman" panose="02020603050405020304" pitchFamily="18" charset="0"/>
            </a:endParaRPr>
          </a:p>
          <a:p>
            <a:pPr marL="109728"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485B0EC9-C527-460A-B2B3-BFD33487FCCC}"/>
              </a:ext>
            </a:extLst>
          </p:cNvPr>
          <p:cNvSpPr>
            <a:spLocks noGrp="1"/>
          </p:cNvSpPr>
          <p:nvPr>
            <p:ph type="title"/>
          </p:nvPr>
        </p:nvSpPr>
        <p:spPr>
          <a:xfrm>
            <a:off x="1981200" y="228600"/>
            <a:ext cx="8229600" cy="1189038"/>
          </a:xfrm>
        </p:spPr>
        <p:txBody>
          <a:bodyPr>
            <a:normAutofit fontScale="90000"/>
          </a:bodyPr>
          <a:lstStyle/>
          <a:p>
            <a:r>
              <a:rPr lang="en-US" dirty="0">
                <a:latin typeface="Times New Roman" panose="02020603050405020304" pitchFamily="18" charset="0"/>
                <a:cs typeface="Times New Roman" panose="02020603050405020304" pitchFamily="18" charset="0"/>
              </a:rPr>
              <a:t>PROGRESS – US Efforts to Improve the Health of People of Color</a:t>
            </a:r>
          </a:p>
        </p:txBody>
      </p:sp>
    </p:spTree>
    <p:extLst>
      <p:ext uri="{BB962C8B-B14F-4D97-AF65-F5344CB8AC3E}">
        <p14:creationId xmlns:p14="http://schemas.microsoft.com/office/powerpoint/2010/main" val="1920455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id="{61562658-DA87-45B6-9A3E-9C16AF44448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29015" y="1638300"/>
            <a:ext cx="3957636" cy="4233864"/>
          </a:xfrm>
          <a:prstGeom prst="rect">
            <a:avLst/>
          </a:prstGeom>
          <a:noFill/>
        </p:spPr>
      </p:pic>
      <p:sp>
        <p:nvSpPr>
          <p:cNvPr id="3" name="Title 2">
            <a:extLst>
              <a:ext uri="{FF2B5EF4-FFF2-40B4-BE49-F238E27FC236}">
                <a16:creationId xmlns:a16="http://schemas.microsoft.com/office/drawing/2014/main" id="{10258CDF-3425-4949-9029-38C3A2C79EDA}"/>
              </a:ext>
            </a:extLst>
          </p:cNvPr>
          <p:cNvSpPr>
            <a:spLocks noGrp="1"/>
          </p:cNvSpPr>
          <p:nvPr>
            <p:ph type="title"/>
          </p:nvPr>
        </p:nvSpPr>
        <p:spPr>
          <a:xfrm>
            <a:off x="609600" y="274638"/>
            <a:ext cx="10972800" cy="1143000"/>
          </a:xfrm>
          <a:prstGeom prst="rect">
            <a:avLst/>
          </a:prstGeom>
        </p:spPr>
        <p:txBody>
          <a:bodyPr anchor="ctr">
            <a:normAutofit/>
          </a:bodyPr>
          <a:lstStyle/>
          <a:p>
            <a:r>
              <a:rPr lang="en-US" dirty="0">
                <a:latin typeface="Times New Roman" panose="02020603050405020304" pitchFamily="18" charset="0"/>
                <a:cs typeface="Times New Roman" panose="02020603050405020304" pitchFamily="18" charset="0"/>
              </a:rPr>
              <a:t>America’s Unjust Health Care System</a:t>
            </a:r>
          </a:p>
        </p:txBody>
      </p:sp>
    </p:spTree>
    <p:extLst>
      <p:ext uri="{BB962C8B-B14F-4D97-AF65-F5344CB8AC3E}">
        <p14:creationId xmlns:p14="http://schemas.microsoft.com/office/powerpoint/2010/main" val="280648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515"/>
            <a:ext cx="10515600" cy="1484174"/>
          </a:xfrm>
        </p:spPr>
        <p:txBody>
          <a:bodyPr>
            <a:noAutofit/>
          </a:bodyPr>
          <a:lstStyle/>
          <a:p>
            <a:r>
              <a:rPr lang="en-US" sz="2000" dirty="0"/>
              <a:t> </a:t>
            </a:r>
            <a:r>
              <a:rPr lang="en-US" sz="2800" b="1" dirty="0">
                <a:latin typeface="Times New Roman" panose="02020603050405020304" pitchFamily="18" charset="0"/>
                <a:cs typeface="Times New Roman" panose="02020603050405020304" pitchFamily="18" charset="0"/>
              </a:rPr>
              <a:t>Adults ages 18-64 who were uninsured at the time of interview, by race/ethnicity, 2010-2018</a:t>
            </a:r>
          </a:p>
        </p:txBody>
      </p:sp>
      <p:graphicFrame>
        <p:nvGraphicFramePr>
          <p:cNvPr id="4" name="Content Placeholder 3" descr="Line graph showing percentage for White, Black, Asian, and Hispanic&#10;Year  White Black Asian Hispanic&#10;2010 16.4 27.2 19.5 43.2&#10;2011 15.6 24.8 18.8 42.2&#10;2012 15.1 23.6 19.1 41.3&#10;2013 14.5 24.9 16.3 40.6&#10;2014 11.6 17.7 12.5 33.7&#10;2015 8.7 14.4 7.9 27.7&#10;2016 8.6 15 7.5 25&#10;2017 8.5 14.1 7.6 27.2&#10;2018 9 15.2 8.1 26.7&#10;"/>
          <p:cNvGraphicFramePr>
            <a:graphicFrameLocks noGrp="1"/>
          </p:cNvGraphicFramePr>
          <p:nvPr>
            <p:ph idx="1"/>
          </p:nvPr>
        </p:nvGraphicFramePr>
        <p:xfrm>
          <a:off x="1981200" y="1463676"/>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981200" y="5943600"/>
            <a:ext cx="8229600" cy="707886"/>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National Center for Health Statistics, National Health Interview Survey Early Release Program, May 2019. </a:t>
            </a:r>
            <a:r>
              <a:rPr lang="en-US" sz="1000" u="sng" dirty="0">
                <a:latin typeface="Trebuchet MS" panose="020B0603020202020204" pitchFamily="34" charset="0"/>
                <a:hlinkClick r:id="rId4"/>
              </a:rPr>
              <a:t>https://www.cdc.gov/nchs/data/nhis/earlyrelease/insur201905.pdf</a:t>
            </a:r>
            <a:r>
              <a:rPr lang="en-US" sz="1000" dirty="0">
                <a:latin typeface="Trebuchet MS" panose="020B0603020202020204" pitchFamily="34" charset="0"/>
              </a:rPr>
              <a:t>.</a:t>
            </a:r>
          </a:p>
          <a:p>
            <a:r>
              <a:rPr lang="en-US" sz="1000" b="1" dirty="0">
                <a:latin typeface="Trebuchet MS" panose="020B0603020202020204" pitchFamily="34" charset="0"/>
              </a:rPr>
              <a:t>Note:</a:t>
            </a:r>
            <a:r>
              <a:rPr lang="en-US" sz="1000" dirty="0">
                <a:latin typeface="Trebuchet MS" panose="020B0603020202020204" pitchFamily="34" charset="0"/>
              </a:rPr>
              <a:t> For this measure, lower rates are better. White, Black, and Asian are non-Hispanic. Hispanic includes all races. Data for Native Hawaiians/Pacific Islanders and American Indians and Alaska Natives are not available for this measure.</a:t>
            </a:r>
          </a:p>
        </p:txBody>
      </p:sp>
    </p:spTree>
    <p:extLst>
      <p:ext uri="{BB962C8B-B14F-4D97-AF65-F5344CB8AC3E}">
        <p14:creationId xmlns:p14="http://schemas.microsoft.com/office/powerpoint/2010/main" val="2115009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3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0617" y="0"/>
            <a:ext cx="8182719"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pic>
        <p:nvPicPr>
          <p:cNvPr id="42" name="Picture 3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2" name="Title 1">
            <a:extLst>
              <a:ext uri="{FF2B5EF4-FFF2-40B4-BE49-F238E27FC236}">
                <a16:creationId xmlns:a16="http://schemas.microsoft.com/office/drawing/2014/main" id="{FF884653-F625-4488-B804-398972187FC7}"/>
              </a:ext>
            </a:extLst>
          </p:cNvPr>
          <p:cNvSpPr>
            <a:spLocks noGrp="1"/>
          </p:cNvSpPr>
          <p:nvPr>
            <p:ph type="title"/>
          </p:nvPr>
        </p:nvSpPr>
        <p:spPr>
          <a:xfrm>
            <a:off x="3808027" y="2043664"/>
            <a:ext cx="4578895" cy="2031055"/>
          </a:xfrm>
        </p:spPr>
        <p:txBody>
          <a:bodyPr vert="horz" lIns="91440" tIns="45720" rIns="91440" bIns="45720" rtlCol="0" anchor="b">
            <a:normAutofit/>
          </a:bodyPr>
          <a:lstStyle/>
          <a:p>
            <a:pPr>
              <a:lnSpc>
                <a:spcPct val="90000"/>
              </a:lnSpc>
            </a:pPr>
            <a:r>
              <a:rPr lang="en-US" sz="5600" dirty="0">
                <a:solidFill>
                  <a:srgbClr val="FFFFFF"/>
                </a:solidFill>
                <a:latin typeface="Times New Roman" panose="02020603050405020304" pitchFamily="18" charset="0"/>
                <a:cs typeface="Times New Roman" panose="02020603050405020304" pitchFamily="18" charset="0"/>
              </a:rPr>
              <a:t>Legal Retrenchment</a:t>
            </a:r>
          </a:p>
        </p:txBody>
      </p:sp>
    </p:spTree>
    <p:extLst>
      <p:ext uri="{BB962C8B-B14F-4D97-AF65-F5344CB8AC3E}">
        <p14:creationId xmlns:p14="http://schemas.microsoft.com/office/powerpoint/2010/main" val="3768172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itle 2"/>
          <p:cNvSpPr>
            <a:spLocks noGrp="1"/>
          </p:cNvSpPr>
          <p:nvPr>
            <p:ph type="title"/>
          </p:nvPr>
        </p:nvSpPr>
        <p:spPr>
          <a:xfrm>
            <a:off x="464617" y="288273"/>
            <a:ext cx="8961120" cy="970838"/>
          </a:xfrm>
        </p:spPr>
        <p:txBody>
          <a:bodyPr/>
          <a:lstStyle/>
          <a:p>
            <a:r>
              <a:rPr lang="en-US" dirty="0"/>
              <a:t>Status of State Medicaid Expansion Decisions</a:t>
            </a:r>
          </a:p>
        </p:txBody>
      </p:sp>
      <p:grpSp>
        <p:nvGrpSpPr>
          <p:cNvPr id="144" name="Group 143"/>
          <p:cNvGrpSpPr>
            <a:grpSpLocks noChangeAspect="1"/>
          </p:cNvGrpSpPr>
          <p:nvPr/>
        </p:nvGrpSpPr>
        <p:grpSpPr>
          <a:xfrm>
            <a:off x="1494903" y="854668"/>
            <a:ext cx="9233136" cy="5108589"/>
            <a:chOff x="928895" y="973956"/>
            <a:chExt cx="7807118" cy="4319588"/>
          </a:xfrm>
        </p:grpSpPr>
        <p:sp>
          <p:nvSpPr>
            <p:cNvPr id="145" name="Shape - Wyoming"/>
            <p:cNvSpPr>
              <a:spLocks noChangeAspect="1"/>
            </p:cNvSpPr>
            <p:nvPr/>
          </p:nvSpPr>
          <p:spPr bwMode="auto">
            <a:xfrm>
              <a:off x="2787648" y="1847081"/>
              <a:ext cx="896939" cy="720725"/>
            </a:xfrm>
            <a:custGeom>
              <a:avLst/>
              <a:gdLst>
                <a:gd name="T0" fmla="*/ 2147483647 w 567"/>
                <a:gd name="T1" fmla="*/ 0 h 463"/>
                <a:gd name="T2" fmla="*/ 2147483647 w 567"/>
                <a:gd name="T3" fmla="*/ 2147483647 h 463"/>
                <a:gd name="T4" fmla="*/ 0 w 567"/>
                <a:gd name="T5" fmla="*/ 2147483647 h 463"/>
                <a:gd name="T6" fmla="*/ 2147483647 w 567"/>
                <a:gd name="T7" fmla="*/ 2147483647 h 463"/>
                <a:gd name="T8" fmla="*/ 2147483647 w 567"/>
                <a:gd name="T9" fmla="*/ 2147483647 h 463"/>
                <a:gd name="T10" fmla="*/ 2147483647 w 567"/>
                <a:gd name="T11" fmla="*/ 2147483647 h 463"/>
                <a:gd name="T12" fmla="*/ 2147483647 w 567"/>
                <a:gd name="T13" fmla="*/ 0 h 463"/>
                <a:gd name="T14" fmla="*/ 0 60000 65536"/>
                <a:gd name="T15" fmla="*/ 0 60000 65536"/>
                <a:gd name="T16" fmla="*/ 0 60000 65536"/>
                <a:gd name="T17" fmla="*/ 0 60000 65536"/>
                <a:gd name="T18" fmla="*/ 0 60000 65536"/>
                <a:gd name="T19" fmla="*/ 0 60000 65536"/>
                <a:gd name="T20" fmla="*/ 0 60000 65536"/>
                <a:gd name="T21" fmla="*/ 0 w 567"/>
                <a:gd name="T22" fmla="*/ 0 h 463"/>
                <a:gd name="T23" fmla="*/ 567 w 567"/>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463">
                  <a:moveTo>
                    <a:pt x="55" y="0"/>
                  </a:moveTo>
                  <a:lnTo>
                    <a:pt x="35" y="172"/>
                  </a:lnTo>
                  <a:lnTo>
                    <a:pt x="0" y="420"/>
                  </a:lnTo>
                  <a:lnTo>
                    <a:pt x="164" y="433"/>
                  </a:lnTo>
                  <a:lnTo>
                    <a:pt x="547" y="463"/>
                  </a:lnTo>
                  <a:lnTo>
                    <a:pt x="567" y="47"/>
                  </a:lnTo>
                  <a:lnTo>
                    <a:pt x="55" y="0"/>
                  </a:lnTo>
                  <a:close/>
                </a:path>
              </a:pathLst>
            </a:custGeom>
            <a:solidFill>
              <a:schemeClr val="tx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146" name="Shape - Wisconsin"/>
            <p:cNvSpPr>
              <a:spLocks noChangeAspect="1"/>
            </p:cNvSpPr>
            <p:nvPr/>
          </p:nvSpPr>
          <p:spPr bwMode="auto">
            <a:xfrm>
              <a:off x="4975223" y="1535931"/>
              <a:ext cx="654051" cy="752475"/>
            </a:xfrm>
            <a:custGeom>
              <a:avLst/>
              <a:gdLst>
                <a:gd name="T0" fmla="*/ 30 w 415"/>
                <a:gd name="T1" fmla="*/ 33 h 484"/>
                <a:gd name="T2" fmla="*/ 61 w 415"/>
                <a:gd name="T3" fmla="*/ 28 h 484"/>
                <a:gd name="T4" fmla="*/ 90 w 415"/>
                <a:gd name="T5" fmla="*/ 28 h 484"/>
                <a:gd name="T6" fmla="*/ 107 w 415"/>
                <a:gd name="T7" fmla="*/ 0 h 484"/>
                <a:gd name="T8" fmla="*/ 121 w 415"/>
                <a:gd name="T9" fmla="*/ 36 h 484"/>
                <a:gd name="T10" fmla="*/ 166 w 415"/>
                <a:gd name="T11" fmla="*/ 36 h 484"/>
                <a:gd name="T12" fmla="*/ 189 w 415"/>
                <a:gd name="T13" fmla="*/ 68 h 484"/>
                <a:gd name="T14" fmla="*/ 236 w 415"/>
                <a:gd name="T15" fmla="*/ 59 h 484"/>
                <a:gd name="T16" fmla="*/ 267 w 415"/>
                <a:gd name="T17" fmla="*/ 80 h 484"/>
                <a:gd name="T18" fmla="*/ 325 w 415"/>
                <a:gd name="T19" fmla="*/ 95 h 484"/>
                <a:gd name="T20" fmla="*/ 336 w 415"/>
                <a:gd name="T21" fmla="*/ 121 h 484"/>
                <a:gd name="T22" fmla="*/ 365 w 415"/>
                <a:gd name="T23" fmla="*/ 122 h 484"/>
                <a:gd name="T24" fmla="*/ 356 w 415"/>
                <a:gd name="T25" fmla="*/ 147 h 484"/>
                <a:gd name="T26" fmla="*/ 367 w 415"/>
                <a:gd name="T27" fmla="*/ 176 h 484"/>
                <a:gd name="T28" fmla="*/ 347 w 415"/>
                <a:gd name="T29" fmla="*/ 211 h 484"/>
                <a:gd name="T30" fmla="*/ 361 w 415"/>
                <a:gd name="T31" fmla="*/ 219 h 484"/>
                <a:gd name="T32" fmla="*/ 394 w 415"/>
                <a:gd name="T33" fmla="*/ 180 h 484"/>
                <a:gd name="T34" fmla="*/ 392 w 415"/>
                <a:gd name="T35" fmla="*/ 167 h 484"/>
                <a:gd name="T36" fmla="*/ 406 w 415"/>
                <a:gd name="T37" fmla="*/ 161 h 484"/>
                <a:gd name="T38" fmla="*/ 415 w 415"/>
                <a:gd name="T39" fmla="*/ 180 h 484"/>
                <a:gd name="T40" fmla="*/ 389 w 415"/>
                <a:gd name="T41" fmla="*/ 207 h 484"/>
                <a:gd name="T42" fmla="*/ 379 w 415"/>
                <a:gd name="T43" fmla="*/ 268 h 484"/>
                <a:gd name="T44" fmla="*/ 379 w 415"/>
                <a:gd name="T45" fmla="*/ 371 h 484"/>
                <a:gd name="T46" fmla="*/ 394 w 415"/>
                <a:gd name="T47" fmla="*/ 389 h 484"/>
                <a:gd name="T48" fmla="*/ 388 w 415"/>
                <a:gd name="T49" fmla="*/ 453 h 484"/>
                <a:gd name="T50" fmla="*/ 191 w 415"/>
                <a:gd name="T51" fmla="*/ 484 h 484"/>
                <a:gd name="T52" fmla="*/ 142 w 415"/>
                <a:gd name="T53" fmla="*/ 454 h 484"/>
                <a:gd name="T54" fmla="*/ 152 w 415"/>
                <a:gd name="T55" fmla="*/ 416 h 484"/>
                <a:gd name="T56" fmla="*/ 128 w 415"/>
                <a:gd name="T57" fmla="*/ 374 h 484"/>
                <a:gd name="T58" fmla="*/ 107 w 415"/>
                <a:gd name="T59" fmla="*/ 322 h 484"/>
                <a:gd name="T60" fmla="*/ 52 w 415"/>
                <a:gd name="T61" fmla="*/ 270 h 484"/>
                <a:gd name="T62" fmla="*/ 18 w 415"/>
                <a:gd name="T63" fmla="*/ 270 h 484"/>
                <a:gd name="T64" fmla="*/ 18 w 415"/>
                <a:gd name="T65" fmla="*/ 198 h 484"/>
                <a:gd name="T66" fmla="*/ 0 w 415"/>
                <a:gd name="T67" fmla="*/ 171 h 484"/>
                <a:gd name="T68" fmla="*/ 39 w 415"/>
                <a:gd name="T69" fmla="*/ 130 h 484"/>
                <a:gd name="T70" fmla="*/ 30 w 415"/>
                <a:gd name="T71" fmla="*/ 33 h 4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484"/>
                <a:gd name="T110" fmla="*/ 415 w 415"/>
                <a:gd name="T111" fmla="*/ 484 h 4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484">
                  <a:moveTo>
                    <a:pt x="30" y="33"/>
                  </a:moveTo>
                  <a:lnTo>
                    <a:pt x="61" y="28"/>
                  </a:lnTo>
                  <a:lnTo>
                    <a:pt x="90" y="28"/>
                  </a:lnTo>
                  <a:lnTo>
                    <a:pt x="107" y="0"/>
                  </a:lnTo>
                  <a:lnTo>
                    <a:pt x="121" y="36"/>
                  </a:lnTo>
                  <a:lnTo>
                    <a:pt x="166" y="36"/>
                  </a:lnTo>
                  <a:lnTo>
                    <a:pt x="189" y="68"/>
                  </a:lnTo>
                  <a:lnTo>
                    <a:pt x="236" y="59"/>
                  </a:lnTo>
                  <a:lnTo>
                    <a:pt x="267" y="80"/>
                  </a:lnTo>
                  <a:lnTo>
                    <a:pt x="325" y="95"/>
                  </a:lnTo>
                  <a:lnTo>
                    <a:pt x="336" y="121"/>
                  </a:lnTo>
                  <a:lnTo>
                    <a:pt x="365" y="122"/>
                  </a:lnTo>
                  <a:lnTo>
                    <a:pt x="356" y="147"/>
                  </a:lnTo>
                  <a:lnTo>
                    <a:pt x="367" y="176"/>
                  </a:lnTo>
                  <a:lnTo>
                    <a:pt x="347" y="211"/>
                  </a:lnTo>
                  <a:lnTo>
                    <a:pt x="361" y="219"/>
                  </a:lnTo>
                  <a:lnTo>
                    <a:pt x="394" y="180"/>
                  </a:lnTo>
                  <a:lnTo>
                    <a:pt x="392" y="167"/>
                  </a:lnTo>
                  <a:lnTo>
                    <a:pt x="406" y="161"/>
                  </a:lnTo>
                  <a:lnTo>
                    <a:pt x="415" y="180"/>
                  </a:lnTo>
                  <a:lnTo>
                    <a:pt x="389" y="207"/>
                  </a:lnTo>
                  <a:lnTo>
                    <a:pt x="379" y="268"/>
                  </a:lnTo>
                  <a:lnTo>
                    <a:pt x="379" y="371"/>
                  </a:lnTo>
                  <a:lnTo>
                    <a:pt x="394" y="389"/>
                  </a:lnTo>
                  <a:lnTo>
                    <a:pt x="388" y="453"/>
                  </a:lnTo>
                  <a:lnTo>
                    <a:pt x="191" y="484"/>
                  </a:lnTo>
                  <a:lnTo>
                    <a:pt x="142" y="454"/>
                  </a:lnTo>
                  <a:lnTo>
                    <a:pt x="152" y="416"/>
                  </a:lnTo>
                  <a:lnTo>
                    <a:pt x="128" y="374"/>
                  </a:lnTo>
                  <a:lnTo>
                    <a:pt x="107" y="322"/>
                  </a:lnTo>
                  <a:lnTo>
                    <a:pt x="52" y="270"/>
                  </a:lnTo>
                  <a:lnTo>
                    <a:pt x="18" y="270"/>
                  </a:lnTo>
                  <a:lnTo>
                    <a:pt x="18" y="198"/>
                  </a:lnTo>
                  <a:lnTo>
                    <a:pt x="0" y="171"/>
                  </a:lnTo>
                  <a:lnTo>
                    <a:pt x="39" y="130"/>
                  </a:lnTo>
                  <a:lnTo>
                    <a:pt x="30" y="33"/>
                  </a:lnTo>
                  <a:close/>
                </a:path>
              </a:pathLst>
            </a:custGeom>
            <a:solidFill>
              <a:schemeClr val="tx2"/>
            </a:solidFill>
            <a:ln w="19050">
              <a:solidFill>
                <a:schemeClr val="tx1"/>
              </a:solidFill>
              <a:prstDash val="solid"/>
              <a:round/>
              <a:headEnd/>
              <a:tailEnd/>
            </a:ln>
          </p:spPr>
          <p:txBody>
            <a:bodyPr/>
            <a:lstStyle/>
            <a:p>
              <a:pPr defTabSz="457200">
                <a:defRPr/>
              </a:pPr>
              <a:endParaRPr lang="en-US" sz="1200" b="1" dirty="0">
                <a:solidFill>
                  <a:srgbClr val="B0DDF4"/>
                </a:solidFill>
                <a:latin typeface="Arial" panose="020B0604020202020204"/>
              </a:endParaRPr>
            </a:p>
          </p:txBody>
        </p:sp>
        <p:sp>
          <p:nvSpPr>
            <p:cNvPr id="147" name="Shape - West Virginia"/>
            <p:cNvSpPr>
              <a:spLocks noChangeAspect="1"/>
            </p:cNvSpPr>
            <p:nvPr/>
          </p:nvSpPr>
          <p:spPr bwMode="auto">
            <a:xfrm>
              <a:off x="6345237" y="2388418"/>
              <a:ext cx="550863" cy="566738"/>
            </a:xfrm>
            <a:custGeom>
              <a:avLst/>
              <a:gdLst>
                <a:gd name="T0" fmla="*/ 2147483647 w 349"/>
                <a:gd name="T1" fmla="*/ 2147483647 h 365"/>
                <a:gd name="T2" fmla="*/ 2147483647 w 349"/>
                <a:gd name="T3" fmla="*/ 2147483647 h 365"/>
                <a:gd name="T4" fmla="*/ 0 w 349"/>
                <a:gd name="T5" fmla="*/ 2147483647 h 365"/>
                <a:gd name="T6" fmla="*/ 2147483647 w 349"/>
                <a:gd name="T7" fmla="*/ 2147483647 h 365"/>
                <a:gd name="T8" fmla="*/ 2147483647 w 349"/>
                <a:gd name="T9" fmla="*/ 2147483647 h 365"/>
                <a:gd name="T10" fmla="*/ 2147483647 w 349"/>
                <a:gd name="T11" fmla="*/ 2147483647 h 365"/>
                <a:gd name="T12" fmla="*/ 2147483647 w 349"/>
                <a:gd name="T13" fmla="*/ 2147483647 h 365"/>
                <a:gd name="T14" fmla="*/ 2147483647 w 349"/>
                <a:gd name="T15" fmla="*/ 2147483647 h 365"/>
                <a:gd name="T16" fmla="*/ 2147483647 w 349"/>
                <a:gd name="T17" fmla="*/ 2147483647 h 365"/>
                <a:gd name="T18" fmla="*/ 2147483647 w 349"/>
                <a:gd name="T19" fmla="*/ 2147483647 h 365"/>
                <a:gd name="T20" fmla="*/ 2147483647 w 349"/>
                <a:gd name="T21" fmla="*/ 2147483647 h 365"/>
                <a:gd name="T22" fmla="*/ 2147483647 w 349"/>
                <a:gd name="T23" fmla="*/ 2147483647 h 365"/>
                <a:gd name="T24" fmla="*/ 2147483647 w 349"/>
                <a:gd name="T25" fmla="*/ 2147483647 h 365"/>
                <a:gd name="T26" fmla="*/ 2147483647 w 349"/>
                <a:gd name="T27" fmla="*/ 2147483647 h 365"/>
                <a:gd name="T28" fmla="*/ 2147483647 w 349"/>
                <a:gd name="T29" fmla="*/ 2147483647 h 365"/>
                <a:gd name="T30" fmla="*/ 2147483647 w 349"/>
                <a:gd name="T31" fmla="*/ 2147483647 h 365"/>
                <a:gd name="T32" fmla="*/ 2147483647 w 349"/>
                <a:gd name="T33" fmla="*/ 0 h 365"/>
                <a:gd name="T34" fmla="*/ 2147483647 w 349"/>
                <a:gd name="T35" fmla="*/ 2147483647 h 365"/>
                <a:gd name="T36" fmla="*/ 2147483647 w 349"/>
                <a:gd name="T37" fmla="*/ 2147483647 h 365"/>
                <a:gd name="T38" fmla="*/ 2147483647 w 349"/>
                <a:gd name="T39" fmla="*/ 2147483647 h 365"/>
                <a:gd name="T40" fmla="*/ 2147483647 w 349"/>
                <a:gd name="T41" fmla="*/ 2147483647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
                <a:gd name="T64" fmla="*/ 0 h 365"/>
                <a:gd name="T65" fmla="*/ 349 w 34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 h="365">
                  <a:moveTo>
                    <a:pt x="35" y="191"/>
                  </a:moveTo>
                  <a:lnTo>
                    <a:pt x="9" y="184"/>
                  </a:lnTo>
                  <a:lnTo>
                    <a:pt x="0" y="242"/>
                  </a:lnTo>
                  <a:lnTo>
                    <a:pt x="9" y="303"/>
                  </a:lnTo>
                  <a:lnTo>
                    <a:pt x="59" y="344"/>
                  </a:lnTo>
                  <a:lnTo>
                    <a:pt x="71" y="365"/>
                  </a:lnTo>
                  <a:lnTo>
                    <a:pt x="135" y="344"/>
                  </a:lnTo>
                  <a:lnTo>
                    <a:pt x="211" y="295"/>
                  </a:lnTo>
                  <a:lnTo>
                    <a:pt x="234" y="188"/>
                  </a:lnTo>
                  <a:lnTo>
                    <a:pt x="283" y="160"/>
                  </a:lnTo>
                  <a:lnTo>
                    <a:pt x="310" y="94"/>
                  </a:lnTo>
                  <a:lnTo>
                    <a:pt x="349" y="76"/>
                  </a:lnTo>
                  <a:lnTo>
                    <a:pt x="298" y="67"/>
                  </a:lnTo>
                  <a:lnTo>
                    <a:pt x="210" y="115"/>
                  </a:lnTo>
                  <a:lnTo>
                    <a:pt x="196" y="69"/>
                  </a:lnTo>
                  <a:lnTo>
                    <a:pt x="120" y="73"/>
                  </a:lnTo>
                  <a:lnTo>
                    <a:pt x="103" y="0"/>
                  </a:lnTo>
                  <a:lnTo>
                    <a:pt x="83" y="20"/>
                  </a:lnTo>
                  <a:lnTo>
                    <a:pt x="89" y="124"/>
                  </a:lnTo>
                  <a:lnTo>
                    <a:pt x="55" y="133"/>
                  </a:lnTo>
                  <a:lnTo>
                    <a:pt x="35" y="191"/>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148" name="Shape - Washington"/>
            <p:cNvSpPr>
              <a:spLocks noChangeAspect="1"/>
            </p:cNvSpPr>
            <p:nvPr/>
          </p:nvSpPr>
          <p:spPr bwMode="auto">
            <a:xfrm>
              <a:off x="1463675" y="996181"/>
              <a:ext cx="835025" cy="603250"/>
            </a:xfrm>
            <a:custGeom>
              <a:avLst/>
              <a:gdLst>
                <a:gd name="T0" fmla="*/ 2147483647 w 530"/>
                <a:gd name="T1" fmla="*/ 0 h 389"/>
                <a:gd name="T2" fmla="*/ 2147483647 w 530"/>
                <a:gd name="T3" fmla="*/ 2147483647 h 389"/>
                <a:gd name="T4" fmla="*/ 2147483647 w 530"/>
                <a:gd name="T5" fmla="*/ 2147483647 h 389"/>
                <a:gd name="T6" fmla="*/ 2147483647 w 530"/>
                <a:gd name="T7" fmla="*/ 2147483647 h 389"/>
                <a:gd name="T8" fmla="*/ 2147483647 w 530"/>
                <a:gd name="T9" fmla="*/ 2147483647 h 389"/>
                <a:gd name="T10" fmla="*/ 2147483647 w 530"/>
                <a:gd name="T11" fmla="*/ 2147483647 h 389"/>
                <a:gd name="T12" fmla="*/ 2147483647 w 530"/>
                <a:gd name="T13" fmla="*/ 2147483647 h 389"/>
                <a:gd name="T14" fmla="*/ 2147483647 w 530"/>
                <a:gd name="T15" fmla="*/ 2147483647 h 389"/>
                <a:gd name="T16" fmla="*/ 2147483647 w 530"/>
                <a:gd name="T17" fmla="*/ 2147483647 h 389"/>
                <a:gd name="T18" fmla="*/ 2147483647 w 530"/>
                <a:gd name="T19" fmla="*/ 2147483647 h 389"/>
                <a:gd name="T20" fmla="*/ 2147483647 w 530"/>
                <a:gd name="T21" fmla="*/ 2147483647 h 389"/>
                <a:gd name="T22" fmla="*/ 2147483647 w 530"/>
                <a:gd name="T23" fmla="*/ 2147483647 h 389"/>
                <a:gd name="T24" fmla="*/ 2147483647 w 530"/>
                <a:gd name="T25" fmla="*/ 2147483647 h 389"/>
                <a:gd name="T26" fmla="*/ 2147483647 w 530"/>
                <a:gd name="T27" fmla="*/ 2147483647 h 389"/>
                <a:gd name="T28" fmla="*/ 2147483647 w 530"/>
                <a:gd name="T29" fmla="*/ 2147483647 h 389"/>
                <a:gd name="T30" fmla="*/ 2147483647 w 530"/>
                <a:gd name="T31" fmla="*/ 2147483647 h 389"/>
                <a:gd name="T32" fmla="*/ 2147483647 w 530"/>
                <a:gd name="T33" fmla="*/ 2147483647 h 389"/>
                <a:gd name="T34" fmla="*/ 2147483647 w 530"/>
                <a:gd name="T35" fmla="*/ 2147483647 h 389"/>
                <a:gd name="T36" fmla="*/ 2147483647 w 530"/>
                <a:gd name="T37" fmla="*/ 2147483647 h 389"/>
                <a:gd name="T38" fmla="*/ 2147483647 w 530"/>
                <a:gd name="T39" fmla="*/ 2147483647 h 389"/>
                <a:gd name="T40" fmla="*/ 0 w 530"/>
                <a:gd name="T41" fmla="*/ 2147483647 h 389"/>
                <a:gd name="T42" fmla="*/ 2147483647 w 530"/>
                <a:gd name="T43" fmla="*/ 2147483647 h 389"/>
                <a:gd name="T44" fmla="*/ 2147483647 w 530"/>
                <a:gd name="T45" fmla="*/ 2147483647 h 389"/>
                <a:gd name="T46" fmla="*/ 2147483647 w 530"/>
                <a:gd name="T47" fmla="*/ 2147483647 h 389"/>
                <a:gd name="T48" fmla="*/ 2147483647 w 530"/>
                <a:gd name="T49" fmla="*/ 2147483647 h 389"/>
                <a:gd name="T50" fmla="*/ 2147483647 w 530"/>
                <a:gd name="T51" fmla="*/ 2147483647 h 389"/>
                <a:gd name="T52" fmla="*/ 2147483647 w 530"/>
                <a:gd name="T53" fmla="*/ 2147483647 h 389"/>
                <a:gd name="T54" fmla="*/ 2147483647 w 530"/>
                <a:gd name="T55" fmla="*/ 2147483647 h 389"/>
                <a:gd name="T56" fmla="*/ 2147483647 w 530"/>
                <a:gd name="T57" fmla="*/ 2147483647 h 389"/>
                <a:gd name="T58" fmla="*/ 2147483647 w 530"/>
                <a:gd name="T59" fmla="*/ 2147483647 h 389"/>
                <a:gd name="T60" fmla="*/ 2147483647 w 530"/>
                <a:gd name="T61" fmla="*/ 2147483647 h 389"/>
                <a:gd name="T62" fmla="*/ 2147483647 w 530"/>
                <a:gd name="T63" fmla="*/ 2147483647 h 389"/>
                <a:gd name="T64" fmla="*/ 2147483647 w 530"/>
                <a:gd name="T65" fmla="*/ 2147483647 h 389"/>
                <a:gd name="T66" fmla="*/ 2147483647 w 530"/>
                <a:gd name="T67" fmla="*/ 2147483647 h 389"/>
                <a:gd name="T68" fmla="*/ 2147483647 w 530"/>
                <a:gd name="T69" fmla="*/ 2147483647 h 389"/>
                <a:gd name="T70" fmla="*/ 2147483647 w 530"/>
                <a:gd name="T71" fmla="*/ 2147483647 h 389"/>
                <a:gd name="T72" fmla="*/ 2147483647 w 530"/>
                <a:gd name="T73" fmla="*/ 2147483647 h 389"/>
                <a:gd name="T74" fmla="*/ 2147483647 w 530"/>
                <a:gd name="T75" fmla="*/ 0 h 3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0"/>
                <a:gd name="T115" fmla="*/ 0 h 389"/>
                <a:gd name="T116" fmla="*/ 530 w 530"/>
                <a:gd name="T117" fmla="*/ 389 h 3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0" h="389">
                  <a:moveTo>
                    <a:pt x="134" y="0"/>
                  </a:moveTo>
                  <a:lnTo>
                    <a:pt x="243" y="30"/>
                  </a:lnTo>
                  <a:lnTo>
                    <a:pt x="326" y="49"/>
                  </a:lnTo>
                  <a:lnTo>
                    <a:pt x="366" y="58"/>
                  </a:lnTo>
                  <a:lnTo>
                    <a:pt x="408" y="64"/>
                  </a:lnTo>
                  <a:lnTo>
                    <a:pt x="463" y="74"/>
                  </a:lnTo>
                  <a:lnTo>
                    <a:pt x="530" y="86"/>
                  </a:lnTo>
                  <a:lnTo>
                    <a:pt x="487" y="389"/>
                  </a:lnTo>
                  <a:lnTo>
                    <a:pt x="281" y="345"/>
                  </a:lnTo>
                  <a:lnTo>
                    <a:pt x="253" y="365"/>
                  </a:lnTo>
                  <a:lnTo>
                    <a:pt x="216" y="335"/>
                  </a:lnTo>
                  <a:lnTo>
                    <a:pt x="183" y="365"/>
                  </a:lnTo>
                  <a:lnTo>
                    <a:pt x="153" y="339"/>
                  </a:lnTo>
                  <a:lnTo>
                    <a:pt x="68" y="335"/>
                  </a:lnTo>
                  <a:lnTo>
                    <a:pt x="80" y="286"/>
                  </a:lnTo>
                  <a:lnTo>
                    <a:pt x="19" y="281"/>
                  </a:lnTo>
                  <a:lnTo>
                    <a:pt x="13" y="253"/>
                  </a:lnTo>
                  <a:lnTo>
                    <a:pt x="25" y="223"/>
                  </a:lnTo>
                  <a:lnTo>
                    <a:pt x="10" y="196"/>
                  </a:lnTo>
                  <a:lnTo>
                    <a:pt x="11" y="120"/>
                  </a:lnTo>
                  <a:lnTo>
                    <a:pt x="0" y="62"/>
                  </a:lnTo>
                  <a:lnTo>
                    <a:pt x="7" y="40"/>
                  </a:lnTo>
                  <a:lnTo>
                    <a:pt x="34" y="49"/>
                  </a:lnTo>
                  <a:lnTo>
                    <a:pt x="62" y="83"/>
                  </a:lnTo>
                  <a:lnTo>
                    <a:pt x="114" y="91"/>
                  </a:lnTo>
                  <a:lnTo>
                    <a:pt x="128" y="119"/>
                  </a:lnTo>
                  <a:lnTo>
                    <a:pt x="102" y="119"/>
                  </a:lnTo>
                  <a:lnTo>
                    <a:pt x="99" y="143"/>
                  </a:lnTo>
                  <a:lnTo>
                    <a:pt x="114" y="146"/>
                  </a:lnTo>
                  <a:lnTo>
                    <a:pt x="120" y="170"/>
                  </a:lnTo>
                  <a:lnTo>
                    <a:pt x="89" y="187"/>
                  </a:lnTo>
                  <a:lnTo>
                    <a:pt x="89" y="204"/>
                  </a:lnTo>
                  <a:lnTo>
                    <a:pt x="125" y="204"/>
                  </a:lnTo>
                  <a:lnTo>
                    <a:pt x="134" y="162"/>
                  </a:lnTo>
                  <a:lnTo>
                    <a:pt x="161" y="137"/>
                  </a:lnTo>
                  <a:lnTo>
                    <a:pt x="128" y="71"/>
                  </a:lnTo>
                  <a:lnTo>
                    <a:pt x="149" y="50"/>
                  </a:lnTo>
                  <a:lnTo>
                    <a:pt x="134" y="0"/>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grpSp>
          <p:nvGrpSpPr>
            <p:cNvPr id="149" name="Shape - Virginia"/>
            <p:cNvGrpSpPr>
              <a:grpSpLocks/>
            </p:cNvGrpSpPr>
            <p:nvPr/>
          </p:nvGrpSpPr>
          <p:grpSpPr bwMode="auto">
            <a:xfrm>
              <a:off x="6276972" y="2507480"/>
              <a:ext cx="1009651" cy="596900"/>
              <a:chOff x="3911" y="1540"/>
              <a:chExt cx="636" cy="376"/>
            </a:xfrm>
            <a:solidFill>
              <a:srgbClr val="0072C0"/>
            </a:solidFill>
          </p:grpSpPr>
          <p:sp>
            <p:nvSpPr>
              <p:cNvPr id="269" name="Freeform 65"/>
              <p:cNvSpPr>
                <a:spLocks noChangeAspect="1"/>
              </p:cNvSpPr>
              <p:nvPr/>
            </p:nvSpPr>
            <p:spPr bwMode="auto">
              <a:xfrm>
                <a:off x="3911" y="1540"/>
                <a:ext cx="613" cy="376"/>
              </a:xfrm>
              <a:custGeom>
                <a:avLst/>
                <a:gdLst>
                  <a:gd name="T0" fmla="*/ 102 w 616"/>
                  <a:gd name="T1" fmla="*/ 253 h 383"/>
                  <a:gd name="T2" fmla="*/ 84 w 616"/>
                  <a:gd name="T3" fmla="*/ 290 h 383"/>
                  <a:gd name="T4" fmla="*/ 59 w 616"/>
                  <a:gd name="T5" fmla="*/ 300 h 383"/>
                  <a:gd name="T6" fmla="*/ 57 w 616"/>
                  <a:gd name="T7" fmla="*/ 325 h 383"/>
                  <a:gd name="T8" fmla="*/ 3 w 616"/>
                  <a:gd name="T9" fmla="*/ 343 h 383"/>
                  <a:gd name="T10" fmla="*/ 0 w 616"/>
                  <a:gd name="T11" fmla="*/ 362 h 383"/>
                  <a:gd name="T12" fmla="*/ 144 w 616"/>
                  <a:gd name="T13" fmla="*/ 339 h 383"/>
                  <a:gd name="T14" fmla="*/ 406 w 616"/>
                  <a:gd name="T15" fmla="*/ 287 h 383"/>
                  <a:gd name="T16" fmla="*/ 607 w 616"/>
                  <a:gd name="T17" fmla="*/ 240 h 383"/>
                  <a:gd name="T18" fmla="*/ 607 w 616"/>
                  <a:gd name="T19" fmla="*/ 203 h 383"/>
                  <a:gd name="T20" fmla="*/ 585 w 616"/>
                  <a:gd name="T21" fmla="*/ 191 h 383"/>
                  <a:gd name="T22" fmla="*/ 567 w 616"/>
                  <a:gd name="T23" fmla="*/ 210 h 383"/>
                  <a:gd name="T24" fmla="*/ 556 w 616"/>
                  <a:gd name="T25" fmla="*/ 161 h 383"/>
                  <a:gd name="T26" fmla="*/ 567 w 616"/>
                  <a:gd name="T27" fmla="*/ 118 h 383"/>
                  <a:gd name="T28" fmla="*/ 494 w 616"/>
                  <a:gd name="T29" fmla="*/ 84 h 383"/>
                  <a:gd name="T30" fmla="*/ 442 w 616"/>
                  <a:gd name="T31" fmla="*/ 93 h 383"/>
                  <a:gd name="T32" fmla="*/ 440 w 616"/>
                  <a:gd name="T33" fmla="*/ 27 h 383"/>
                  <a:gd name="T34" fmla="*/ 387 w 616"/>
                  <a:gd name="T35" fmla="*/ 0 h 383"/>
                  <a:gd name="T36" fmla="*/ 346 w 616"/>
                  <a:gd name="T37" fmla="*/ 17 h 383"/>
                  <a:gd name="T38" fmla="*/ 319 w 616"/>
                  <a:gd name="T39" fmla="*/ 80 h 383"/>
                  <a:gd name="T40" fmla="*/ 275 w 616"/>
                  <a:gd name="T41" fmla="*/ 105 h 383"/>
                  <a:gd name="T42" fmla="*/ 255 w 616"/>
                  <a:gd name="T43" fmla="*/ 204 h 383"/>
                  <a:gd name="T44" fmla="*/ 178 w 616"/>
                  <a:gd name="T45" fmla="*/ 253 h 383"/>
                  <a:gd name="T46" fmla="*/ 115 w 616"/>
                  <a:gd name="T47" fmla="*/ 274 h 383"/>
                  <a:gd name="T48" fmla="*/ 102 w 616"/>
                  <a:gd name="T49" fmla="*/ 253 h 3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6"/>
                  <a:gd name="T76" fmla="*/ 0 h 383"/>
                  <a:gd name="T77" fmla="*/ 616 w 616"/>
                  <a:gd name="T78" fmla="*/ 383 h 3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6" h="383">
                    <a:moveTo>
                      <a:pt x="102" y="268"/>
                    </a:moveTo>
                    <a:lnTo>
                      <a:pt x="84" y="307"/>
                    </a:lnTo>
                    <a:lnTo>
                      <a:pt x="59" y="318"/>
                    </a:lnTo>
                    <a:lnTo>
                      <a:pt x="57" y="343"/>
                    </a:lnTo>
                    <a:lnTo>
                      <a:pt x="3" y="362"/>
                    </a:lnTo>
                    <a:lnTo>
                      <a:pt x="0" y="383"/>
                    </a:lnTo>
                    <a:lnTo>
                      <a:pt x="147" y="358"/>
                    </a:lnTo>
                    <a:lnTo>
                      <a:pt x="412" y="303"/>
                    </a:lnTo>
                    <a:lnTo>
                      <a:pt x="616" y="254"/>
                    </a:lnTo>
                    <a:lnTo>
                      <a:pt x="616" y="215"/>
                    </a:lnTo>
                    <a:lnTo>
                      <a:pt x="594" y="203"/>
                    </a:lnTo>
                    <a:lnTo>
                      <a:pt x="576" y="222"/>
                    </a:lnTo>
                    <a:lnTo>
                      <a:pt x="565" y="170"/>
                    </a:lnTo>
                    <a:lnTo>
                      <a:pt x="576" y="124"/>
                    </a:lnTo>
                    <a:lnTo>
                      <a:pt x="500" y="90"/>
                    </a:lnTo>
                    <a:lnTo>
                      <a:pt x="448" y="99"/>
                    </a:lnTo>
                    <a:lnTo>
                      <a:pt x="446" y="27"/>
                    </a:lnTo>
                    <a:lnTo>
                      <a:pt x="393" y="0"/>
                    </a:lnTo>
                    <a:lnTo>
                      <a:pt x="352" y="17"/>
                    </a:lnTo>
                    <a:lnTo>
                      <a:pt x="325" y="84"/>
                    </a:lnTo>
                    <a:lnTo>
                      <a:pt x="278" y="111"/>
                    </a:lnTo>
                    <a:lnTo>
                      <a:pt x="258" y="216"/>
                    </a:lnTo>
                    <a:lnTo>
                      <a:pt x="181" y="268"/>
                    </a:lnTo>
                    <a:lnTo>
                      <a:pt x="118" y="289"/>
                    </a:lnTo>
                    <a:lnTo>
                      <a:pt x="102" y="268"/>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B0DDF4"/>
                  </a:solidFill>
                  <a:latin typeface="Arial" panose="020B0604020202020204"/>
                </a:endParaRPr>
              </a:p>
            </p:txBody>
          </p:sp>
          <p:sp>
            <p:nvSpPr>
              <p:cNvPr id="270" name="Freeform 66"/>
              <p:cNvSpPr>
                <a:spLocks noChangeAspect="1"/>
              </p:cNvSpPr>
              <p:nvPr/>
            </p:nvSpPr>
            <p:spPr bwMode="auto">
              <a:xfrm>
                <a:off x="4506" y="1634"/>
                <a:ext cx="41" cy="69"/>
              </a:xfrm>
              <a:custGeom>
                <a:avLst/>
                <a:gdLst>
                  <a:gd name="T0" fmla="*/ 0 w 42"/>
                  <a:gd name="T1" fmla="*/ 6 h 71"/>
                  <a:gd name="T2" fmla="*/ 39 w 42"/>
                  <a:gd name="T3" fmla="*/ 0 h 71"/>
                  <a:gd name="T4" fmla="*/ 18 w 42"/>
                  <a:gd name="T5" fmla="*/ 65 h 71"/>
                  <a:gd name="T6" fmla="*/ 2 w 42"/>
                  <a:gd name="T7" fmla="*/ 64 h 71"/>
                  <a:gd name="T8" fmla="*/ 0 w 42"/>
                  <a:gd name="T9" fmla="*/ 6 h 71"/>
                  <a:gd name="T10" fmla="*/ 0 60000 65536"/>
                  <a:gd name="T11" fmla="*/ 0 60000 65536"/>
                  <a:gd name="T12" fmla="*/ 0 60000 65536"/>
                  <a:gd name="T13" fmla="*/ 0 60000 65536"/>
                  <a:gd name="T14" fmla="*/ 0 60000 65536"/>
                  <a:gd name="T15" fmla="*/ 0 w 42"/>
                  <a:gd name="T16" fmla="*/ 0 h 71"/>
                  <a:gd name="T17" fmla="*/ 42 w 42"/>
                  <a:gd name="T18" fmla="*/ 71 h 71"/>
                </a:gdLst>
                <a:ahLst/>
                <a:cxnLst>
                  <a:cxn ang="T10">
                    <a:pos x="T0" y="T1"/>
                  </a:cxn>
                  <a:cxn ang="T11">
                    <a:pos x="T2" y="T3"/>
                  </a:cxn>
                  <a:cxn ang="T12">
                    <a:pos x="T4" y="T5"/>
                  </a:cxn>
                  <a:cxn ang="T13">
                    <a:pos x="T6" y="T7"/>
                  </a:cxn>
                  <a:cxn ang="T14">
                    <a:pos x="T8" y="T9"/>
                  </a:cxn>
                </a:cxnLst>
                <a:rect l="T15" t="T16" r="T17" b="T18"/>
                <a:pathLst>
                  <a:path w="42" h="71">
                    <a:moveTo>
                      <a:pt x="0" y="6"/>
                    </a:moveTo>
                    <a:lnTo>
                      <a:pt x="42" y="0"/>
                    </a:lnTo>
                    <a:lnTo>
                      <a:pt x="18" y="71"/>
                    </a:lnTo>
                    <a:lnTo>
                      <a:pt x="2" y="70"/>
                    </a:lnTo>
                    <a:lnTo>
                      <a:pt x="0" y="6"/>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grpSp>
        <p:sp>
          <p:nvSpPr>
            <p:cNvPr id="150" name="Shape - Vermont"/>
            <p:cNvSpPr>
              <a:spLocks noChangeAspect="1"/>
            </p:cNvSpPr>
            <p:nvPr/>
          </p:nvSpPr>
          <p:spPr bwMode="auto">
            <a:xfrm>
              <a:off x="7172325" y="1442268"/>
              <a:ext cx="220663" cy="401638"/>
            </a:xfrm>
            <a:custGeom>
              <a:avLst/>
              <a:gdLst>
                <a:gd name="T0" fmla="*/ 0 w 139"/>
                <a:gd name="T1" fmla="*/ 2147483647 h 257"/>
                <a:gd name="T2" fmla="*/ 2147483647 w 139"/>
                <a:gd name="T3" fmla="*/ 0 h 257"/>
                <a:gd name="T4" fmla="*/ 2147483647 w 139"/>
                <a:gd name="T5" fmla="*/ 2147483647 h 257"/>
                <a:gd name="T6" fmla="*/ 2147483647 w 139"/>
                <a:gd name="T7" fmla="*/ 2147483647 h 257"/>
                <a:gd name="T8" fmla="*/ 2147483647 w 139"/>
                <a:gd name="T9" fmla="*/ 2147483647 h 257"/>
                <a:gd name="T10" fmla="*/ 2147483647 w 139"/>
                <a:gd name="T11" fmla="*/ 2147483647 h 257"/>
                <a:gd name="T12" fmla="*/ 2147483647 w 139"/>
                <a:gd name="T13" fmla="*/ 2147483647 h 257"/>
                <a:gd name="T14" fmla="*/ 2147483647 w 139"/>
                <a:gd name="T15" fmla="*/ 2147483647 h 257"/>
                <a:gd name="T16" fmla="*/ 2147483647 w 139"/>
                <a:gd name="T17" fmla="*/ 2147483647 h 257"/>
                <a:gd name="T18" fmla="*/ 0 w 139"/>
                <a:gd name="T19" fmla="*/ 21474836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257"/>
                <a:gd name="T32" fmla="*/ 139 w 139"/>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257">
                  <a:moveTo>
                    <a:pt x="0" y="27"/>
                  </a:moveTo>
                  <a:lnTo>
                    <a:pt x="102" y="0"/>
                  </a:lnTo>
                  <a:lnTo>
                    <a:pt x="139" y="70"/>
                  </a:lnTo>
                  <a:lnTo>
                    <a:pt x="120" y="88"/>
                  </a:lnTo>
                  <a:lnTo>
                    <a:pt x="127" y="243"/>
                  </a:lnTo>
                  <a:lnTo>
                    <a:pt x="69" y="257"/>
                  </a:lnTo>
                  <a:lnTo>
                    <a:pt x="41" y="193"/>
                  </a:lnTo>
                  <a:lnTo>
                    <a:pt x="39" y="117"/>
                  </a:lnTo>
                  <a:lnTo>
                    <a:pt x="14" y="94"/>
                  </a:lnTo>
                  <a:lnTo>
                    <a:pt x="0" y="27"/>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B0DDF4"/>
                </a:solidFill>
                <a:latin typeface="Arial" panose="020B0604020202020204"/>
              </a:endParaRPr>
            </a:p>
          </p:txBody>
        </p:sp>
        <p:sp>
          <p:nvSpPr>
            <p:cNvPr id="151" name="Shape - Utah"/>
            <p:cNvSpPr>
              <a:spLocks noChangeAspect="1"/>
            </p:cNvSpPr>
            <p:nvPr/>
          </p:nvSpPr>
          <p:spPr bwMode="auto">
            <a:xfrm>
              <a:off x="2351088" y="2280468"/>
              <a:ext cx="693737" cy="885825"/>
            </a:xfrm>
            <a:custGeom>
              <a:avLst/>
              <a:gdLst>
                <a:gd name="T0" fmla="*/ 2147483647 w 441"/>
                <a:gd name="T1" fmla="*/ 0 h 569"/>
                <a:gd name="T2" fmla="*/ 2147483647 w 441"/>
                <a:gd name="T3" fmla="*/ 2147483647 h 569"/>
                <a:gd name="T4" fmla="*/ 2147483647 w 441"/>
                <a:gd name="T5" fmla="*/ 2147483647 h 569"/>
                <a:gd name="T6" fmla="*/ 2147483647 w 441"/>
                <a:gd name="T7" fmla="*/ 2147483647 h 569"/>
                <a:gd name="T8" fmla="*/ 2147483647 w 441"/>
                <a:gd name="T9" fmla="*/ 2147483647 h 569"/>
                <a:gd name="T10" fmla="*/ 0 w 441"/>
                <a:gd name="T11" fmla="*/ 2147483647 h 569"/>
                <a:gd name="T12" fmla="*/ 2147483647 w 441"/>
                <a:gd name="T13" fmla="*/ 2147483647 h 569"/>
                <a:gd name="T14" fmla="*/ 2147483647 w 441"/>
                <a:gd name="T15" fmla="*/ 0 h 569"/>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569"/>
                <a:gd name="T26" fmla="*/ 441 w 441"/>
                <a:gd name="T27" fmla="*/ 569 h 5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569">
                  <a:moveTo>
                    <a:pt x="82" y="0"/>
                  </a:moveTo>
                  <a:lnTo>
                    <a:pt x="298" y="30"/>
                  </a:lnTo>
                  <a:lnTo>
                    <a:pt x="283" y="139"/>
                  </a:lnTo>
                  <a:lnTo>
                    <a:pt x="441" y="154"/>
                  </a:lnTo>
                  <a:lnTo>
                    <a:pt x="398" y="569"/>
                  </a:lnTo>
                  <a:lnTo>
                    <a:pt x="0" y="526"/>
                  </a:lnTo>
                  <a:lnTo>
                    <a:pt x="40" y="261"/>
                  </a:lnTo>
                  <a:lnTo>
                    <a:pt x="82" y="0"/>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152" name="Shape - Texas"/>
            <p:cNvSpPr>
              <a:spLocks noChangeAspect="1"/>
            </p:cNvSpPr>
            <p:nvPr/>
          </p:nvSpPr>
          <p:spPr bwMode="auto">
            <a:xfrm>
              <a:off x="3225798" y="3286942"/>
              <a:ext cx="1816100" cy="1662113"/>
            </a:xfrm>
            <a:custGeom>
              <a:avLst/>
              <a:gdLst>
                <a:gd name="T0" fmla="*/ 2147483647 w 1152"/>
                <a:gd name="T1" fmla="*/ 0 h 1067"/>
                <a:gd name="T2" fmla="*/ 2147483647 w 1152"/>
                <a:gd name="T3" fmla="*/ 2147483647 h 1067"/>
                <a:gd name="T4" fmla="*/ 2147483647 w 1152"/>
                <a:gd name="T5" fmla="*/ 2147483647 h 1067"/>
                <a:gd name="T6" fmla="*/ 2147483647 w 1152"/>
                <a:gd name="T7" fmla="*/ 2147483647 h 1067"/>
                <a:gd name="T8" fmla="*/ 2147483647 w 1152"/>
                <a:gd name="T9" fmla="*/ 2147483647 h 1067"/>
                <a:gd name="T10" fmla="*/ 2147483647 w 1152"/>
                <a:gd name="T11" fmla="*/ 2147483647 h 1067"/>
                <a:gd name="T12" fmla="*/ 2147483647 w 1152"/>
                <a:gd name="T13" fmla="*/ 2147483647 h 1067"/>
                <a:gd name="T14" fmla="*/ 2147483647 w 1152"/>
                <a:gd name="T15" fmla="*/ 2147483647 h 1067"/>
                <a:gd name="T16" fmla="*/ 2147483647 w 1152"/>
                <a:gd name="T17" fmla="*/ 2147483647 h 1067"/>
                <a:gd name="T18" fmla="*/ 2147483647 w 1152"/>
                <a:gd name="T19" fmla="*/ 2147483647 h 1067"/>
                <a:gd name="T20" fmla="*/ 2147483647 w 1152"/>
                <a:gd name="T21" fmla="*/ 2147483647 h 1067"/>
                <a:gd name="T22" fmla="*/ 2147483647 w 1152"/>
                <a:gd name="T23" fmla="*/ 2147483647 h 1067"/>
                <a:gd name="T24" fmla="*/ 2147483647 w 1152"/>
                <a:gd name="T25" fmla="*/ 2147483647 h 1067"/>
                <a:gd name="T26" fmla="*/ 2147483647 w 1152"/>
                <a:gd name="T27" fmla="*/ 2147483647 h 1067"/>
                <a:gd name="T28" fmla="*/ 2147483647 w 1152"/>
                <a:gd name="T29" fmla="*/ 2147483647 h 1067"/>
                <a:gd name="T30" fmla="*/ 2147483647 w 1152"/>
                <a:gd name="T31" fmla="*/ 2147483647 h 1067"/>
                <a:gd name="T32" fmla="*/ 2147483647 w 1152"/>
                <a:gd name="T33" fmla="*/ 2147483647 h 1067"/>
                <a:gd name="T34" fmla="*/ 2147483647 w 1152"/>
                <a:gd name="T35" fmla="*/ 2147483647 h 1067"/>
                <a:gd name="T36" fmla="*/ 2147483647 w 1152"/>
                <a:gd name="T37" fmla="*/ 2147483647 h 1067"/>
                <a:gd name="T38" fmla="*/ 2147483647 w 1152"/>
                <a:gd name="T39" fmla="*/ 2147483647 h 1067"/>
                <a:gd name="T40" fmla="*/ 2147483647 w 1152"/>
                <a:gd name="T41" fmla="*/ 2147483647 h 1067"/>
                <a:gd name="T42" fmla="*/ 2147483647 w 1152"/>
                <a:gd name="T43" fmla="*/ 2147483647 h 1067"/>
                <a:gd name="T44" fmla="*/ 2147483647 w 1152"/>
                <a:gd name="T45" fmla="*/ 2147483647 h 1067"/>
                <a:gd name="T46" fmla="*/ 2147483647 w 1152"/>
                <a:gd name="T47" fmla="*/ 2147483647 h 1067"/>
                <a:gd name="T48" fmla="*/ 2147483647 w 1152"/>
                <a:gd name="T49" fmla="*/ 2147483647 h 1067"/>
                <a:gd name="T50" fmla="*/ 2147483647 w 1152"/>
                <a:gd name="T51" fmla="*/ 2147483647 h 1067"/>
                <a:gd name="T52" fmla="*/ 2147483647 w 1152"/>
                <a:gd name="T53" fmla="*/ 2147483647 h 1067"/>
                <a:gd name="T54" fmla="*/ 2147483647 w 1152"/>
                <a:gd name="T55" fmla="*/ 2147483647 h 1067"/>
                <a:gd name="T56" fmla="*/ 2147483647 w 1152"/>
                <a:gd name="T57" fmla="*/ 2147483647 h 1067"/>
                <a:gd name="T58" fmla="*/ 2147483647 w 1152"/>
                <a:gd name="T59" fmla="*/ 2147483647 h 1067"/>
                <a:gd name="T60" fmla="*/ 2147483647 w 1152"/>
                <a:gd name="T61" fmla="*/ 2147483647 h 1067"/>
                <a:gd name="T62" fmla="*/ 2147483647 w 1152"/>
                <a:gd name="T63" fmla="*/ 2147483647 h 1067"/>
                <a:gd name="T64" fmla="*/ 2147483647 w 1152"/>
                <a:gd name="T65" fmla="*/ 2147483647 h 1067"/>
                <a:gd name="T66" fmla="*/ 2147483647 w 1152"/>
                <a:gd name="T67" fmla="*/ 2147483647 h 1067"/>
                <a:gd name="T68" fmla="*/ 2147483647 w 1152"/>
                <a:gd name="T69" fmla="*/ 2147483647 h 1067"/>
                <a:gd name="T70" fmla="*/ 2147483647 w 1152"/>
                <a:gd name="T71" fmla="*/ 2147483647 h 1067"/>
                <a:gd name="T72" fmla="*/ 2147483647 w 1152"/>
                <a:gd name="T73" fmla="*/ 2147483647 h 1067"/>
                <a:gd name="T74" fmla="*/ 2147483647 w 1152"/>
                <a:gd name="T75" fmla="*/ 2147483647 h 1067"/>
                <a:gd name="T76" fmla="*/ 2147483647 w 1152"/>
                <a:gd name="T77" fmla="*/ 2147483647 h 1067"/>
                <a:gd name="T78" fmla="*/ 2147483647 w 1152"/>
                <a:gd name="T79" fmla="*/ 2147483647 h 1067"/>
                <a:gd name="T80" fmla="*/ 2147483647 w 1152"/>
                <a:gd name="T81" fmla="*/ 2147483647 h 1067"/>
                <a:gd name="T82" fmla="*/ 2147483647 w 1152"/>
                <a:gd name="T83" fmla="*/ 2147483647 h 1067"/>
                <a:gd name="T84" fmla="*/ 2147483647 w 1152"/>
                <a:gd name="T85" fmla="*/ 2147483647 h 1067"/>
                <a:gd name="T86" fmla="*/ 2147483647 w 1152"/>
                <a:gd name="T87" fmla="*/ 2147483647 h 1067"/>
                <a:gd name="T88" fmla="*/ 2147483647 w 1152"/>
                <a:gd name="T89" fmla="*/ 2147483647 h 1067"/>
                <a:gd name="T90" fmla="*/ 2147483647 w 1152"/>
                <a:gd name="T91" fmla="*/ 2147483647 h 1067"/>
                <a:gd name="T92" fmla="*/ 0 w 1152"/>
                <a:gd name="T93" fmla="*/ 2147483647 h 1067"/>
                <a:gd name="T94" fmla="*/ 0 w 1152"/>
                <a:gd name="T95" fmla="*/ 2147483647 h 1067"/>
                <a:gd name="T96" fmla="*/ 2147483647 w 1152"/>
                <a:gd name="T97" fmla="*/ 2147483647 h 1067"/>
                <a:gd name="T98" fmla="*/ 2147483647 w 1152"/>
                <a:gd name="T99" fmla="*/ 2147483647 h 1067"/>
                <a:gd name="T100" fmla="*/ 2147483647 w 1152"/>
                <a:gd name="T101" fmla="*/ 0 h 10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2"/>
                <a:gd name="T154" fmla="*/ 0 h 1067"/>
                <a:gd name="T155" fmla="*/ 1152 w 1152"/>
                <a:gd name="T156" fmla="*/ 1067 h 10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2" h="1067">
                  <a:moveTo>
                    <a:pt x="334" y="0"/>
                  </a:moveTo>
                  <a:lnTo>
                    <a:pt x="589" y="9"/>
                  </a:lnTo>
                  <a:lnTo>
                    <a:pt x="589" y="203"/>
                  </a:lnTo>
                  <a:lnTo>
                    <a:pt x="719" y="257"/>
                  </a:lnTo>
                  <a:lnTo>
                    <a:pt x="754" y="239"/>
                  </a:lnTo>
                  <a:lnTo>
                    <a:pt x="839" y="281"/>
                  </a:lnTo>
                  <a:lnTo>
                    <a:pt x="890" y="278"/>
                  </a:lnTo>
                  <a:lnTo>
                    <a:pt x="988" y="236"/>
                  </a:lnTo>
                  <a:lnTo>
                    <a:pt x="1045" y="276"/>
                  </a:lnTo>
                  <a:lnTo>
                    <a:pt x="1094" y="287"/>
                  </a:lnTo>
                  <a:lnTo>
                    <a:pt x="1094" y="444"/>
                  </a:lnTo>
                  <a:lnTo>
                    <a:pt x="1152" y="543"/>
                  </a:lnTo>
                  <a:lnTo>
                    <a:pt x="1139" y="677"/>
                  </a:lnTo>
                  <a:lnTo>
                    <a:pt x="1076" y="731"/>
                  </a:lnTo>
                  <a:lnTo>
                    <a:pt x="1063" y="681"/>
                  </a:lnTo>
                  <a:lnTo>
                    <a:pt x="1045" y="704"/>
                  </a:lnTo>
                  <a:lnTo>
                    <a:pt x="1058" y="735"/>
                  </a:lnTo>
                  <a:lnTo>
                    <a:pt x="947" y="815"/>
                  </a:lnTo>
                  <a:lnTo>
                    <a:pt x="920" y="820"/>
                  </a:lnTo>
                  <a:lnTo>
                    <a:pt x="862" y="860"/>
                  </a:lnTo>
                  <a:lnTo>
                    <a:pt x="862" y="883"/>
                  </a:lnTo>
                  <a:lnTo>
                    <a:pt x="844" y="887"/>
                  </a:lnTo>
                  <a:lnTo>
                    <a:pt x="857" y="914"/>
                  </a:lnTo>
                  <a:lnTo>
                    <a:pt x="826" y="954"/>
                  </a:lnTo>
                  <a:lnTo>
                    <a:pt x="844" y="1012"/>
                  </a:lnTo>
                  <a:lnTo>
                    <a:pt x="862" y="1032"/>
                  </a:lnTo>
                  <a:lnTo>
                    <a:pt x="857" y="1067"/>
                  </a:lnTo>
                  <a:lnTo>
                    <a:pt x="812" y="1067"/>
                  </a:lnTo>
                  <a:lnTo>
                    <a:pt x="772" y="1049"/>
                  </a:lnTo>
                  <a:lnTo>
                    <a:pt x="745" y="1054"/>
                  </a:lnTo>
                  <a:lnTo>
                    <a:pt x="656" y="1023"/>
                  </a:lnTo>
                  <a:lnTo>
                    <a:pt x="616" y="900"/>
                  </a:lnTo>
                  <a:lnTo>
                    <a:pt x="553" y="842"/>
                  </a:lnTo>
                  <a:lnTo>
                    <a:pt x="498" y="735"/>
                  </a:lnTo>
                  <a:lnTo>
                    <a:pt x="473" y="725"/>
                  </a:lnTo>
                  <a:lnTo>
                    <a:pt x="443" y="698"/>
                  </a:lnTo>
                  <a:lnTo>
                    <a:pt x="414" y="698"/>
                  </a:lnTo>
                  <a:lnTo>
                    <a:pt x="371" y="689"/>
                  </a:lnTo>
                  <a:lnTo>
                    <a:pt x="338" y="698"/>
                  </a:lnTo>
                  <a:lnTo>
                    <a:pt x="316" y="751"/>
                  </a:lnTo>
                  <a:lnTo>
                    <a:pt x="282" y="760"/>
                  </a:lnTo>
                  <a:lnTo>
                    <a:pt x="209" y="719"/>
                  </a:lnTo>
                  <a:lnTo>
                    <a:pt x="166" y="668"/>
                  </a:lnTo>
                  <a:lnTo>
                    <a:pt x="158" y="607"/>
                  </a:lnTo>
                  <a:lnTo>
                    <a:pt x="127" y="565"/>
                  </a:lnTo>
                  <a:lnTo>
                    <a:pt x="54" y="507"/>
                  </a:lnTo>
                  <a:lnTo>
                    <a:pt x="0" y="446"/>
                  </a:lnTo>
                  <a:lnTo>
                    <a:pt x="0" y="421"/>
                  </a:lnTo>
                  <a:lnTo>
                    <a:pt x="174" y="422"/>
                  </a:lnTo>
                  <a:lnTo>
                    <a:pt x="316" y="434"/>
                  </a:lnTo>
                  <a:lnTo>
                    <a:pt x="334" y="0"/>
                  </a:lnTo>
                  <a:close/>
                </a:path>
              </a:pathLst>
            </a:custGeom>
            <a:solidFill>
              <a:schemeClr val="tx2"/>
            </a:solidFill>
            <a:ln w="19050">
              <a:solidFill>
                <a:schemeClr val="tx1"/>
              </a:solidFill>
              <a:prstDash val="solid"/>
              <a:round/>
              <a:headEnd/>
              <a:tailEnd/>
            </a:ln>
          </p:spPr>
          <p:txBody>
            <a:bodyPr/>
            <a:lstStyle/>
            <a:p>
              <a:pPr defTabSz="457200"/>
              <a:endParaRPr lang="en-US" sz="1100" b="1" dirty="0">
                <a:solidFill>
                  <a:srgbClr val="000000"/>
                </a:solidFill>
                <a:latin typeface="Arial" panose="020B0604020202020204"/>
                <a:cs typeface="Calibri" pitchFamily="34" charset="0"/>
              </a:endParaRPr>
            </a:p>
          </p:txBody>
        </p:sp>
        <p:sp>
          <p:nvSpPr>
            <p:cNvPr id="153" name="Shape - Tennessee"/>
            <p:cNvSpPr>
              <a:spLocks noChangeAspect="1"/>
            </p:cNvSpPr>
            <p:nvPr/>
          </p:nvSpPr>
          <p:spPr bwMode="auto">
            <a:xfrm>
              <a:off x="5418137" y="3056756"/>
              <a:ext cx="1100137" cy="396875"/>
            </a:xfrm>
            <a:custGeom>
              <a:avLst/>
              <a:gdLst>
                <a:gd name="T0" fmla="*/ 2147483647 w 699"/>
                <a:gd name="T1" fmla="*/ 2147483647 h 255"/>
                <a:gd name="T2" fmla="*/ 2147483647 w 699"/>
                <a:gd name="T3" fmla="*/ 2147483647 h 255"/>
                <a:gd name="T4" fmla="*/ 2147483647 w 699"/>
                <a:gd name="T5" fmla="*/ 2147483647 h 255"/>
                <a:gd name="T6" fmla="*/ 2147483647 w 699"/>
                <a:gd name="T7" fmla="*/ 2147483647 h 255"/>
                <a:gd name="T8" fmla="*/ 0 w 699"/>
                <a:gd name="T9" fmla="*/ 2147483647 h 255"/>
                <a:gd name="T10" fmla="*/ 2147483647 w 699"/>
                <a:gd name="T11" fmla="*/ 2147483647 h 255"/>
                <a:gd name="T12" fmla="*/ 2147483647 w 699"/>
                <a:gd name="T13" fmla="*/ 2147483647 h 255"/>
                <a:gd name="T14" fmla="*/ 2147483647 w 699"/>
                <a:gd name="T15" fmla="*/ 2147483647 h 255"/>
                <a:gd name="T16" fmla="*/ 2147483647 w 699"/>
                <a:gd name="T17" fmla="*/ 2147483647 h 255"/>
                <a:gd name="T18" fmla="*/ 2147483647 w 699"/>
                <a:gd name="T19" fmla="*/ 2147483647 h 255"/>
                <a:gd name="T20" fmla="*/ 2147483647 w 699"/>
                <a:gd name="T21" fmla="*/ 2147483647 h 255"/>
                <a:gd name="T22" fmla="*/ 2147483647 w 699"/>
                <a:gd name="T23" fmla="*/ 0 h 255"/>
                <a:gd name="T24" fmla="*/ 2147483647 w 699"/>
                <a:gd name="T25" fmla="*/ 2147483647 h 255"/>
                <a:gd name="T26" fmla="*/ 2147483647 w 699"/>
                <a:gd name="T27" fmla="*/ 2147483647 h 255"/>
                <a:gd name="T28" fmla="*/ 2147483647 w 699"/>
                <a:gd name="T29" fmla="*/ 2147483647 h 255"/>
                <a:gd name="T30" fmla="*/ 2147483647 w 699"/>
                <a:gd name="T31" fmla="*/ 2147483647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9"/>
                <a:gd name="T49" fmla="*/ 0 h 255"/>
                <a:gd name="T50" fmla="*/ 699 w 699"/>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9" h="255">
                  <a:moveTo>
                    <a:pt x="42" y="117"/>
                  </a:moveTo>
                  <a:lnTo>
                    <a:pt x="42" y="121"/>
                  </a:lnTo>
                  <a:lnTo>
                    <a:pt x="30" y="145"/>
                  </a:lnTo>
                  <a:lnTo>
                    <a:pt x="43" y="178"/>
                  </a:lnTo>
                  <a:lnTo>
                    <a:pt x="0" y="206"/>
                  </a:lnTo>
                  <a:lnTo>
                    <a:pt x="9" y="255"/>
                  </a:lnTo>
                  <a:lnTo>
                    <a:pt x="192" y="240"/>
                  </a:lnTo>
                  <a:lnTo>
                    <a:pt x="410" y="215"/>
                  </a:lnTo>
                  <a:lnTo>
                    <a:pt x="519" y="196"/>
                  </a:lnTo>
                  <a:lnTo>
                    <a:pt x="541" y="130"/>
                  </a:lnTo>
                  <a:lnTo>
                    <a:pt x="580" y="127"/>
                  </a:lnTo>
                  <a:lnTo>
                    <a:pt x="699" y="0"/>
                  </a:lnTo>
                  <a:lnTo>
                    <a:pt x="544" y="32"/>
                  </a:lnTo>
                  <a:lnTo>
                    <a:pt x="183" y="84"/>
                  </a:lnTo>
                  <a:lnTo>
                    <a:pt x="186" y="99"/>
                  </a:lnTo>
                  <a:lnTo>
                    <a:pt x="42" y="117"/>
                  </a:lnTo>
                  <a:close/>
                </a:path>
              </a:pathLst>
            </a:custGeom>
            <a:solidFill>
              <a:schemeClr val="tx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154" name="Shape - South Dakota"/>
            <p:cNvSpPr>
              <a:spLocks noChangeAspect="1"/>
            </p:cNvSpPr>
            <p:nvPr/>
          </p:nvSpPr>
          <p:spPr bwMode="auto">
            <a:xfrm>
              <a:off x="3656012" y="1751831"/>
              <a:ext cx="920751" cy="593725"/>
            </a:xfrm>
            <a:custGeom>
              <a:avLst/>
              <a:gdLst>
                <a:gd name="T0" fmla="*/ 2147483647 w 583"/>
                <a:gd name="T1" fmla="*/ 0 h 380"/>
                <a:gd name="T2" fmla="*/ 2147483647 w 583"/>
                <a:gd name="T3" fmla="*/ 2147483647 h 380"/>
                <a:gd name="T4" fmla="*/ 0 w 583"/>
                <a:gd name="T5" fmla="*/ 2147483647 h 380"/>
                <a:gd name="T6" fmla="*/ 2147483647 w 583"/>
                <a:gd name="T7" fmla="*/ 2147483647 h 380"/>
                <a:gd name="T8" fmla="*/ 2147483647 w 583"/>
                <a:gd name="T9" fmla="*/ 2147483647 h 380"/>
                <a:gd name="T10" fmla="*/ 2147483647 w 583"/>
                <a:gd name="T11" fmla="*/ 2147483647 h 380"/>
                <a:gd name="T12" fmla="*/ 2147483647 w 583"/>
                <a:gd name="T13" fmla="*/ 2147483647 h 380"/>
                <a:gd name="T14" fmla="*/ 2147483647 w 583"/>
                <a:gd name="T15" fmla="*/ 2147483647 h 380"/>
                <a:gd name="T16" fmla="*/ 2147483647 w 583"/>
                <a:gd name="T17" fmla="*/ 2147483647 h 380"/>
                <a:gd name="T18" fmla="*/ 2147483647 w 583"/>
                <a:gd name="T19" fmla="*/ 2147483647 h 380"/>
                <a:gd name="T20" fmla="*/ 2147483647 w 583"/>
                <a:gd name="T21" fmla="*/ 2147483647 h 380"/>
                <a:gd name="T22" fmla="*/ 2147483647 w 583"/>
                <a:gd name="T23" fmla="*/ 2147483647 h 380"/>
                <a:gd name="T24" fmla="*/ 2147483647 w 583"/>
                <a:gd name="T25" fmla="*/ 2147483647 h 380"/>
                <a:gd name="T26" fmla="*/ 2147483647 w 583"/>
                <a:gd name="T27" fmla="*/ 0 h 3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3"/>
                <a:gd name="T43" fmla="*/ 0 h 380"/>
                <a:gd name="T44" fmla="*/ 583 w 583"/>
                <a:gd name="T45" fmla="*/ 380 h 3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3" h="380">
                  <a:moveTo>
                    <a:pt x="11" y="0"/>
                  </a:moveTo>
                  <a:lnTo>
                    <a:pt x="9" y="147"/>
                  </a:lnTo>
                  <a:lnTo>
                    <a:pt x="0" y="320"/>
                  </a:lnTo>
                  <a:lnTo>
                    <a:pt x="424" y="326"/>
                  </a:lnTo>
                  <a:lnTo>
                    <a:pt x="468" y="350"/>
                  </a:lnTo>
                  <a:lnTo>
                    <a:pt x="500" y="317"/>
                  </a:lnTo>
                  <a:lnTo>
                    <a:pt x="583" y="380"/>
                  </a:lnTo>
                  <a:lnTo>
                    <a:pt x="571" y="314"/>
                  </a:lnTo>
                  <a:lnTo>
                    <a:pt x="579" y="264"/>
                  </a:lnTo>
                  <a:lnTo>
                    <a:pt x="583" y="91"/>
                  </a:lnTo>
                  <a:lnTo>
                    <a:pt x="546" y="54"/>
                  </a:lnTo>
                  <a:lnTo>
                    <a:pt x="561" y="6"/>
                  </a:lnTo>
                  <a:lnTo>
                    <a:pt x="284" y="4"/>
                  </a:lnTo>
                  <a:lnTo>
                    <a:pt x="11" y="0"/>
                  </a:lnTo>
                  <a:close/>
                </a:path>
              </a:pathLst>
            </a:custGeom>
            <a:solidFill>
              <a:schemeClr val="tx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155" name="Shape - South Carolina"/>
            <p:cNvSpPr>
              <a:spLocks noChangeAspect="1"/>
            </p:cNvSpPr>
            <p:nvPr/>
          </p:nvSpPr>
          <p:spPr bwMode="auto">
            <a:xfrm>
              <a:off x="6359524" y="3248842"/>
              <a:ext cx="646113" cy="503238"/>
            </a:xfrm>
            <a:custGeom>
              <a:avLst/>
              <a:gdLst>
                <a:gd name="T0" fmla="*/ 2147483647 w 408"/>
                <a:gd name="T1" fmla="*/ 2147483647 h 323"/>
                <a:gd name="T2" fmla="*/ 2147483647 w 408"/>
                <a:gd name="T3" fmla="*/ 2147483647 h 323"/>
                <a:gd name="T4" fmla="*/ 2147483647 w 408"/>
                <a:gd name="T5" fmla="*/ 0 h 323"/>
                <a:gd name="T6" fmla="*/ 2147483647 w 408"/>
                <a:gd name="T7" fmla="*/ 2147483647 h 323"/>
                <a:gd name="T8" fmla="*/ 2147483647 w 408"/>
                <a:gd name="T9" fmla="*/ 2147483647 h 323"/>
                <a:gd name="T10" fmla="*/ 2147483647 w 408"/>
                <a:gd name="T11" fmla="*/ 2147483647 h 323"/>
                <a:gd name="T12" fmla="*/ 2147483647 w 408"/>
                <a:gd name="T13" fmla="*/ 2147483647 h 323"/>
                <a:gd name="T14" fmla="*/ 2147483647 w 408"/>
                <a:gd name="T15" fmla="*/ 2147483647 h 323"/>
                <a:gd name="T16" fmla="*/ 2147483647 w 408"/>
                <a:gd name="T17" fmla="*/ 2147483647 h 323"/>
                <a:gd name="T18" fmla="*/ 2147483647 w 408"/>
                <a:gd name="T19" fmla="*/ 2147483647 h 323"/>
                <a:gd name="T20" fmla="*/ 2147483647 w 408"/>
                <a:gd name="T21" fmla="*/ 2147483647 h 323"/>
                <a:gd name="T22" fmla="*/ 2147483647 w 408"/>
                <a:gd name="T23" fmla="*/ 2147483647 h 323"/>
                <a:gd name="T24" fmla="*/ 2147483647 w 408"/>
                <a:gd name="T25" fmla="*/ 2147483647 h 323"/>
                <a:gd name="T26" fmla="*/ 2147483647 w 408"/>
                <a:gd name="T27" fmla="*/ 2147483647 h 323"/>
                <a:gd name="T28" fmla="*/ 0 w 408"/>
                <a:gd name="T29" fmla="*/ 2147483647 h 323"/>
                <a:gd name="T30" fmla="*/ 2147483647 w 408"/>
                <a:gd name="T31" fmla="*/ 2147483647 h 3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
                <a:gd name="T49" fmla="*/ 0 h 323"/>
                <a:gd name="T50" fmla="*/ 408 w 408"/>
                <a:gd name="T51" fmla="*/ 323 h 3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 h="323">
                  <a:moveTo>
                    <a:pt x="15" y="58"/>
                  </a:moveTo>
                  <a:lnTo>
                    <a:pt x="47" y="27"/>
                  </a:lnTo>
                  <a:lnTo>
                    <a:pt x="170" y="0"/>
                  </a:lnTo>
                  <a:lnTo>
                    <a:pt x="207" y="18"/>
                  </a:lnTo>
                  <a:lnTo>
                    <a:pt x="286" y="5"/>
                  </a:lnTo>
                  <a:lnTo>
                    <a:pt x="350" y="51"/>
                  </a:lnTo>
                  <a:lnTo>
                    <a:pt x="408" y="86"/>
                  </a:lnTo>
                  <a:lnTo>
                    <a:pt x="375" y="183"/>
                  </a:lnTo>
                  <a:lnTo>
                    <a:pt x="326" y="233"/>
                  </a:lnTo>
                  <a:lnTo>
                    <a:pt x="272" y="247"/>
                  </a:lnTo>
                  <a:lnTo>
                    <a:pt x="283" y="286"/>
                  </a:lnTo>
                  <a:lnTo>
                    <a:pt x="250" y="323"/>
                  </a:lnTo>
                  <a:lnTo>
                    <a:pt x="187" y="233"/>
                  </a:lnTo>
                  <a:lnTo>
                    <a:pt x="26" y="86"/>
                  </a:lnTo>
                  <a:lnTo>
                    <a:pt x="0" y="86"/>
                  </a:lnTo>
                  <a:lnTo>
                    <a:pt x="15" y="58"/>
                  </a:lnTo>
                  <a:close/>
                </a:path>
              </a:pathLst>
            </a:custGeom>
            <a:solidFill>
              <a:schemeClr val="tx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156" name="Shape - Rhode Island"/>
            <p:cNvSpPr>
              <a:spLocks noChangeAspect="1"/>
            </p:cNvSpPr>
            <p:nvPr/>
          </p:nvSpPr>
          <p:spPr bwMode="auto">
            <a:xfrm>
              <a:off x="7483472" y="1894706"/>
              <a:ext cx="120651" cy="101600"/>
            </a:xfrm>
            <a:custGeom>
              <a:avLst/>
              <a:gdLst>
                <a:gd name="T0" fmla="*/ 0 w 77"/>
                <a:gd name="T1" fmla="*/ 2147483647 h 64"/>
                <a:gd name="T2" fmla="*/ 2147483647 w 77"/>
                <a:gd name="T3" fmla="*/ 0 h 64"/>
                <a:gd name="T4" fmla="*/ 2147483647 w 77"/>
                <a:gd name="T5" fmla="*/ 2147483647 h 64"/>
                <a:gd name="T6" fmla="*/ 2147483647 w 77"/>
                <a:gd name="T7" fmla="*/ 2147483647 h 64"/>
                <a:gd name="T8" fmla="*/ 2147483647 w 77"/>
                <a:gd name="T9" fmla="*/ 2147483647 h 64"/>
                <a:gd name="T10" fmla="*/ 2147483647 w 77"/>
                <a:gd name="T11" fmla="*/ 2147483647 h 64"/>
                <a:gd name="T12" fmla="*/ 0 w 77"/>
                <a:gd name="T13" fmla="*/ 2147483647 h 64"/>
                <a:gd name="T14" fmla="*/ 0 60000 65536"/>
                <a:gd name="T15" fmla="*/ 0 60000 65536"/>
                <a:gd name="T16" fmla="*/ 0 60000 65536"/>
                <a:gd name="T17" fmla="*/ 0 60000 65536"/>
                <a:gd name="T18" fmla="*/ 0 60000 65536"/>
                <a:gd name="T19" fmla="*/ 0 60000 65536"/>
                <a:gd name="T20" fmla="*/ 0 60000 65536"/>
                <a:gd name="T21" fmla="*/ 0 w 77"/>
                <a:gd name="T22" fmla="*/ 0 h 64"/>
                <a:gd name="T23" fmla="*/ 77 w 7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64">
                  <a:moveTo>
                    <a:pt x="0" y="10"/>
                  </a:moveTo>
                  <a:lnTo>
                    <a:pt x="32" y="0"/>
                  </a:lnTo>
                  <a:lnTo>
                    <a:pt x="77" y="33"/>
                  </a:lnTo>
                  <a:lnTo>
                    <a:pt x="68" y="42"/>
                  </a:lnTo>
                  <a:lnTo>
                    <a:pt x="46" y="42"/>
                  </a:lnTo>
                  <a:lnTo>
                    <a:pt x="35" y="64"/>
                  </a:lnTo>
                  <a:lnTo>
                    <a:pt x="0" y="10"/>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157" name="Shape - Pennsylvania"/>
            <p:cNvSpPr>
              <a:spLocks noChangeAspect="1"/>
            </p:cNvSpPr>
            <p:nvPr/>
          </p:nvSpPr>
          <p:spPr bwMode="auto">
            <a:xfrm>
              <a:off x="6467474" y="2024881"/>
              <a:ext cx="746125" cy="482600"/>
            </a:xfrm>
            <a:custGeom>
              <a:avLst/>
              <a:gdLst>
                <a:gd name="T0" fmla="*/ 43 w 473"/>
                <a:gd name="T1" fmla="*/ 45 h 310"/>
                <a:gd name="T2" fmla="*/ 0 w 473"/>
                <a:gd name="T3" fmla="*/ 87 h 310"/>
                <a:gd name="T4" fmla="*/ 24 w 473"/>
                <a:gd name="T5" fmla="*/ 237 h 310"/>
                <a:gd name="T6" fmla="*/ 43 w 473"/>
                <a:gd name="T7" fmla="*/ 310 h 310"/>
                <a:gd name="T8" fmla="*/ 124 w 473"/>
                <a:gd name="T9" fmla="*/ 304 h 310"/>
                <a:gd name="T10" fmla="*/ 422 w 473"/>
                <a:gd name="T11" fmla="*/ 248 h 310"/>
                <a:gd name="T12" fmla="*/ 443 w 473"/>
                <a:gd name="T13" fmla="*/ 239 h 310"/>
                <a:gd name="T14" fmla="*/ 473 w 473"/>
                <a:gd name="T15" fmla="*/ 169 h 310"/>
                <a:gd name="T16" fmla="*/ 428 w 473"/>
                <a:gd name="T17" fmla="*/ 130 h 310"/>
                <a:gd name="T18" fmla="*/ 452 w 473"/>
                <a:gd name="T19" fmla="*/ 41 h 310"/>
                <a:gd name="T20" fmla="*/ 418 w 473"/>
                <a:gd name="T21" fmla="*/ 32 h 310"/>
                <a:gd name="T22" fmla="*/ 418 w 473"/>
                <a:gd name="T23" fmla="*/ 9 h 310"/>
                <a:gd name="T24" fmla="*/ 403 w 473"/>
                <a:gd name="T25" fmla="*/ 0 h 310"/>
                <a:gd name="T26" fmla="*/ 57 w 473"/>
                <a:gd name="T27" fmla="*/ 64 h 310"/>
                <a:gd name="T28" fmla="*/ 43 w 473"/>
                <a:gd name="T29" fmla="*/ 45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3"/>
                <a:gd name="T46" fmla="*/ 0 h 310"/>
                <a:gd name="T47" fmla="*/ 473 w 473"/>
                <a:gd name="T48" fmla="*/ 310 h 3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3" h="310">
                  <a:moveTo>
                    <a:pt x="43" y="45"/>
                  </a:moveTo>
                  <a:lnTo>
                    <a:pt x="0" y="87"/>
                  </a:lnTo>
                  <a:lnTo>
                    <a:pt x="24" y="237"/>
                  </a:lnTo>
                  <a:lnTo>
                    <a:pt x="43" y="310"/>
                  </a:lnTo>
                  <a:lnTo>
                    <a:pt x="124" y="304"/>
                  </a:lnTo>
                  <a:lnTo>
                    <a:pt x="422" y="248"/>
                  </a:lnTo>
                  <a:lnTo>
                    <a:pt x="443" y="239"/>
                  </a:lnTo>
                  <a:lnTo>
                    <a:pt x="473" y="169"/>
                  </a:lnTo>
                  <a:lnTo>
                    <a:pt x="428" y="130"/>
                  </a:lnTo>
                  <a:lnTo>
                    <a:pt x="452" y="41"/>
                  </a:lnTo>
                  <a:lnTo>
                    <a:pt x="418" y="32"/>
                  </a:lnTo>
                  <a:lnTo>
                    <a:pt x="418" y="9"/>
                  </a:lnTo>
                  <a:lnTo>
                    <a:pt x="403" y="0"/>
                  </a:lnTo>
                  <a:lnTo>
                    <a:pt x="57" y="64"/>
                  </a:lnTo>
                  <a:lnTo>
                    <a:pt x="43" y="45"/>
                  </a:lnTo>
                  <a:close/>
                </a:path>
              </a:pathLst>
            </a:custGeom>
            <a:solidFill>
              <a:schemeClr val="accent2"/>
            </a:solidFill>
            <a:ln w="19050">
              <a:solidFill>
                <a:schemeClr val="tx1"/>
              </a:solidFill>
              <a:prstDash val="solid"/>
              <a:round/>
              <a:headEnd/>
              <a:tailEnd/>
            </a:ln>
          </p:spPr>
          <p:txBody>
            <a:bodyPr/>
            <a:lstStyle/>
            <a:p>
              <a:pPr defTabSz="457200">
                <a:defRPr/>
              </a:pPr>
              <a:endParaRPr lang="en-US" sz="1200" b="1" dirty="0">
                <a:solidFill>
                  <a:srgbClr val="B0DDF4"/>
                </a:solidFill>
                <a:latin typeface="Arial" panose="020B0604020202020204"/>
              </a:endParaRPr>
            </a:p>
          </p:txBody>
        </p:sp>
        <p:sp>
          <p:nvSpPr>
            <p:cNvPr id="158" name="Shape - Oregon"/>
            <p:cNvSpPr>
              <a:spLocks noChangeAspect="1"/>
            </p:cNvSpPr>
            <p:nvPr/>
          </p:nvSpPr>
          <p:spPr bwMode="auto">
            <a:xfrm>
              <a:off x="1263649" y="1432743"/>
              <a:ext cx="1044575" cy="784225"/>
            </a:xfrm>
            <a:custGeom>
              <a:avLst/>
              <a:gdLst>
                <a:gd name="T0" fmla="*/ 145 w 662"/>
                <a:gd name="T1" fmla="*/ 0 h 505"/>
                <a:gd name="T2" fmla="*/ 126 w 662"/>
                <a:gd name="T3" fmla="*/ 11 h 505"/>
                <a:gd name="T4" fmla="*/ 114 w 662"/>
                <a:gd name="T5" fmla="*/ 55 h 505"/>
                <a:gd name="T6" fmla="*/ 102 w 662"/>
                <a:gd name="T7" fmla="*/ 93 h 505"/>
                <a:gd name="T8" fmla="*/ 93 w 662"/>
                <a:gd name="T9" fmla="*/ 123 h 505"/>
                <a:gd name="T10" fmla="*/ 81 w 662"/>
                <a:gd name="T11" fmla="*/ 155 h 505"/>
                <a:gd name="T12" fmla="*/ 67 w 662"/>
                <a:gd name="T13" fmla="*/ 188 h 505"/>
                <a:gd name="T14" fmla="*/ 50 w 662"/>
                <a:gd name="T15" fmla="*/ 224 h 505"/>
                <a:gd name="T16" fmla="*/ 26 w 662"/>
                <a:gd name="T17" fmla="*/ 266 h 505"/>
                <a:gd name="T18" fmla="*/ 0 w 662"/>
                <a:gd name="T19" fmla="*/ 306 h 505"/>
                <a:gd name="T20" fmla="*/ 0 w 662"/>
                <a:gd name="T21" fmla="*/ 394 h 505"/>
                <a:gd name="T22" fmla="*/ 371 w 662"/>
                <a:gd name="T23" fmla="*/ 470 h 505"/>
                <a:gd name="T24" fmla="*/ 543 w 662"/>
                <a:gd name="T25" fmla="*/ 505 h 505"/>
                <a:gd name="T26" fmla="*/ 579 w 662"/>
                <a:gd name="T27" fmla="*/ 330 h 505"/>
                <a:gd name="T28" fmla="*/ 601 w 662"/>
                <a:gd name="T29" fmla="*/ 315 h 505"/>
                <a:gd name="T30" fmla="*/ 580 w 662"/>
                <a:gd name="T31" fmla="*/ 276 h 505"/>
                <a:gd name="T32" fmla="*/ 591 w 662"/>
                <a:gd name="T33" fmla="*/ 236 h 505"/>
                <a:gd name="T34" fmla="*/ 662 w 662"/>
                <a:gd name="T35" fmla="*/ 169 h 505"/>
                <a:gd name="T36" fmla="*/ 613 w 662"/>
                <a:gd name="T37" fmla="*/ 108 h 505"/>
                <a:gd name="T38" fmla="*/ 407 w 662"/>
                <a:gd name="T39" fmla="*/ 64 h 505"/>
                <a:gd name="T40" fmla="*/ 379 w 662"/>
                <a:gd name="T41" fmla="*/ 82 h 505"/>
                <a:gd name="T42" fmla="*/ 342 w 662"/>
                <a:gd name="T43" fmla="*/ 52 h 505"/>
                <a:gd name="T44" fmla="*/ 309 w 662"/>
                <a:gd name="T45" fmla="*/ 84 h 505"/>
                <a:gd name="T46" fmla="*/ 278 w 662"/>
                <a:gd name="T47" fmla="*/ 52 h 505"/>
                <a:gd name="T48" fmla="*/ 196 w 662"/>
                <a:gd name="T49" fmla="*/ 54 h 505"/>
                <a:gd name="T50" fmla="*/ 206 w 662"/>
                <a:gd name="T51" fmla="*/ 5 h 505"/>
                <a:gd name="T52" fmla="*/ 145 w 662"/>
                <a:gd name="T53" fmla="*/ 0 h 5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2"/>
                <a:gd name="T82" fmla="*/ 0 h 505"/>
                <a:gd name="T83" fmla="*/ 662 w 662"/>
                <a:gd name="T84" fmla="*/ 505 h 5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2" h="505">
                  <a:moveTo>
                    <a:pt x="145" y="0"/>
                  </a:moveTo>
                  <a:lnTo>
                    <a:pt x="126" y="11"/>
                  </a:lnTo>
                  <a:lnTo>
                    <a:pt x="114" y="55"/>
                  </a:lnTo>
                  <a:lnTo>
                    <a:pt x="102" y="93"/>
                  </a:lnTo>
                  <a:lnTo>
                    <a:pt x="93" y="123"/>
                  </a:lnTo>
                  <a:lnTo>
                    <a:pt x="81" y="155"/>
                  </a:lnTo>
                  <a:lnTo>
                    <a:pt x="67" y="188"/>
                  </a:lnTo>
                  <a:lnTo>
                    <a:pt x="50" y="224"/>
                  </a:lnTo>
                  <a:lnTo>
                    <a:pt x="26" y="266"/>
                  </a:lnTo>
                  <a:lnTo>
                    <a:pt x="0" y="306"/>
                  </a:lnTo>
                  <a:lnTo>
                    <a:pt x="0" y="394"/>
                  </a:lnTo>
                  <a:lnTo>
                    <a:pt x="371" y="470"/>
                  </a:lnTo>
                  <a:lnTo>
                    <a:pt x="543" y="505"/>
                  </a:lnTo>
                  <a:lnTo>
                    <a:pt x="579" y="330"/>
                  </a:lnTo>
                  <a:lnTo>
                    <a:pt x="601" y="315"/>
                  </a:lnTo>
                  <a:lnTo>
                    <a:pt x="580" y="276"/>
                  </a:lnTo>
                  <a:lnTo>
                    <a:pt x="591" y="236"/>
                  </a:lnTo>
                  <a:lnTo>
                    <a:pt x="662" y="169"/>
                  </a:lnTo>
                  <a:lnTo>
                    <a:pt x="613" y="108"/>
                  </a:lnTo>
                  <a:lnTo>
                    <a:pt x="407" y="64"/>
                  </a:lnTo>
                  <a:lnTo>
                    <a:pt x="379" y="82"/>
                  </a:lnTo>
                  <a:lnTo>
                    <a:pt x="342" y="52"/>
                  </a:lnTo>
                  <a:lnTo>
                    <a:pt x="309" y="84"/>
                  </a:lnTo>
                  <a:lnTo>
                    <a:pt x="278" y="52"/>
                  </a:lnTo>
                  <a:lnTo>
                    <a:pt x="196" y="54"/>
                  </a:lnTo>
                  <a:lnTo>
                    <a:pt x="206" y="5"/>
                  </a:lnTo>
                  <a:lnTo>
                    <a:pt x="145" y="0"/>
                  </a:lnTo>
                  <a:close/>
                </a:path>
              </a:pathLst>
            </a:custGeom>
            <a:solidFill>
              <a:schemeClr val="accent2"/>
            </a:solidFill>
            <a:ln w="19050">
              <a:solidFill>
                <a:schemeClr val="tx1"/>
              </a:solidFill>
              <a:prstDash val="solid"/>
              <a:round/>
              <a:headEnd/>
              <a:tailEnd/>
            </a:ln>
          </p:spPr>
          <p:txBody>
            <a:bodyPr/>
            <a:lstStyle/>
            <a:p>
              <a:pPr defTabSz="457200">
                <a:defRPr/>
              </a:pPr>
              <a:endParaRPr lang="en-US" sz="1200" b="1" dirty="0">
                <a:solidFill>
                  <a:srgbClr val="000000"/>
                </a:solidFill>
                <a:latin typeface="Arial" panose="020B0604020202020204"/>
              </a:endParaRPr>
            </a:p>
          </p:txBody>
        </p:sp>
        <p:sp>
          <p:nvSpPr>
            <p:cNvPr id="159" name="Shape - Oklahoma"/>
            <p:cNvSpPr>
              <a:spLocks noChangeAspect="1"/>
            </p:cNvSpPr>
            <p:nvPr/>
          </p:nvSpPr>
          <p:spPr bwMode="auto">
            <a:xfrm>
              <a:off x="3752848" y="3191692"/>
              <a:ext cx="1125539" cy="534988"/>
            </a:xfrm>
            <a:custGeom>
              <a:avLst/>
              <a:gdLst>
                <a:gd name="T0" fmla="*/ 2147483647 w 713"/>
                <a:gd name="T1" fmla="*/ 0 h 343"/>
                <a:gd name="T2" fmla="*/ 0 w 713"/>
                <a:gd name="T3" fmla="*/ 2147483647 h 343"/>
                <a:gd name="T4" fmla="*/ 2147483647 w 713"/>
                <a:gd name="T5" fmla="*/ 2147483647 h 343"/>
                <a:gd name="T6" fmla="*/ 2147483647 w 713"/>
                <a:gd name="T7" fmla="*/ 2147483647 h 343"/>
                <a:gd name="T8" fmla="*/ 2147483647 w 713"/>
                <a:gd name="T9" fmla="*/ 2147483647 h 343"/>
                <a:gd name="T10" fmla="*/ 2147483647 w 713"/>
                <a:gd name="T11" fmla="*/ 2147483647 h 343"/>
                <a:gd name="T12" fmla="*/ 2147483647 w 713"/>
                <a:gd name="T13" fmla="*/ 2147483647 h 343"/>
                <a:gd name="T14" fmla="*/ 2147483647 w 713"/>
                <a:gd name="T15" fmla="*/ 2147483647 h 343"/>
                <a:gd name="T16" fmla="*/ 2147483647 w 713"/>
                <a:gd name="T17" fmla="*/ 2147483647 h 343"/>
                <a:gd name="T18" fmla="*/ 2147483647 w 713"/>
                <a:gd name="T19" fmla="*/ 2147483647 h 343"/>
                <a:gd name="T20" fmla="*/ 2147483647 w 713"/>
                <a:gd name="T21" fmla="*/ 2147483647 h 343"/>
                <a:gd name="T22" fmla="*/ 2147483647 w 713"/>
                <a:gd name="T23" fmla="*/ 2147483647 h 343"/>
                <a:gd name="T24" fmla="*/ 2147483647 w 713"/>
                <a:gd name="T25" fmla="*/ 0 h 3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3"/>
                <a:gd name="T40" fmla="*/ 0 h 343"/>
                <a:gd name="T41" fmla="*/ 713 w 713"/>
                <a:gd name="T42" fmla="*/ 343 h 3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3" h="343">
                  <a:moveTo>
                    <a:pt x="4" y="0"/>
                  </a:moveTo>
                  <a:lnTo>
                    <a:pt x="0" y="61"/>
                  </a:lnTo>
                  <a:lnTo>
                    <a:pt x="253" y="70"/>
                  </a:lnTo>
                  <a:lnTo>
                    <a:pt x="255" y="266"/>
                  </a:lnTo>
                  <a:lnTo>
                    <a:pt x="385" y="319"/>
                  </a:lnTo>
                  <a:lnTo>
                    <a:pt x="420" y="300"/>
                  </a:lnTo>
                  <a:lnTo>
                    <a:pt x="502" y="343"/>
                  </a:lnTo>
                  <a:lnTo>
                    <a:pt x="556" y="342"/>
                  </a:lnTo>
                  <a:lnTo>
                    <a:pt x="654" y="300"/>
                  </a:lnTo>
                  <a:lnTo>
                    <a:pt x="713" y="340"/>
                  </a:lnTo>
                  <a:lnTo>
                    <a:pt x="713" y="128"/>
                  </a:lnTo>
                  <a:lnTo>
                    <a:pt x="695" y="5"/>
                  </a:lnTo>
                  <a:lnTo>
                    <a:pt x="4" y="0"/>
                  </a:lnTo>
                  <a:close/>
                </a:path>
              </a:pathLst>
            </a:custGeom>
            <a:solidFill>
              <a:schemeClr val="tx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160" name="Shape - Ohio"/>
            <p:cNvSpPr>
              <a:spLocks noChangeAspect="1"/>
            </p:cNvSpPr>
            <p:nvPr/>
          </p:nvSpPr>
          <p:spPr bwMode="auto">
            <a:xfrm>
              <a:off x="5962648" y="2158230"/>
              <a:ext cx="547688" cy="619125"/>
            </a:xfrm>
            <a:custGeom>
              <a:avLst/>
              <a:gdLst>
                <a:gd name="T0" fmla="*/ 0 w 345"/>
                <a:gd name="T1" fmla="*/ 89 h 398"/>
                <a:gd name="T2" fmla="*/ 155 w 345"/>
                <a:gd name="T3" fmla="*/ 74 h 398"/>
                <a:gd name="T4" fmla="*/ 188 w 345"/>
                <a:gd name="T5" fmla="*/ 80 h 398"/>
                <a:gd name="T6" fmla="*/ 261 w 345"/>
                <a:gd name="T7" fmla="*/ 46 h 398"/>
                <a:gd name="T8" fmla="*/ 277 w 345"/>
                <a:gd name="T9" fmla="*/ 15 h 398"/>
                <a:gd name="T10" fmla="*/ 321 w 345"/>
                <a:gd name="T11" fmla="*/ 0 h 398"/>
                <a:gd name="T12" fmla="*/ 345 w 345"/>
                <a:gd name="T13" fmla="*/ 150 h 398"/>
                <a:gd name="T14" fmla="*/ 327 w 345"/>
                <a:gd name="T15" fmla="*/ 167 h 398"/>
                <a:gd name="T16" fmla="*/ 331 w 345"/>
                <a:gd name="T17" fmla="*/ 271 h 398"/>
                <a:gd name="T18" fmla="*/ 297 w 345"/>
                <a:gd name="T19" fmla="*/ 280 h 398"/>
                <a:gd name="T20" fmla="*/ 277 w 345"/>
                <a:gd name="T21" fmla="*/ 338 h 398"/>
                <a:gd name="T22" fmla="*/ 251 w 345"/>
                <a:gd name="T23" fmla="*/ 331 h 398"/>
                <a:gd name="T24" fmla="*/ 242 w 345"/>
                <a:gd name="T25" fmla="*/ 398 h 398"/>
                <a:gd name="T26" fmla="*/ 203 w 345"/>
                <a:gd name="T27" fmla="*/ 369 h 398"/>
                <a:gd name="T28" fmla="*/ 127 w 345"/>
                <a:gd name="T29" fmla="*/ 387 h 398"/>
                <a:gd name="T30" fmla="*/ 94 w 345"/>
                <a:gd name="T31" fmla="*/ 362 h 398"/>
                <a:gd name="T32" fmla="*/ 51 w 345"/>
                <a:gd name="T33" fmla="*/ 360 h 398"/>
                <a:gd name="T34" fmla="*/ 29 w 345"/>
                <a:gd name="T35" fmla="*/ 249 h 398"/>
                <a:gd name="T36" fmla="*/ 0 w 345"/>
                <a:gd name="T37" fmla="*/ 89 h 3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
                <a:gd name="T58" fmla="*/ 0 h 398"/>
                <a:gd name="T59" fmla="*/ 345 w 345"/>
                <a:gd name="T60" fmla="*/ 398 h 3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 h="398">
                  <a:moveTo>
                    <a:pt x="0" y="89"/>
                  </a:moveTo>
                  <a:lnTo>
                    <a:pt x="155" y="74"/>
                  </a:lnTo>
                  <a:lnTo>
                    <a:pt x="188" y="80"/>
                  </a:lnTo>
                  <a:lnTo>
                    <a:pt x="261" y="46"/>
                  </a:lnTo>
                  <a:lnTo>
                    <a:pt x="277" y="15"/>
                  </a:lnTo>
                  <a:lnTo>
                    <a:pt x="321" y="0"/>
                  </a:lnTo>
                  <a:lnTo>
                    <a:pt x="345" y="150"/>
                  </a:lnTo>
                  <a:lnTo>
                    <a:pt x="327" y="167"/>
                  </a:lnTo>
                  <a:lnTo>
                    <a:pt x="331" y="271"/>
                  </a:lnTo>
                  <a:lnTo>
                    <a:pt x="297" y="280"/>
                  </a:lnTo>
                  <a:lnTo>
                    <a:pt x="277" y="338"/>
                  </a:lnTo>
                  <a:lnTo>
                    <a:pt x="251" y="331"/>
                  </a:lnTo>
                  <a:lnTo>
                    <a:pt x="242" y="398"/>
                  </a:lnTo>
                  <a:lnTo>
                    <a:pt x="203" y="369"/>
                  </a:lnTo>
                  <a:lnTo>
                    <a:pt x="127" y="387"/>
                  </a:lnTo>
                  <a:lnTo>
                    <a:pt x="94" y="362"/>
                  </a:lnTo>
                  <a:lnTo>
                    <a:pt x="51" y="360"/>
                  </a:lnTo>
                  <a:lnTo>
                    <a:pt x="29" y="249"/>
                  </a:lnTo>
                  <a:lnTo>
                    <a:pt x="0" y="89"/>
                  </a:lnTo>
                  <a:close/>
                </a:path>
              </a:pathLst>
            </a:custGeom>
            <a:solidFill>
              <a:schemeClr val="accent2"/>
            </a:solidFill>
            <a:ln w="19050">
              <a:solidFill>
                <a:schemeClr val="tx1"/>
              </a:solidFill>
              <a:prstDash val="solid"/>
              <a:round/>
              <a:headEnd/>
              <a:tailEnd/>
            </a:ln>
          </p:spPr>
          <p:txBody>
            <a:bodyPr/>
            <a:lstStyle/>
            <a:p>
              <a:pPr defTabSz="457200">
                <a:defRPr/>
              </a:pPr>
              <a:endParaRPr lang="en-US" sz="1200" b="1" dirty="0">
                <a:solidFill>
                  <a:srgbClr val="000000"/>
                </a:solidFill>
                <a:latin typeface="Arial" panose="020B0604020202020204"/>
              </a:endParaRPr>
            </a:p>
          </p:txBody>
        </p:sp>
        <p:sp>
          <p:nvSpPr>
            <p:cNvPr id="161" name="Shape - North Dakota"/>
            <p:cNvSpPr>
              <a:spLocks noChangeAspect="1"/>
            </p:cNvSpPr>
            <p:nvPr/>
          </p:nvSpPr>
          <p:spPr bwMode="auto">
            <a:xfrm>
              <a:off x="3686174" y="1266055"/>
              <a:ext cx="876300" cy="506412"/>
            </a:xfrm>
            <a:custGeom>
              <a:avLst/>
              <a:gdLst>
                <a:gd name="T0" fmla="*/ 2147483647 w 555"/>
                <a:gd name="T1" fmla="*/ 0 h 325"/>
                <a:gd name="T2" fmla="*/ 2147483647 w 555"/>
                <a:gd name="T3" fmla="*/ 2147483647 h 325"/>
                <a:gd name="T4" fmla="*/ 2147483647 w 555"/>
                <a:gd name="T5" fmla="*/ 2147483647 h 325"/>
                <a:gd name="T6" fmla="*/ 2147483647 w 555"/>
                <a:gd name="T7" fmla="*/ 2147483647 h 325"/>
                <a:gd name="T8" fmla="*/ 2147483647 w 555"/>
                <a:gd name="T9" fmla="*/ 2147483647 h 325"/>
                <a:gd name="T10" fmla="*/ 2147483647 w 555"/>
                <a:gd name="T11" fmla="*/ 2147483647 h 325"/>
                <a:gd name="T12" fmla="*/ 2147483647 w 555"/>
                <a:gd name="T13" fmla="*/ 2147483647 h 325"/>
                <a:gd name="T14" fmla="*/ 0 w 555"/>
                <a:gd name="T15" fmla="*/ 2147483647 h 325"/>
                <a:gd name="T16" fmla="*/ 2147483647 w 555"/>
                <a:gd name="T17" fmla="*/ 0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5"/>
                <a:gd name="T28" fmla="*/ 0 h 325"/>
                <a:gd name="T29" fmla="*/ 555 w 555"/>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5" h="325">
                  <a:moveTo>
                    <a:pt x="2" y="0"/>
                  </a:moveTo>
                  <a:lnTo>
                    <a:pt x="465" y="10"/>
                  </a:lnTo>
                  <a:lnTo>
                    <a:pt x="500" y="106"/>
                  </a:lnTo>
                  <a:lnTo>
                    <a:pt x="532" y="179"/>
                  </a:lnTo>
                  <a:lnTo>
                    <a:pt x="555" y="298"/>
                  </a:lnTo>
                  <a:lnTo>
                    <a:pt x="541" y="325"/>
                  </a:lnTo>
                  <a:lnTo>
                    <a:pt x="370" y="320"/>
                  </a:lnTo>
                  <a:lnTo>
                    <a:pt x="0" y="314"/>
                  </a:lnTo>
                  <a:lnTo>
                    <a:pt x="2" y="0"/>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B0DDF4"/>
                </a:solidFill>
                <a:latin typeface="Arial" panose="020B0604020202020204"/>
              </a:endParaRPr>
            </a:p>
          </p:txBody>
        </p:sp>
        <p:sp>
          <p:nvSpPr>
            <p:cNvPr id="162" name="Shape - North Carolina"/>
            <p:cNvSpPr>
              <a:spLocks noChangeAspect="1"/>
            </p:cNvSpPr>
            <p:nvPr/>
          </p:nvSpPr>
          <p:spPr bwMode="auto">
            <a:xfrm>
              <a:off x="6230937" y="2902768"/>
              <a:ext cx="1112837" cy="479425"/>
            </a:xfrm>
            <a:custGeom>
              <a:avLst/>
              <a:gdLst>
                <a:gd name="T0" fmla="*/ 2147483647 w 704"/>
                <a:gd name="T1" fmla="*/ 2147483647 h 308"/>
                <a:gd name="T2" fmla="*/ 0 w 704"/>
                <a:gd name="T3" fmla="*/ 2147483647 h 308"/>
                <a:gd name="T4" fmla="*/ 2147483647 w 704"/>
                <a:gd name="T5" fmla="*/ 2147483647 h 308"/>
                <a:gd name="T6" fmla="*/ 2147483647 w 704"/>
                <a:gd name="T7" fmla="*/ 2147483647 h 308"/>
                <a:gd name="T8" fmla="*/ 2147483647 w 704"/>
                <a:gd name="T9" fmla="*/ 2147483647 h 308"/>
                <a:gd name="T10" fmla="*/ 2147483647 w 704"/>
                <a:gd name="T11" fmla="*/ 2147483647 h 308"/>
                <a:gd name="T12" fmla="*/ 2147483647 w 704"/>
                <a:gd name="T13" fmla="*/ 2147483647 h 308"/>
                <a:gd name="T14" fmla="*/ 2147483647 w 704"/>
                <a:gd name="T15" fmla="*/ 2147483647 h 308"/>
                <a:gd name="T16" fmla="*/ 2147483647 w 704"/>
                <a:gd name="T17" fmla="*/ 2147483647 h 308"/>
                <a:gd name="T18" fmla="*/ 2147483647 w 704"/>
                <a:gd name="T19" fmla="*/ 2147483647 h 308"/>
                <a:gd name="T20" fmla="*/ 2147483647 w 704"/>
                <a:gd name="T21" fmla="*/ 2147483647 h 308"/>
                <a:gd name="T22" fmla="*/ 2147483647 w 704"/>
                <a:gd name="T23" fmla="*/ 2147483647 h 308"/>
                <a:gd name="T24" fmla="*/ 2147483647 w 704"/>
                <a:gd name="T25" fmla="*/ 2147483647 h 308"/>
                <a:gd name="T26" fmla="*/ 2147483647 w 704"/>
                <a:gd name="T27" fmla="*/ 2147483647 h 308"/>
                <a:gd name="T28" fmla="*/ 2147483647 w 704"/>
                <a:gd name="T29" fmla="*/ 2147483647 h 308"/>
                <a:gd name="T30" fmla="*/ 2147483647 w 704"/>
                <a:gd name="T31" fmla="*/ 2147483647 h 308"/>
                <a:gd name="T32" fmla="*/ 2147483647 w 704"/>
                <a:gd name="T33" fmla="*/ 2147483647 h 308"/>
                <a:gd name="T34" fmla="*/ 2147483647 w 704"/>
                <a:gd name="T35" fmla="*/ 2147483647 h 308"/>
                <a:gd name="T36" fmla="*/ 2147483647 w 704"/>
                <a:gd name="T37" fmla="*/ 2147483647 h 308"/>
                <a:gd name="T38" fmla="*/ 2147483647 w 704"/>
                <a:gd name="T39" fmla="*/ 2147483647 h 308"/>
                <a:gd name="T40" fmla="*/ 2147483647 w 704"/>
                <a:gd name="T41" fmla="*/ 2147483647 h 308"/>
                <a:gd name="T42" fmla="*/ 2147483647 w 704"/>
                <a:gd name="T43" fmla="*/ 2147483647 h 308"/>
                <a:gd name="T44" fmla="*/ 2147483647 w 704"/>
                <a:gd name="T45" fmla="*/ 2147483647 h 308"/>
                <a:gd name="T46" fmla="*/ 2147483647 w 704"/>
                <a:gd name="T47" fmla="*/ 2147483647 h 308"/>
                <a:gd name="T48" fmla="*/ 2147483647 w 704"/>
                <a:gd name="T49" fmla="*/ 2147483647 h 308"/>
                <a:gd name="T50" fmla="*/ 2147483647 w 704"/>
                <a:gd name="T51" fmla="*/ 2147483647 h 308"/>
                <a:gd name="T52" fmla="*/ 2147483647 w 704"/>
                <a:gd name="T53" fmla="*/ 2147483647 h 308"/>
                <a:gd name="T54" fmla="*/ 2147483647 w 704"/>
                <a:gd name="T55" fmla="*/ 2147483647 h 308"/>
                <a:gd name="T56" fmla="*/ 2147483647 w 704"/>
                <a:gd name="T57" fmla="*/ 2147483647 h 308"/>
                <a:gd name="T58" fmla="*/ 2147483647 w 704"/>
                <a:gd name="T59" fmla="*/ 0 h 308"/>
                <a:gd name="T60" fmla="*/ 2147483647 w 704"/>
                <a:gd name="T61" fmla="*/ 2147483647 h 308"/>
                <a:gd name="T62" fmla="*/ 2147483647 w 704"/>
                <a:gd name="T63" fmla="*/ 2147483647 h 308"/>
                <a:gd name="T64" fmla="*/ 2147483647 w 704"/>
                <a:gd name="T65" fmla="*/ 2147483647 h 308"/>
                <a:gd name="T66" fmla="*/ 2147483647 w 704"/>
                <a:gd name="T67" fmla="*/ 2147483647 h 3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4"/>
                <a:gd name="T103" fmla="*/ 0 h 308"/>
                <a:gd name="T104" fmla="*/ 704 w 704"/>
                <a:gd name="T105" fmla="*/ 308 h 3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4" h="308">
                  <a:moveTo>
                    <a:pt x="24" y="228"/>
                  </a:moveTo>
                  <a:lnTo>
                    <a:pt x="0" y="294"/>
                  </a:lnTo>
                  <a:lnTo>
                    <a:pt x="91" y="285"/>
                  </a:lnTo>
                  <a:lnTo>
                    <a:pt x="127" y="255"/>
                  </a:lnTo>
                  <a:lnTo>
                    <a:pt x="251" y="222"/>
                  </a:lnTo>
                  <a:lnTo>
                    <a:pt x="285" y="240"/>
                  </a:lnTo>
                  <a:lnTo>
                    <a:pt x="367" y="228"/>
                  </a:lnTo>
                  <a:lnTo>
                    <a:pt x="367" y="233"/>
                  </a:lnTo>
                  <a:lnTo>
                    <a:pt x="489" y="308"/>
                  </a:lnTo>
                  <a:lnTo>
                    <a:pt x="561" y="286"/>
                  </a:lnTo>
                  <a:lnTo>
                    <a:pt x="601" y="201"/>
                  </a:lnTo>
                  <a:lnTo>
                    <a:pt x="671" y="177"/>
                  </a:lnTo>
                  <a:lnTo>
                    <a:pt x="704" y="115"/>
                  </a:lnTo>
                  <a:lnTo>
                    <a:pt x="702" y="39"/>
                  </a:lnTo>
                  <a:lnTo>
                    <a:pt x="693" y="101"/>
                  </a:lnTo>
                  <a:lnTo>
                    <a:pt x="655" y="155"/>
                  </a:lnTo>
                  <a:lnTo>
                    <a:pt x="640" y="151"/>
                  </a:lnTo>
                  <a:lnTo>
                    <a:pt x="587" y="165"/>
                  </a:lnTo>
                  <a:lnTo>
                    <a:pt x="587" y="148"/>
                  </a:lnTo>
                  <a:lnTo>
                    <a:pt x="640" y="130"/>
                  </a:lnTo>
                  <a:lnTo>
                    <a:pt x="592" y="124"/>
                  </a:lnTo>
                  <a:lnTo>
                    <a:pt x="646" y="107"/>
                  </a:lnTo>
                  <a:lnTo>
                    <a:pt x="666" y="116"/>
                  </a:lnTo>
                  <a:lnTo>
                    <a:pt x="677" y="57"/>
                  </a:lnTo>
                  <a:lnTo>
                    <a:pt x="663" y="43"/>
                  </a:lnTo>
                  <a:lnTo>
                    <a:pt x="599" y="67"/>
                  </a:lnTo>
                  <a:lnTo>
                    <a:pt x="601" y="31"/>
                  </a:lnTo>
                  <a:lnTo>
                    <a:pt x="628" y="40"/>
                  </a:lnTo>
                  <a:lnTo>
                    <a:pt x="663" y="13"/>
                  </a:lnTo>
                  <a:lnTo>
                    <a:pt x="644" y="0"/>
                  </a:lnTo>
                  <a:lnTo>
                    <a:pt x="434" y="48"/>
                  </a:lnTo>
                  <a:lnTo>
                    <a:pt x="176" y="100"/>
                  </a:lnTo>
                  <a:lnTo>
                    <a:pt x="58" y="227"/>
                  </a:lnTo>
                  <a:lnTo>
                    <a:pt x="24" y="228"/>
                  </a:lnTo>
                  <a:close/>
                </a:path>
              </a:pathLst>
            </a:custGeom>
            <a:solidFill>
              <a:schemeClr val="tx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grpSp>
          <p:nvGrpSpPr>
            <p:cNvPr id="163" name="Shape - New York"/>
            <p:cNvGrpSpPr>
              <a:grpSpLocks/>
            </p:cNvGrpSpPr>
            <p:nvPr/>
          </p:nvGrpSpPr>
          <p:grpSpPr bwMode="auto">
            <a:xfrm>
              <a:off x="6530974" y="1478781"/>
              <a:ext cx="1044575" cy="700087"/>
              <a:chOff x="4071" y="893"/>
              <a:chExt cx="658" cy="440"/>
            </a:xfrm>
            <a:solidFill>
              <a:schemeClr val="accent6"/>
            </a:solidFill>
          </p:grpSpPr>
          <p:sp>
            <p:nvSpPr>
              <p:cNvPr id="267" name="Shape -"/>
              <p:cNvSpPr>
                <a:spLocks noChangeAspect="1"/>
              </p:cNvSpPr>
              <p:nvPr/>
            </p:nvSpPr>
            <p:spPr bwMode="auto">
              <a:xfrm>
                <a:off x="4071" y="893"/>
                <a:ext cx="521" cy="417"/>
              </a:xfrm>
              <a:custGeom>
                <a:avLst/>
                <a:gdLst>
                  <a:gd name="T0" fmla="*/ 41 w 524"/>
                  <a:gd name="T1" fmla="*/ 286 h 426"/>
                  <a:gd name="T2" fmla="*/ 90 w 524"/>
                  <a:gd name="T3" fmla="*/ 261 h 426"/>
                  <a:gd name="T4" fmla="*/ 157 w 524"/>
                  <a:gd name="T5" fmla="*/ 255 h 426"/>
                  <a:gd name="T6" fmla="*/ 173 w 524"/>
                  <a:gd name="T7" fmla="*/ 233 h 426"/>
                  <a:gd name="T8" fmla="*/ 197 w 524"/>
                  <a:gd name="T9" fmla="*/ 230 h 426"/>
                  <a:gd name="T10" fmla="*/ 211 w 524"/>
                  <a:gd name="T11" fmla="*/ 206 h 426"/>
                  <a:gd name="T12" fmla="*/ 233 w 524"/>
                  <a:gd name="T13" fmla="*/ 197 h 426"/>
                  <a:gd name="T14" fmla="*/ 223 w 524"/>
                  <a:gd name="T15" fmla="*/ 152 h 426"/>
                  <a:gd name="T16" fmla="*/ 209 w 524"/>
                  <a:gd name="T17" fmla="*/ 140 h 426"/>
                  <a:gd name="T18" fmla="*/ 237 w 524"/>
                  <a:gd name="T19" fmla="*/ 104 h 426"/>
                  <a:gd name="T20" fmla="*/ 255 w 524"/>
                  <a:gd name="T21" fmla="*/ 104 h 426"/>
                  <a:gd name="T22" fmla="*/ 316 w 524"/>
                  <a:gd name="T23" fmla="*/ 28 h 426"/>
                  <a:gd name="T24" fmla="*/ 410 w 524"/>
                  <a:gd name="T25" fmla="*/ 0 h 426"/>
                  <a:gd name="T26" fmla="*/ 421 w 524"/>
                  <a:gd name="T27" fmla="*/ 72 h 426"/>
                  <a:gd name="T28" fmla="*/ 425 w 524"/>
                  <a:gd name="T29" fmla="*/ 69 h 426"/>
                  <a:gd name="T30" fmla="*/ 448 w 524"/>
                  <a:gd name="T31" fmla="*/ 94 h 426"/>
                  <a:gd name="T32" fmla="*/ 449 w 524"/>
                  <a:gd name="T33" fmla="*/ 167 h 426"/>
                  <a:gd name="T34" fmla="*/ 477 w 524"/>
                  <a:gd name="T35" fmla="*/ 227 h 426"/>
                  <a:gd name="T36" fmla="*/ 488 w 524"/>
                  <a:gd name="T37" fmla="*/ 304 h 426"/>
                  <a:gd name="T38" fmla="*/ 491 w 524"/>
                  <a:gd name="T39" fmla="*/ 371 h 426"/>
                  <a:gd name="T40" fmla="*/ 524 w 524"/>
                  <a:gd name="T41" fmla="*/ 394 h 426"/>
                  <a:gd name="T42" fmla="*/ 500 w 524"/>
                  <a:gd name="T43" fmla="*/ 426 h 426"/>
                  <a:gd name="T44" fmla="*/ 439 w 524"/>
                  <a:gd name="T45" fmla="*/ 388 h 426"/>
                  <a:gd name="T46" fmla="*/ 407 w 524"/>
                  <a:gd name="T47" fmla="*/ 391 h 426"/>
                  <a:gd name="T48" fmla="*/ 376 w 524"/>
                  <a:gd name="T49" fmla="*/ 382 h 426"/>
                  <a:gd name="T50" fmla="*/ 378 w 524"/>
                  <a:gd name="T51" fmla="*/ 359 h 426"/>
                  <a:gd name="T52" fmla="*/ 358 w 524"/>
                  <a:gd name="T53" fmla="*/ 352 h 426"/>
                  <a:gd name="T54" fmla="*/ 15 w 524"/>
                  <a:gd name="T55" fmla="*/ 417 h 426"/>
                  <a:gd name="T56" fmla="*/ 0 w 524"/>
                  <a:gd name="T57" fmla="*/ 398 h 426"/>
                  <a:gd name="T58" fmla="*/ 53 w 524"/>
                  <a:gd name="T59" fmla="*/ 322 h 426"/>
                  <a:gd name="T60" fmla="*/ 41 w 524"/>
                  <a:gd name="T61" fmla="*/ 286 h 4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4"/>
                  <a:gd name="T94" fmla="*/ 0 h 426"/>
                  <a:gd name="T95" fmla="*/ 524 w 524"/>
                  <a:gd name="T96" fmla="*/ 426 h 4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4" h="426">
                    <a:moveTo>
                      <a:pt x="41" y="286"/>
                    </a:moveTo>
                    <a:lnTo>
                      <a:pt x="90" y="261"/>
                    </a:lnTo>
                    <a:lnTo>
                      <a:pt x="157" y="255"/>
                    </a:lnTo>
                    <a:lnTo>
                      <a:pt x="173" y="233"/>
                    </a:lnTo>
                    <a:lnTo>
                      <a:pt x="197" y="230"/>
                    </a:lnTo>
                    <a:lnTo>
                      <a:pt x="211" y="206"/>
                    </a:lnTo>
                    <a:lnTo>
                      <a:pt x="233" y="197"/>
                    </a:lnTo>
                    <a:lnTo>
                      <a:pt x="223" y="152"/>
                    </a:lnTo>
                    <a:lnTo>
                      <a:pt x="209" y="140"/>
                    </a:lnTo>
                    <a:lnTo>
                      <a:pt x="237" y="104"/>
                    </a:lnTo>
                    <a:lnTo>
                      <a:pt x="255" y="104"/>
                    </a:lnTo>
                    <a:lnTo>
                      <a:pt x="316" y="28"/>
                    </a:lnTo>
                    <a:lnTo>
                      <a:pt x="410" y="0"/>
                    </a:lnTo>
                    <a:lnTo>
                      <a:pt x="421" y="72"/>
                    </a:lnTo>
                    <a:lnTo>
                      <a:pt x="425" y="69"/>
                    </a:lnTo>
                    <a:lnTo>
                      <a:pt x="448" y="94"/>
                    </a:lnTo>
                    <a:lnTo>
                      <a:pt x="449" y="167"/>
                    </a:lnTo>
                    <a:lnTo>
                      <a:pt x="477" y="227"/>
                    </a:lnTo>
                    <a:lnTo>
                      <a:pt x="488" y="304"/>
                    </a:lnTo>
                    <a:lnTo>
                      <a:pt x="491" y="371"/>
                    </a:lnTo>
                    <a:lnTo>
                      <a:pt x="524" y="394"/>
                    </a:lnTo>
                    <a:lnTo>
                      <a:pt x="500" y="426"/>
                    </a:lnTo>
                    <a:lnTo>
                      <a:pt x="439" y="388"/>
                    </a:lnTo>
                    <a:lnTo>
                      <a:pt x="407" y="391"/>
                    </a:lnTo>
                    <a:lnTo>
                      <a:pt x="376" y="382"/>
                    </a:lnTo>
                    <a:lnTo>
                      <a:pt x="378" y="359"/>
                    </a:lnTo>
                    <a:lnTo>
                      <a:pt x="358" y="352"/>
                    </a:lnTo>
                    <a:lnTo>
                      <a:pt x="15" y="417"/>
                    </a:lnTo>
                    <a:lnTo>
                      <a:pt x="0" y="398"/>
                    </a:lnTo>
                    <a:lnTo>
                      <a:pt x="53" y="322"/>
                    </a:lnTo>
                    <a:lnTo>
                      <a:pt x="41" y="286"/>
                    </a:lnTo>
                    <a:close/>
                  </a:path>
                </a:pathLst>
              </a:custGeom>
              <a:solidFill>
                <a:schemeClr val="accent2"/>
              </a:solidFill>
              <a:ln w="19050">
                <a:solidFill>
                  <a:schemeClr val="tx1"/>
                </a:solidFill>
                <a:prstDash val="solid"/>
                <a:round/>
                <a:headEnd/>
                <a:tailEnd/>
              </a:ln>
            </p:spPr>
            <p:txBody>
              <a:bodyPr/>
              <a:lstStyle/>
              <a:p>
                <a:pPr defTabSz="457200">
                  <a:defRPr/>
                </a:pPr>
                <a:endParaRPr lang="en-US" sz="1200" b="1" dirty="0">
                  <a:solidFill>
                    <a:srgbClr val="000000"/>
                  </a:solidFill>
                  <a:latin typeface="Arial" panose="020B0604020202020204"/>
                </a:endParaRPr>
              </a:p>
            </p:txBody>
          </p:sp>
          <p:sp>
            <p:nvSpPr>
              <p:cNvPr id="268" name="Shape -"/>
              <p:cNvSpPr>
                <a:spLocks noChangeAspect="1"/>
              </p:cNvSpPr>
              <p:nvPr/>
            </p:nvSpPr>
            <p:spPr bwMode="auto">
              <a:xfrm>
                <a:off x="4578" y="1244"/>
                <a:ext cx="151" cy="89"/>
              </a:xfrm>
              <a:custGeom>
                <a:avLst/>
                <a:gdLst>
                  <a:gd name="T0" fmla="*/ 0 w 152"/>
                  <a:gd name="T1" fmla="*/ 67 h 91"/>
                  <a:gd name="T2" fmla="*/ 63 w 152"/>
                  <a:gd name="T3" fmla="*/ 37 h 91"/>
                  <a:gd name="T4" fmla="*/ 124 w 152"/>
                  <a:gd name="T5" fmla="*/ 0 h 91"/>
                  <a:gd name="T6" fmla="*/ 134 w 152"/>
                  <a:gd name="T7" fmla="*/ 1 h 91"/>
                  <a:gd name="T8" fmla="*/ 152 w 152"/>
                  <a:gd name="T9" fmla="*/ 3 h 91"/>
                  <a:gd name="T10" fmla="*/ 93 w 152"/>
                  <a:gd name="T11" fmla="*/ 50 h 91"/>
                  <a:gd name="T12" fmla="*/ 18 w 152"/>
                  <a:gd name="T13" fmla="*/ 91 h 91"/>
                  <a:gd name="T14" fmla="*/ 0 w 152"/>
                  <a:gd name="T15" fmla="*/ 67 h 9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91"/>
                  <a:gd name="T26" fmla="*/ 152 w 152"/>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91">
                    <a:moveTo>
                      <a:pt x="0" y="67"/>
                    </a:moveTo>
                    <a:lnTo>
                      <a:pt x="63" y="37"/>
                    </a:lnTo>
                    <a:lnTo>
                      <a:pt x="124" y="0"/>
                    </a:lnTo>
                    <a:lnTo>
                      <a:pt x="134" y="1"/>
                    </a:lnTo>
                    <a:lnTo>
                      <a:pt x="152" y="3"/>
                    </a:lnTo>
                    <a:lnTo>
                      <a:pt x="93" y="50"/>
                    </a:lnTo>
                    <a:lnTo>
                      <a:pt x="18" y="91"/>
                    </a:lnTo>
                    <a:lnTo>
                      <a:pt x="0" y="67"/>
                    </a:lnTo>
                    <a:close/>
                  </a:path>
                </a:pathLst>
              </a:custGeom>
              <a:solidFill>
                <a:schemeClr val="accent2"/>
              </a:solidFill>
              <a:ln w="19050">
                <a:solidFill>
                  <a:schemeClr val="tx1"/>
                </a:solidFill>
                <a:prstDash val="solid"/>
                <a:round/>
                <a:headEnd/>
                <a:tailEnd/>
              </a:ln>
            </p:spPr>
            <p:txBody>
              <a:bodyPr/>
              <a:lstStyle/>
              <a:p>
                <a:pPr defTabSz="457200">
                  <a:defRPr/>
                </a:pPr>
                <a:endParaRPr lang="en-US" sz="1200" b="1" dirty="0">
                  <a:solidFill>
                    <a:srgbClr val="000000"/>
                  </a:solidFill>
                  <a:latin typeface="Arial" panose="020B0604020202020204"/>
                </a:endParaRPr>
              </a:p>
            </p:txBody>
          </p:sp>
        </p:grpSp>
        <p:sp>
          <p:nvSpPr>
            <p:cNvPr id="164" name="Shape - New Mexico"/>
            <p:cNvSpPr>
              <a:spLocks noChangeAspect="1"/>
            </p:cNvSpPr>
            <p:nvPr/>
          </p:nvSpPr>
          <p:spPr bwMode="auto">
            <a:xfrm>
              <a:off x="2868611" y="3158355"/>
              <a:ext cx="898525" cy="877887"/>
            </a:xfrm>
            <a:custGeom>
              <a:avLst/>
              <a:gdLst>
                <a:gd name="T0" fmla="*/ 2147483647 w 568"/>
                <a:gd name="T1" fmla="*/ 0 h 563"/>
                <a:gd name="T2" fmla="*/ 2147483647 w 568"/>
                <a:gd name="T3" fmla="*/ 2147483647 h 563"/>
                <a:gd name="T4" fmla="*/ 2147483647 w 568"/>
                <a:gd name="T5" fmla="*/ 2147483647 h 563"/>
                <a:gd name="T6" fmla="*/ 2147483647 w 568"/>
                <a:gd name="T7" fmla="*/ 2147483647 h 563"/>
                <a:gd name="T8" fmla="*/ 2147483647 w 568"/>
                <a:gd name="T9" fmla="*/ 2147483647 h 563"/>
                <a:gd name="T10" fmla="*/ 2147483647 w 568"/>
                <a:gd name="T11" fmla="*/ 2147483647 h 563"/>
                <a:gd name="T12" fmla="*/ 2147483647 w 568"/>
                <a:gd name="T13" fmla="*/ 2147483647 h 563"/>
                <a:gd name="T14" fmla="*/ 2147483647 w 568"/>
                <a:gd name="T15" fmla="*/ 2147483647 h 563"/>
                <a:gd name="T16" fmla="*/ 0 w 568"/>
                <a:gd name="T17" fmla="*/ 2147483647 h 563"/>
                <a:gd name="T18" fmla="*/ 2147483647 w 568"/>
                <a:gd name="T19" fmla="*/ 2147483647 h 563"/>
                <a:gd name="T20" fmla="*/ 2147483647 w 568"/>
                <a:gd name="T21" fmla="*/ 0 h 5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8"/>
                <a:gd name="T34" fmla="*/ 0 h 563"/>
                <a:gd name="T35" fmla="*/ 568 w 568"/>
                <a:gd name="T36" fmla="*/ 563 h 5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8" h="563">
                  <a:moveTo>
                    <a:pt x="69" y="0"/>
                  </a:moveTo>
                  <a:lnTo>
                    <a:pt x="568" y="22"/>
                  </a:lnTo>
                  <a:lnTo>
                    <a:pt x="544" y="520"/>
                  </a:lnTo>
                  <a:lnTo>
                    <a:pt x="382" y="511"/>
                  </a:lnTo>
                  <a:lnTo>
                    <a:pt x="230" y="507"/>
                  </a:lnTo>
                  <a:lnTo>
                    <a:pt x="230" y="526"/>
                  </a:lnTo>
                  <a:lnTo>
                    <a:pt x="103" y="526"/>
                  </a:lnTo>
                  <a:lnTo>
                    <a:pt x="95" y="563"/>
                  </a:lnTo>
                  <a:lnTo>
                    <a:pt x="0" y="551"/>
                  </a:lnTo>
                  <a:lnTo>
                    <a:pt x="54" y="130"/>
                  </a:lnTo>
                  <a:lnTo>
                    <a:pt x="69" y="0"/>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165" name="Shape - New Jersey"/>
            <p:cNvSpPr>
              <a:spLocks noChangeAspect="1"/>
            </p:cNvSpPr>
            <p:nvPr/>
          </p:nvSpPr>
          <p:spPr bwMode="auto">
            <a:xfrm>
              <a:off x="7143748" y="2080443"/>
              <a:ext cx="196851" cy="385763"/>
            </a:xfrm>
            <a:custGeom>
              <a:avLst/>
              <a:gdLst>
                <a:gd name="T0" fmla="*/ 2147483647 w 125"/>
                <a:gd name="T1" fmla="*/ 2147483647 h 247"/>
                <a:gd name="T2" fmla="*/ 2147483647 w 125"/>
                <a:gd name="T3" fmla="*/ 0 h 247"/>
                <a:gd name="T4" fmla="*/ 2147483647 w 125"/>
                <a:gd name="T5" fmla="*/ 2147483647 h 247"/>
                <a:gd name="T6" fmla="*/ 2147483647 w 125"/>
                <a:gd name="T7" fmla="*/ 2147483647 h 247"/>
                <a:gd name="T8" fmla="*/ 2147483647 w 125"/>
                <a:gd name="T9" fmla="*/ 2147483647 h 247"/>
                <a:gd name="T10" fmla="*/ 2147483647 w 125"/>
                <a:gd name="T11" fmla="*/ 2147483647 h 247"/>
                <a:gd name="T12" fmla="*/ 2147483647 w 125"/>
                <a:gd name="T13" fmla="*/ 2147483647 h 247"/>
                <a:gd name="T14" fmla="*/ 2147483647 w 125"/>
                <a:gd name="T15" fmla="*/ 2147483647 h 247"/>
                <a:gd name="T16" fmla="*/ 2147483647 w 125"/>
                <a:gd name="T17" fmla="*/ 2147483647 h 247"/>
                <a:gd name="T18" fmla="*/ 2147483647 w 125"/>
                <a:gd name="T19" fmla="*/ 2147483647 h 247"/>
                <a:gd name="T20" fmla="*/ 2147483647 w 125"/>
                <a:gd name="T21" fmla="*/ 2147483647 h 247"/>
                <a:gd name="T22" fmla="*/ 0 w 125"/>
                <a:gd name="T23" fmla="*/ 2147483647 h 247"/>
                <a:gd name="T24" fmla="*/ 2147483647 w 125"/>
                <a:gd name="T25" fmla="*/ 2147483647 h 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247"/>
                <a:gd name="T41" fmla="*/ 125 w 125"/>
                <a:gd name="T42" fmla="*/ 247 h 2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247">
                  <a:moveTo>
                    <a:pt x="22" y="2"/>
                  </a:moveTo>
                  <a:lnTo>
                    <a:pt x="52" y="0"/>
                  </a:lnTo>
                  <a:lnTo>
                    <a:pt x="112" y="37"/>
                  </a:lnTo>
                  <a:lnTo>
                    <a:pt x="103" y="67"/>
                  </a:lnTo>
                  <a:lnTo>
                    <a:pt x="124" y="86"/>
                  </a:lnTo>
                  <a:lnTo>
                    <a:pt x="125" y="203"/>
                  </a:lnTo>
                  <a:lnTo>
                    <a:pt x="104" y="247"/>
                  </a:lnTo>
                  <a:lnTo>
                    <a:pt x="81" y="231"/>
                  </a:lnTo>
                  <a:lnTo>
                    <a:pt x="55" y="230"/>
                  </a:lnTo>
                  <a:lnTo>
                    <a:pt x="12" y="206"/>
                  </a:lnTo>
                  <a:lnTo>
                    <a:pt x="45" y="133"/>
                  </a:lnTo>
                  <a:lnTo>
                    <a:pt x="0" y="94"/>
                  </a:lnTo>
                  <a:lnTo>
                    <a:pt x="22" y="2"/>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166" name="Shape - New Hampshire"/>
            <p:cNvSpPr>
              <a:spLocks noChangeAspect="1"/>
            </p:cNvSpPr>
            <p:nvPr/>
          </p:nvSpPr>
          <p:spPr bwMode="auto">
            <a:xfrm>
              <a:off x="7334249" y="1366068"/>
              <a:ext cx="257175" cy="447675"/>
            </a:xfrm>
            <a:custGeom>
              <a:avLst/>
              <a:gdLst>
                <a:gd name="T0" fmla="*/ 2147483647 w 162"/>
                <a:gd name="T1" fmla="*/ 0 h 289"/>
                <a:gd name="T2" fmla="*/ 0 w 162"/>
                <a:gd name="T3" fmla="*/ 2147483647 h 289"/>
                <a:gd name="T4" fmla="*/ 2147483647 w 162"/>
                <a:gd name="T5" fmla="*/ 2147483647 h 289"/>
                <a:gd name="T6" fmla="*/ 2147483647 w 162"/>
                <a:gd name="T7" fmla="*/ 2147483647 h 289"/>
                <a:gd name="T8" fmla="*/ 2147483647 w 162"/>
                <a:gd name="T9" fmla="*/ 2147483647 h 289"/>
                <a:gd name="T10" fmla="*/ 2147483647 w 162"/>
                <a:gd name="T11" fmla="*/ 2147483647 h 289"/>
                <a:gd name="T12" fmla="*/ 2147483647 w 162"/>
                <a:gd name="T13" fmla="*/ 2147483647 h 289"/>
                <a:gd name="T14" fmla="*/ 2147483647 w 162"/>
                <a:gd name="T15" fmla="*/ 2147483647 h 289"/>
                <a:gd name="T16" fmla="*/ 2147483647 w 162"/>
                <a:gd name="T17" fmla="*/ 2147483647 h 289"/>
                <a:gd name="T18" fmla="*/ 2147483647 w 162"/>
                <a:gd name="T19" fmla="*/ 2147483647 h 289"/>
                <a:gd name="T20" fmla="*/ 2147483647 w 162"/>
                <a:gd name="T21" fmla="*/ 2147483647 h 289"/>
                <a:gd name="T22" fmla="*/ 2147483647 w 162"/>
                <a:gd name="T23" fmla="*/ 2147483647 h 289"/>
                <a:gd name="T24" fmla="*/ 2147483647 w 162"/>
                <a:gd name="T25" fmla="*/ 0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
                <a:gd name="T40" fmla="*/ 0 h 289"/>
                <a:gd name="T41" fmla="*/ 162 w 162"/>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 h="289">
                  <a:moveTo>
                    <a:pt x="34" y="0"/>
                  </a:moveTo>
                  <a:lnTo>
                    <a:pt x="0" y="51"/>
                  </a:lnTo>
                  <a:lnTo>
                    <a:pt x="37" y="118"/>
                  </a:lnTo>
                  <a:lnTo>
                    <a:pt x="15" y="136"/>
                  </a:lnTo>
                  <a:lnTo>
                    <a:pt x="24" y="289"/>
                  </a:lnTo>
                  <a:lnTo>
                    <a:pt x="115" y="267"/>
                  </a:lnTo>
                  <a:lnTo>
                    <a:pt x="138" y="267"/>
                  </a:lnTo>
                  <a:lnTo>
                    <a:pt x="152" y="250"/>
                  </a:lnTo>
                  <a:lnTo>
                    <a:pt x="152" y="222"/>
                  </a:lnTo>
                  <a:lnTo>
                    <a:pt x="162" y="204"/>
                  </a:lnTo>
                  <a:lnTo>
                    <a:pt x="112" y="182"/>
                  </a:lnTo>
                  <a:lnTo>
                    <a:pt x="46" y="14"/>
                  </a:lnTo>
                  <a:lnTo>
                    <a:pt x="34" y="0"/>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B0DDF4"/>
                </a:solidFill>
                <a:latin typeface="Arial" panose="020B0604020202020204"/>
              </a:endParaRPr>
            </a:p>
          </p:txBody>
        </p:sp>
        <p:sp>
          <p:nvSpPr>
            <p:cNvPr id="167" name="Shape - Nevada"/>
            <p:cNvSpPr>
              <a:spLocks noChangeAspect="1"/>
            </p:cNvSpPr>
            <p:nvPr/>
          </p:nvSpPr>
          <p:spPr bwMode="auto">
            <a:xfrm>
              <a:off x="1660523" y="2143942"/>
              <a:ext cx="831851" cy="1239838"/>
            </a:xfrm>
            <a:custGeom>
              <a:avLst/>
              <a:gdLst>
                <a:gd name="T0" fmla="*/ 2147483647 w 527"/>
                <a:gd name="T1" fmla="*/ 0 h 797"/>
                <a:gd name="T2" fmla="*/ 0 w 527"/>
                <a:gd name="T3" fmla="*/ 2147483647 h 797"/>
                <a:gd name="T4" fmla="*/ 2147483647 w 527"/>
                <a:gd name="T5" fmla="*/ 2147483647 h 797"/>
                <a:gd name="T6" fmla="*/ 2147483647 w 527"/>
                <a:gd name="T7" fmla="*/ 2147483647 h 797"/>
                <a:gd name="T8" fmla="*/ 2147483647 w 527"/>
                <a:gd name="T9" fmla="*/ 2147483647 h 797"/>
                <a:gd name="T10" fmla="*/ 2147483647 w 527"/>
                <a:gd name="T11" fmla="*/ 2147483647 h 797"/>
                <a:gd name="T12" fmla="*/ 2147483647 w 527"/>
                <a:gd name="T13" fmla="*/ 2147483647 h 797"/>
                <a:gd name="T14" fmla="*/ 2147483647 w 527"/>
                <a:gd name="T15" fmla="*/ 2147483647 h 797"/>
                <a:gd name="T16" fmla="*/ 2147483647 w 527"/>
                <a:gd name="T17" fmla="*/ 2147483647 h 797"/>
                <a:gd name="T18" fmla="*/ 2147483647 w 527"/>
                <a:gd name="T19" fmla="*/ 2147483647 h 797"/>
                <a:gd name="T20" fmla="*/ 2147483647 w 527"/>
                <a:gd name="T21" fmla="*/ 2147483647 h 797"/>
                <a:gd name="T22" fmla="*/ 2147483647 w 527"/>
                <a:gd name="T23" fmla="*/ 0 h 7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7"/>
                <a:gd name="T37" fmla="*/ 0 h 797"/>
                <a:gd name="T38" fmla="*/ 527 w 527"/>
                <a:gd name="T39" fmla="*/ 797 h 7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7" h="797">
                  <a:moveTo>
                    <a:pt x="67" y="0"/>
                  </a:moveTo>
                  <a:lnTo>
                    <a:pt x="0" y="316"/>
                  </a:lnTo>
                  <a:lnTo>
                    <a:pt x="359" y="797"/>
                  </a:lnTo>
                  <a:lnTo>
                    <a:pt x="381" y="776"/>
                  </a:lnTo>
                  <a:lnTo>
                    <a:pt x="380" y="681"/>
                  </a:lnTo>
                  <a:lnTo>
                    <a:pt x="425" y="688"/>
                  </a:lnTo>
                  <a:lnTo>
                    <a:pt x="471" y="396"/>
                  </a:lnTo>
                  <a:lnTo>
                    <a:pt x="502" y="198"/>
                  </a:lnTo>
                  <a:lnTo>
                    <a:pt x="511" y="138"/>
                  </a:lnTo>
                  <a:lnTo>
                    <a:pt x="527" y="85"/>
                  </a:lnTo>
                  <a:lnTo>
                    <a:pt x="290" y="47"/>
                  </a:lnTo>
                  <a:lnTo>
                    <a:pt x="67" y="0"/>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168" name="Shape - Nebraska"/>
            <p:cNvSpPr>
              <a:spLocks noChangeAspect="1"/>
            </p:cNvSpPr>
            <p:nvPr/>
          </p:nvSpPr>
          <p:spPr bwMode="auto">
            <a:xfrm>
              <a:off x="3648074" y="2245543"/>
              <a:ext cx="1095375" cy="487363"/>
            </a:xfrm>
            <a:custGeom>
              <a:avLst/>
              <a:gdLst>
                <a:gd name="T0" fmla="*/ 2147483647 w 695"/>
                <a:gd name="T1" fmla="*/ 0 h 313"/>
                <a:gd name="T2" fmla="*/ 0 w 695"/>
                <a:gd name="T3" fmla="*/ 2147483647 h 313"/>
                <a:gd name="T4" fmla="*/ 2147483647 w 695"/>
                <a:gd name="T5" fmla="*/ 2147483647 h 313"/>
                <a:gd name="T6" fmla="*/ 2147483647 w 695"/>
                <a:gd name="T7" fmla="*/ 2147483647 h 313"/>
                <a:gd name="T8" fmla="*/ 2147483647 w 695"/>
                <a:gd name="T9" fmla="*/ 2147483647 h 313"/>
                <a:gd name="T10" fmla="*/ 2147483647 w 695"/>
                <a:gd name="T11" fmla="*/ 2147483647 h 313"/>
                <a:gd name="T12" fmla="*/ 2147483647 w 695"/>
                <a:gd name="T13" fmla="*/ 2147483647 h 313"/>
                <a:gd name="T14" fmla="*/ 2147483647 w 695"/>
                <a:gd name="T15" fmla="*/ 2147483647 h 313"/>
                <a:gd name="T16" fmla="*/ 2147483647 w 695"/>
                <a:gd name="T17" fmla="*/ 2147483647 h 313"/>
                <a:gd name="T18" fmla="*/ 2147483647 w 695"/>
                <a:gd name="T19" fmla="*/ 2147483647 h 313"/>
                <a:gd name="T20" fmla="*/ 2147483647 w 695"/>
                <a:gd name="T21" fmla="*/ 2147483647 h 313"/>
                <a:gd name="T22" fmla="*/ 2147483647 w 695"/>
                <a:gd name="T23" fmla="*/ 2147483647 h 313"/>
                <a:gd name="T24" fmla="*/ 2147483647 w 695"/>
                <a:gd name="T25" fmla="*/ 2147483647 h 313"/>
                <a:gd name="T26" fmla="*/ 2147483647 w 695"/>
                <a:gd name="T27" fmla="*/ 2147483647 h 313"/>
                <a:gd name="T28" fmla="*/ 2147483647 w 695"/>
                <a:gd name="T29" fmla="*/ 0 h 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5"/>
                <a:gd name="T46" fmla="*/ 0 h 313"/>
                <a:gd name="T47" fmla="*/ 695 w 695"/>
                <a:gd name="T48" fmla="*/ 313 h 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5" h="313">
                  <a:moveTo>
                    <a:pt x="8" y="0"/>
                  </a:moveTo>
                  <a:lnTo>
                    <a:pt x="0" y="207"/>
                  </a:lnTo>
                  <a:lnTo>
                    <a:pt x="157" y="211"/>
                  </a:lnTo>
                  <a:lnTo>
                    <a:pt x="155" y="313"/>
                  </a:lnTo>
                  <a:lnTo>
                    <a:pt x="367" y="310"/>
                  </a:lnTo>
                  <a:lnTo>
                    <a:pt x="556" y="307"/>
                  </a:lnTo>
                  <a:lnTo>
                    <a:pt x="695" y="310"/>
                  </a:lnTo>
                  <a:lnTo>
                    <a:pt x="652" y="222"/>
                  </a:lnTo>
                  <a:lnTo>
                    <a:pt x="622" y="140"/>
                  </a:lnTo>
                  <a:lnTo>
                    <a:pt x="589" y="55"/>
                  </a:lnTo>
                  <a:lnTo>
                    <a:pt x="510" y="1"/>
                  </a:lnTo>
                  <a:lnTo>
                    <a:pt x="474" y="33"/>
                  </a:lnTo>
                  <a:lnTo>
                    <a:pt x="431" y="10"/>
                  </a:lnTo>
                  <a:lnTo>
                    <a:pt x="242" y="4"/>
                  </a:lnTo>
                  <a:lnTo>
                    <a:pt x="8" y="0"/>
                  </a:lnTo>
                  <a:close/>
                </a:path>
              </a:pathLst>
            </a:custGeom>
            <a:pattFill prst="wdDnDiag">
              <a:fgClr>
                <a:schemeClr val="tx1">
                  <a:lumMod val="50000"/>
                  <a:lumOff val="50000"/>
                </a:schemeClr>
              </a:fgClr>
              <a:bgClr>
                <a:schemeClr val="accent2"/>
              </a:bgClr>
            </a:patt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169" name="Shape - Montana"/>
            <p:cNvSpPr>
              <a:spLocks noChangeAspect="1"/>
            </p:cNvSpPr>
            <p:nvPr/>
          </p:nvSpPr>
          <p:spPr bwMode="auto">
            <a:xfrm>
              <a:off x="2373958" y="1139056"/>
              <a:ext cx="1306512" cy="803275"/>
            </a:xfrm>
            <a:custGeom>
              <a:avLst/>
              <a:gdLst>
                <a:gd name="T0" fmla="*/ 2147483647 w 828"/>
                <a:gd name="T1" fmla="*/ 0 h 516"/>
                <a:gd name="T2" fmla="*/ 2147483647 w 828"/>
                <a:gd name="T3" fmla="*/ 2147483647 h 516"/>
                <a:gd name="T4" fmla="*/ 2147483647 w 828"/>
                <a:gd name="T5" fmla="*/ 2147483647 h 516"/>
                <a:gd name="T6" fmla="*/ 2147483647 w 828"/>
                <a:gd name="T7" fmla="*/ 2147483647 h 516"/>
                <a:gd name="T8" fmla="*/ 2147483647 w 828"/>
                <a:gd name="T9" fmla="*/ 2147483647 h 516"/>
                <a:gd name="T10" fmla="*/ 2147483647 w 828"/>
                <a:gd name="T11" fmla="*/ 2147483647 h 516"/>
                <a:gd name="T12" fmla="*/ 2147483647 w 828"/>
                <a:gd name="T13" fmla="*/ 2147483647 h 516"/>
                <a:gd name="T14" fmla="*/ 2147483647 w 828"/>
                <a:gd name="T15" fmla="*/ 2147483647 h 516"/>
                <a:gd name="T16" fmla="*/ 2147483647 w 828"/>
                <a:gd name="T17" fmla="*/ 2147483647 h 516"/>
                <a:gd name="T18" fmla="*/ 2147483647 w 828"/>
                <a:gd name="T19" fmla="*/ 2147483647 h 516"/>
                <a:gd name="T20" fmla="*/ 2147483647 w 828"/>
                <a:gd name="T21" fmla="*/ 2147483647 h 516"/>
                <a:gd name="T22" fmla="*/ 2147483647 w 828"/>
                <a:gd name="T23" fmla="*/ 2147483647 h 516"/>
                <a:gd name="T24" fmla="*/ 2147483647 w 828"/>
                <a:gd name="T25" fmla="*/ 2147483647 h 516"/>
                <a:gd name="T26" fmla="*/ 2147483647 w 828"/>
                <a:gd name="T27" fmla="*/ 2147483647 h 516"/>
                <a:gd name="T28" fmla="*/ 2147483647 w 828"/>
                <a:gd name="T29" fmla="*/ 2147483647 h 516"/>
                <a:gd name="T30" fmla="*/ 2147483647 w 828"/>
                <a:gd name="T31" fmla="*/ 2147483647 h 516"/>
                <a:gd name="T32" fmla="*/ 2147483647 w 828"/>
                <a:gd name="T33" fmla="*/ 2147483647 h 516"/>
                <a:gd name="T34" fmla="*/ 0 w 828"/>
                <a:gd name="T35" fmla="*/ 2147483647 h 516"/>
                <a:gd name="T36" fmla="*/ 2147483647 w 828"/>
                <a:gd name="T37" fmla="*/ 0 h 5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8"/>
                <a:gd name="T58" fmla="*/ 0 h 516"/>
                <a:gd name="T59" fmla="*/ 828 w 828"/>
                <a:gd name="T60" fmla="*/ 516 h 5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8" h="516">
                  <a:moveTo>
                    <a:pt x="14" y="0"/>
                  </a:moveTo>
                  <a:lnTo>
                    <a:pt x="176" y="21"/>
                  </a:lnTo>
                  <a:lnTo>
                    <a:pt x="275" y="34"/>
                  </a:lnTo>
                  <a:lnTo>
                    <a:pt x="404" y="48"/>
                  </a:lnTo>
                  <a:lnTo>
                    <a:pt x="524" y="60"/>
                  </a:lnTo>
                  <a:lnTo>
                    <a:pt x="731" y="75"/>
                  </a:lnTo>
                  <a:lnTo>
                    <a:pt x="828" y="82"/>
                  </a:lnTo>
                  <a:lnTo>
                    <a:pt x="825" y="502"/>
                  </a:lnTo>
                  <a:lnTo>
                    <a:pt x="318" y="459"/>
                  </a:lnTo>
                  <a:lnTo>
                    <a:pt x="307" y="516"/>
                  </a:lnTo>
                  <a:lnTo>
                    <a:pt x="288" y="489"/>
                  </a:lnTo>
                  <a:lnTo>
                    <a:pt x="242" y="493"/>
                  </a:lnTo>
                  <a:lnTo>
                    <a:pt x="175" y="504"/>
                  </a:lnTo>
                  <a:lnTo>
                    <a:pt x="163" y="431"/>
                  </a:lnTo>
                  <a:lnTo>
                    <a:pt x="84" y="373"/>
                  </a:lnTo>
                  <a:lnTo>
                    <a:pt x="96" y="317"/>
                  </a:lnTo>
                  <a:lnTo>
                    <a:pt x="103" y="273"/>
                  </a:lnTo>
                  <a:lnTo>
                    <a:pt x="0" y="128"/>
                  </a:lnTo>
                  <a:lnTo>
                    <a:pt x="14" y="0"/>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170" name="Shape - Missouri"/>
            <p:cNvSpPr>
              <a:spLocks noChangeAspect="1"/>
            </p:cNvSpPr>
            <p:nvPr/>
          </p:nvSpPr>
          <p:spPr bwMode="auto">
            <a:xfrm>
              <a:off x="4687886" y="2596381"/>
              <a:ext cx="863600" cy="701675"/>
            </a:xfrm>
            <a:custGeom>
              <a:avLst/>
              <a:gdLst>
                <a:gd name="T0" fmla="*/ 0 w 548"/>
                <a:gd name="T1" fmla="*/ 15 h 451"/>
                <a:gd name="T2" fmla="*/ 240 w 548"/>
                <a:gd name="T3" fmla="*/ 0 h 451"/>
                <a:gd name="T4" fmla="*/ 290 w 548"/>
                <a:gd name="T5" fmla="*/ 0 h 451"/>
                <a:gd name="T6" fmla="*/ 329 w 548"/>
                <a:gd name="T7" fmla="*/ 13 h 451"/>
                <a:gd name="T8" fmla="*/ 308 w 548"/>
                <a:gd name="T9" fmla="*/ 52 h 451"/>
                <a:gd name="T10" fmla="*/ 378 w 548"/>
                <a:gd name="T11" fmla="*/ 116 h 451"/>
                <a:gd name="T12" fmla="*/ 401 w 548"/>
                <a:gd name="T13" fmla="*/ 170 h 451"/>
                <a:gd name="T14" fmla="*/ 442 w 548"/>
                <a:gd name="T15" fmla="*/ 156 h 451"/>
                <a:gd name="T16" fmla="*/ 441 w 548"/>
                <a:gd name="T17" fmla="*/ 232 h 451"/>
                <a:gd name="T18" fmla="*/ 483 w 548"/>
                <a:gd name="T19" fmla="*/ 255 h 451"/>
                <a:gd name="T20" fmla="*/ 502 w 548"/>
                <a:gd name="T21" fmla="*/ 322 h 451"/>
                <a:gd name="T22" fmla="*/ 532 w 548"/>
                <a:gd name="T23" fmla="*/ 328 h 451"/>
                <a:gd name="T24" fmla="*/ 548 w 548"/>
                <a:gd name="T25" fmla="*/ 356 h 451"/>
                <a:gd name="T26" fmla="*/ 511 w 548"/>
                <a:gd name="T27" fmla="*/ 395 h 451"/>
                <a:gd name="T28" fmla="*/ 499 w 548"/>
                <a:gd name="T29" fmla="*/ 439 h 451"/>
                <a:gd name="T30" fmla="*/ 447 w 548"/>
                <a:gd name="T31" fmla="*/ 451 h 451"/>
                <a:gd name="T32" fmla="*/ 460 w 548"/>
                <a:gd name="T33" fmla="*/ 402 h 451"/>
                <a:gd name="T34" fmla="*/ 255 w 548"/>
                <a:gd name="T35" fmla="*/ 420 h 451"/>
                <a:gd name="T36" fmla="*/ 107 w 548"/>
                <a:gd name="T37" fmla="*/ 438 h 451"/>
                <a:gd name="T38" fmla="*/ 98 w 548"/>
                <a:gd name="T39" fmla="*/ 390 h 451"/>
                <a:gd name="T40" fmla="*/ 88 w 548"/>
                <a:gd name="T41" fmla="*/ 246 h 451"/>
                <a:gd name="T42" fmla="*/ 86 w 548"/>
                <a:gd name="T43" fmla="*/ 167 h 451"/>
                <a:gd name="T44" fmla="*/ 37 w 548"/>
                <a:gd name="T45" fmla="*/ 131 h 451"/>
                <a:gd name="T46" fmla="*/ 55 w 548"/>
                <a:gd name="T47" fmla="*/ 98 h 451"/>
                <a:gd name="T48" fmla="*/ 31 w 548"/>
                <a:gd name="T49" fmla="*/ 80 h 451"/>
                <a:gd name="T50" fmla="*/ 0 w 548"/>
                <a:gd name="T51" fmla="*/ 15 h 4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8"/>
                <a:gd name="T79" fmla="*/ 0 h 451"/>
                <a:gd name="T80" fmla="*/ 548 w 548"/>
                <a:gd name="T81" fmla="*/ 451 h 4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8" h="451">
                  <a:moveTo>
                    <a:pt x="0" y="15"/>
                  </a:moveTo>
                  <a:lnTo>
                    <a:pt x="240" y="0"/>
                  </a:lnTo>
                  <a:lnTo>
                    <a:pt x="290" y="0"/>
                  </a:lnTo>
                  <a:lnTo>
                    <a:pt x="329" y="13"/>
                  </a:lnTo>
                  <a:lnTo>
                    <a:pt x="308" y="52"/>
                  </a:lnTo>
                  <a:lnTo>
                    <a:pt x="378" y="116"/>
                  </a:lnTo>
                  <a:lnTo>
                    <a:pt x="401" y="170"/>
                  </a:lnTo>
                  <a:lnTo>
                    <a:pt x="442" y="156"/>
                  </a:lnTo>
                  <a:lnTo>
                    <a:pt x="441" y="232"/>
                  </a:lnTo>
                  <a:lnTo>
                    <a:pt x="483" y="255"/>
                  </a:lnTo>
                  <a:lnTo>
                    <a:pt x="502" y="322"/>
                  </a:lnTo>
                  <a:lnTo>
                    <a:pt x="532" y="328"/>
                  </a:lnTo>
                  <a:lnTo>
                    <a:pt x="548" y="356"/>
                  </a:lnTo>
                  <a:lnTo>
                    <a:pt x="511" y="395"/>
                  </a:lnTo>
                  <a:lnTo>
                    <a:pt x="499" y="439"/>
                  </a:lnTo>
                  <a:lnTo>
                    <a:pt x="447" y="451"/>
                  </a:lnTo>
                  <a:lnTo>
                    <a:pt x="460" y="402"/>
                  </a:lnTo>
                  <a:lnTo>
                    <a:pt x="255" y="420"/>
                  </a:lnTo>
                  <a:lnTo>
                    <a:pt x="107" y="438"/>
                  </a:lnTo>
                  <a:lnTo>
                    <a:pt x="98" y="390"/>
                  </a:lnTo>
                  <a:lnTo>
                    <a:pt x="88" y="246"/>
                  </a:lnTo>
                  <a:lnTo>
                    <a:pt x="86" y="167"/>
                  </a:lnTo>
                  <a:lnTo>
                    <a:pt x="37" y="131"/>
                  </a:lnTo>
                  <a:lnTo>
                    <a:pt x="55" y="98"/>
                  </a:lnTo>
                  <a:lnTo>
                    <a:pt x="31" y="80"/>
                  </a:lnTo>
                  <a:lnTo>
                    <a:pt x="0" y="15"/>
                  </a:lnTo>
                  <a:close/>
                </a:path>
              </a:pathLst>
            </a:custGeom>
            <a:solidFill>
              <a:schemeClr val="tx2"/>
            </a:solidFill>
            <a:ln w="19050">
              <a:solidFill>
                <a:schemeClr val="tx1"/>
              </a:solidFill>
              <a:prstDash val="solid"/>
              <a:round/>
              <a:headEnd/>
              <a:tailEnd/>
            </a:ln>
          </p:spPr>
          <p:txBody>
            <a:bodyPr/>
            <a:lstStyle/>
            <a:p>
              <a:pPr defTabSz="457200">
                <a:defRPr/>
              </a:pPr>
              <a:endParaRPr lang="en-US" sz="1200" b="1" dirty="0">
                <a:solidFill>
                  <a:srgbClr val="000000"/>
                </a:solidFill>
                <a:latin typeface="Arial" panose="020B0604020202020204"/>
              </a:endParaRPr>
            </a:p>
          </p:txBody>
        </p:sp>
        <p:sp>
          <p:nvSpPr>
            <p:cNvPr id="171" name="Shape - Mississippi"/>
            <p:cNvSpPr>
              <a:spLocks noChangeAspect="1"/>
            </p:cNvSpPr>
            <p:nvPr/>
          </p:nvSpPr>
          <p:spPr bwMode="auto">
            <a:xfrm>
              <a:off x="5303835" y="3429817"/>
              <a:ext cx="450851" cy="774700"/>
            </a:xfrm>
            <a:custGeom>
              <a:avLst/>
              <a:gdLst>
                <a:gd name="T0" fmla="*/ 2147483647 w 287"/>
                <a:gd name="T1" fmla="*/ 2147483647 h 499"/>
                <a:gd name="T2" fmla="*/ 2147483647 w 287"/>
                <a:gd name="T3" fmla="*/ 2147483647 h 499"/>
                <a:gd name="T4" fmla="*/ 0 w 287"/>
                <a:gd name="T5" fmla="*/ 2147483647 h 499"/>
                <a:gd name="T6" fmla="*/ 2147483647 w 287"/>
                <a:gd name="T7" fmla="*/ 2147483647 h 499"/>
                <a:gd name="T8" fmla="*/ 2147483647 w 287"/>
                <a:gd name="T9" fmla="*/ 2147483647 h 499"/>
                <a:gd name="T10" fmla="*/ 2147483647 w 287"/>
                <a:gd name="T11" fmla="*/ 2147483647 h 499"/>
                <a:gd name="T12" fmla="*/ 2147483647 w 287"/>
                <a:gd name="T13" fmla="*/ 2147483647 h 499"/>
                <a:gd name="T14" fmla="*/ 2147483647 w 287"/>
                <a:gd name="T15" fmla="*/ 2147483647 h 499"/>
                <a:gd name="T16" fmla="*/ 2147483647 w 287"/>
                <a:gd name="T17" fmla="*/ 2147483647 h 499"/>
                <a:gd name="T18" fmla="*/ 2147483647 w 287"/>
                <a:gd name="T19" fmla="*/ 2147483647 h 499"/>
                <a:gd name="T20" fmla="*/ 2147483647 w 287"/>
                <a:gd name="T21" fmla="*/ 2147483647 h 499"/>
                <a:gd name="T22" fmla="*/ 2147483647 w 287"/>
                <a:gd name="T23" fmla="*/ 2147483647 h 499"/>
                <a:gd name="T24" fmla="*/ 2147483647 w 287"/>
                <a:gd name="T25" fmla="*/ 2147483647 h 499"/>
                <a:gd name="T26" fmla="*/ 2147483647 w 287"/>
                <a:gd name="T27" fmla="*/ 0 h 499"/>
                <a:gd name="T28" fmla="*/ 2147483647 w 287"/>
                <a:gd name="T29" fmla="*/ 2147483647 h 4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7"/>
                <a:gd name="T46" fmla="*/ 0 h 499"/>
                <a:gd name="T47" fmla="*/ 287 w 287"/>
                <a:gd name="T48" fmla="*/ 499 h 4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7" h="499">
                  <a:moveTo>
                    <a:pt x="81" y="16"/>
                  </a:moveTo>
                  <a:lnTo>
                    <a:pt x="38" y="101"/>
                  </a:lnTo>
                  <a:lnTo>
                    <a:pt x="0" y="156"/>
                  </a:lnTo>
                  <a:lnTo>
                    <a:pt x="12" y="222"/>
                  </a:lnTo>
                  <a:lnTo>
                    <a:pt x="57" y="311"/>
                  </a:lnTo>
                  <a:lnTo>
                    <a:pt x="23" y="402"/>
                  </a:lnTo>
                  <a:lnTo>
                    <a:pt x="8" y="450"/>
                  </a:lnTo>
                  <a:lnTo>
                    <a:pt x="175" y="430"/>
                  </a:lnTo>
                  <a:lnTo>
                    <a:pt x="182" y="492"/>
                  </a:lnTo>
                  <a:lnTo>
                    <a:pt x="216" y="499"/>
                  </a:lnTo>
                  <a:lnTo>
                    <a:pt x="225" y="468"/>
                  </a:lnTo>
                  <a:lnTo>
                    <a:pt x="287" y="459"/>
                  </a:lnTo>
                  <a:lnTo>
                    <a:pt x="273" y="357"/>
                  </a:lnTo>
                  <a:lnTo>
                    <a:pt x="270" y="0"/>
                  </a:lnTo>
                  <a:lnTo>
                    <a:pt x="81" y="16"/>
                  </a:lnTo>
                  <a:close/>
                </a:path>
              </a:pathLst>
            </a:custGeom>
            <a:solidFill>
              <a:schemeClr val="tx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172" name="Shape - Minnesota"/>
            <p:cNvSpPr>
              <a:spLocks noChangeAspect="1"/>
            </p:cNvSpPr>
            <p:nvPr/>
          </p:nvSpPr>
          <p:spPr bwMode="auto">
            <a:xfrm>
              <a:off x="4419598" y="1204143"/>
              <a:ext cx="857251" cy="957263"/>
            </a:xfrm>
            <a:custGeom>
              <a:avLst/>
              <a:gdLst>
                <a:gd name="T0" fmla="*/ 0 w 545"/>
                <a:gd name="T1" fmla="*/ 2147483647 h 614"/>
                <a:gd name="T2" fmla="*/ 2147483647 w 545"/>
                <a:gd name="T3" fmla="*/ 2147483647 h 614"/>
                <a:gd name="T4" fmla="*/ 2147483647 w 545"/>
                <a:gd name="T5" fmla="*/ 0 h 614"/>
                <a:gd name="T6" fmla="*/ 2147483647 w 545"/>
                <a:gd name="T7" fmla="*/ 2147483647 h 614"/>
                <a:gd name="T8" fmla="*/ 2147483647 w 545"/>
                <a:gd name="T9" fmla="*/ 2147483647 h 614"/>
                <a:gd name="T10" fmla="*/ 2147483647 w 545"/>
                <a:gd name="T11" fmla="*/ 2147483647 h 614"/>
                <a:gd name="T12" fmla="*/ 2147483647 w 545"/>
                <a:gd name="T13" fmla="*/ 2147483647 h 614"/>
                <a:gd name="T14" fmla="*/ 2147483647 w 545"/>
                <a:gd name="T15" fmla="*/ 2147483647 h 614"/>
                <a:gd name="T16" fmla="*/ 2147483647 w 545"/>
                <a:gd name="T17" fmla="*/ 2147483647 h 614"/>
                <a:gd name="T18" fmla="*/ 2147483647 w 545"/>
                <a:gd name="T19" fmla="*/ 2147483647 h 614"/>
                <a:gd name="T20" fmla="*/ 2147483647 w 545"/>
                <a:gd name="T21" fmla="*/ 2147483647 h 614"/>
                <a:gd name="T22" fmla="*/ 2147483647 w 545"/>
                <a:gd name="T23" fmla="*/ 2147483647 h 614"/>
                <a:gd name="T24" fmla="*/ 2147483647 w 545"/>
                <a:gd name="T25" fmla="*/ 2147483647 h 614"/>
                <a:gd name="T26" fmla="*/ 2147483647 w 545"/>
                <a:gd name="T27" fmla="*/ 2147483647 h 614"/>
                <a:gd name="T28" fmla="*/ 2147483647 w 545"/>
                <a:gd name="T29" fmla="*/ 2147483647 h 614"/>
                <a:gd name="T30" fmla="*/ 2147483647 w 545"/>
                <a:gd name="T31" fmla="*/ 2147483647 h 614"/>
                <a:gd name="T32" fmla="*/ 2147483647 w 545"/>
                <a:gd name="T33" fmla="*/ 2147483647 h 614"/>
                <a:gd name="T34" fmla="*/ 2147483647 w 545"/>
                <a:gd name="T35" fmla="*/ 2147483647 h 614"/>
                <a:gd name="T36" fmla="*/ 2147483647 w 545"/>
                <a:gd name="T37" fmla="*/ 2147483647 h 614"/>
                <a:gd name="T38" fmla="*/ 2147483647 w 545"/>
                <a:gd name="T39" fmla="*/ 2147483647 h 614"/>
                <a:gd name="T40" fmla="*/ 2147483647 w 545"/>
                <a:gd name="T41" fmla="*/ 2147483647 h 614"/>
                <a:gd name="T42" fmla="*/ 2147483647 w 545"/>
                <a:gd name="T43" fmla="*/ 2147483647 h 614"/>
                <a:gd name="T44" fmla="*/ 2147483647 w 545"/>
                <a:gd name="T45" fmla="*/ 2147483647 h 614"/>
                <a:gd name="T46" fmla="*/ 2147483647 w 545"/>
                <a:gd name="T47" fmla="*/ 2147483647 h 614"/>
                <a:gd name="T48" fmla="*/ 2147483647 w 545"/>
                <a:gd name="T49" fmla="*/ 2147483647 h 614"/>
                <a:gd name="T50" fmla="*/ 2147483647 w 545"/>
                <a:gd name="T51" fmla="*/ 2147483647 h 614"/>
                <a:gd name="T52" fmla="*/ 2147483647 w 545"/>
                <a:gd name="T53" fmla="*/ 2147483647 h 614"/>
                <a:gd name="T54" fmla="*/ 2147483647 w 545"/>
                <a:gd name="T55" fmla="*/ 2147483647 h 614"/>
                <a:gd name="T56" fmla="*/ 2147483647 w 545"/>
                <a:gd name="T57" fmla="*/ 2147483647 h 614"/>
                <a:gd name="T58" fmla="*/ 2147483647 w 545"/>
                <a:gd name="T59" fmla="*/ 2147483647 h 614"/>
                <a:gd name="T60" fmla="*/ 0 w 545"/>
                <a:gd name="T61" fmla="*/ 2147483647 h 6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5"/>
                <a:gd name="T94" fmla="*/ 0 h 614"/>
                <a:gd name="T95" fmla="*/ 545 w 545"/>
                <a:gd name="T96" fmla="*/ 614 h 6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5" h="614">
                  <a:moveTo>
                    <a:pt x="0" y="48"/>
                  </a:moveTo>
                  <a:lnTo>
                    <a:pt x="143" y="48"/>
                  </a:lnTo>
                  <a:lnTo>
                    <a:pt x="141" y="0"/>
                  </a:lnTo>
                  <a:lnTo>
                    <a:pt x="173" y="14"/>
                  </a:lnTo>
                  <a:lnTo>
                    <a:pt x="179" y="51"/>
                  </a:lnTo>
                  <a:lnTo>
                    <a:pt x="247" y="91"/>
                  </a:lnTo>
                  <a:lnTo>
                    <a:pt x="268" y="73"/>
                  </a:lnTo>
                  <a:lnTo>
                    <a:pt x="308" y="73"/>
                  </a:lnTo>
                  <a:lnTo>
                    <a:pt x="340" y="109"/>
                  </a:lnTo>
                  <a:lnTo>
                    <a:pt x="361" y="96"/>
                  </a:lnTo>
                  <a:lnTo>
                    <a:pt x="420" y="111"/>
                  </a:lnTo>
                  <a:lnTo>
                    <a:pt x="441" y="84"/>
                  </a:lnTo>
                  <a:lnTo>
                    <a:pt x="478" y="105"/>
                  </a:lnTo>
                  <a:lnTo>
                    <a:pt x="545" y="102"/>
                  </a:lnTo>
                  <a:lnTo>
                    <a:pt x="437" y="178"/>
                  </a:lnTo>
                  <a:lnTo>
                    <a:pt x="383" y="245"/>
                  </a:lnTo>
                  <a:lnTo>
                    <a:pt x="393" y="342"/>
                  </a:lnTo>
                  <a:lnTo>
                    <a:pt x="356" y="382"/>
                  </a:lnTo>
                  <a:lnTo>
                    <a:pt x="371" y="410"/>
                  </a:lnTo>
                  <a:lnTo>
                    <a:pt x="371" y="482"/>
                  </a:lnTo>
                  <a:lnTo>
                    <a:pt x="408" y="482"/>
                  </a:lnTo>
                  <a:lnTo>
                    <a:pt x="463" y="534"/>
                  </a:lnTo>
                  <a:lnTo>
                    <a:pt x="486" y="596"/>
                  </a:lnTo>
                  <a:lnTo>
                    <a:pt x="100" y="614"/>
                  </a:lnTo>
                  <a:lnTo>
                    <a:pt x="101" y="444"/>
                  </a:lnTo>
                  <a:lnTo>
                    <a:pt x="67" y="407"/>
                  </a:lnTo>
                  <a:lnTo>
                    <a:pt x="79" y="362"/>
                  </a:lnTo>
                  <a:lnTo>
                    <a:pt x="91" y="337"/>
                  </a:lnTo>
                  <a:lnTo>
                    <a:pt x="67" y="219"/>
                  </a:lnTo>
                  <a:lnTo>
                    <a:pt x="34" y="142"/>
                  </a:lnTo>
                  <a:lnTo>
                    <a:pt x="0" y="48"/>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B0DDF4"/>
                </a:solidFill>
                <a:latin typeface="Arial" panose="020B0604020202020204"/>
              </a:endParaRPr>
            </a:p>
          </p:txBody>
        </p:sp>
        <p:sp>
          <p:nvSpPr>
            <p:cNvPr id="173" name="Shape - Massachusetts"/>
            <p:cNvSpPr>
              <a:spLocks noChangeAspect="1"/>
            </p:cNvSpPr>
            <p:nvPr/>
          </p:nvSpPr>
          <p:spPr bwMode="auto">
            <a:xfrm>
              <a:off x="7278686" y="1751831"/>
              <a:ext cx="468312" cy="211137"/>
            </a:xfrm>
            <a:custGeom>
              <a:avLst/>
              <a:gdLst>
                <a:gd name="T0" fmla="*/ 0 w 296"/>
                <a:gd name="T1" fmla="*/ 2147483647 h 134"/>
                <a:gd name="T2" fmla="*/ 2147483647 w 296"/>
                <a:gd name="T3" fmla="*/ 2147483647 h 134"/>
                <a:gd name="T4" fmla="*/ 2147483647 w 296"/>
                <a:gd name="T5" fmla="*/ 2147483647 h 134"/>
                <a:gd name="T6" fmla="*/ 2147483647 w 296"/>
                <a:gd name="T7" fmla="*/ 0 h 134"/>
                <a:gd name="T8" fmla="*/ 2147483647 w 296"/>
                <a:gd name="T9" fmla="*/ 2147483647 h 134"/>
                <a:gd name="T10" fmla="*/ 2147483647 w 296"/>
                <a:gd name="T11" fmla="*/ 2147483647 h 134"/>
                <a:gd name="T12" fmla="*/ 2147483647 w 296"/>
                <a:gd name="T13" fmla="*/ 2147483647 h 134"/>
                <a:gd name="T14" fmla="*/ 2147483647 w 296"/>
                <a:gd name="T15" fmla="*/ 2147483647 h 134"/>
                <a:gd name="T16" fmla="*/ 2147483647 w 296"/>
                <a:gd name="T17" fmla="*/ 2147483647 h 134"/>
                <a:gd name="T18" fmla="*/ 2147483647 w 296"/>
                <a:gd name="T19" fmla="*/ 2147483647 h 134"/>
                <a:gd name="T20" fmla="*/ 2147483647 w 296"/>
                <a:gd name="T21" fmla="*/ 2147483647 h 134"/>
                <a:gd name="T22" fmla="*/ 2147483647 w 296"/>
                <a:gd name="T23" fmla="*/ 2147483647 h 134"/>
                <a:gd name="T24" fmla="*/ 2147483647 w 296"/>
                <a:gd name="T25" fmla="*/ 2147483647 h 134"/>
                <a:gd name="T26" fmla="*/ 2147483647 w 296"/>
                <a:gd name="T27" fmla="*/ 2147483647 h 134"/>
                <a:gd name="T28" fmla="*/ 2147483647 w 296"/>
                <a:gd name="T29" fmla="*/ 2147483647 h 134"/>
                <a:gd name="T30" fmla="*/ 2147483647 w 296"/>
                <a:gd name="T31" fmla="*/ 2147483647 h 134"/>
                <a:gd name="T32" fmla="*/ 2147483647 w 296"/>
                <a:gd name="T33" fmla="*/ 2147483647 h 134"/>
                <a:gd name="T34" fmla="*/ 2147483647 w 296"/>
                <a:gd name="T35" fmla="*/ 2147483647 h 134"/>
                <a:gd name="T36" fmla="*/ 2147483647 w 296"/>
                <a:gd name="T37" fmla="*/ 2147483647 h 134"/>
                <a:gd name="T38" fmla="*/ 0 w 296"/>
                <a:gd name="T39" fmla="*/ 2147483647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6"/>
                <a:gd name="T61" fmla="*/ 0 h 134"/>
                <a:gd name="T62" fmla="*/ 296 w 296"/>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6" h="134">
                  <a:moveTo>
                    <a:pt x="0" y="54"/>
                  </a:moveTo>
                  <a:lnTo>
                    <a:pt x="151" y="16"/>
                  </a:lnTo>
                  <a:lnTo>
                    <a:pt x="169" y="18"/>
                  </a:lnTo>
                  <a:lnTo>
                    <a:pt x="187" y="0"/>
                  </a:lnTo>
                  <a:lnTo>
                    <a:pt x="202" y="9"/>
                  </a:lnTo>
                  <a:lnTo>
                    <a:pt x="184" y="48"/>
                  </a:lnTo>
                  <a:lnTo>
                    <a:pt x="215" y="45"/>
                  </a:lnTo>
                  <a:lnTo>
                    <a:pt x="233" y="74"/>
                  </a:lnTo>
                  <a:lnTo>
                    <a:pt x="254" y="77"/>
                  </a:lnTo>
                  <a:lnTo>
                    <a:pt x="269" y="73"/>
                  </a:lnTo>
                  <a:lnTo>
                    <a:pt x="269" y="57"/>
                  </a:lnTo>
                  <a:lnTo>
                    <a:pt x="243" y="36"/>
                  </a:lnTo>
                  <a:lnTo>
                    <a:pt x="263" y="34"/>
                  </a:lnTo>
                  <a:lnTo>
                    <a:pt x="296" y="79"/>
                  </a:lnTo>
                  <a:lnTo>
                    <a:pt x="264" y="106"/>
                  </a:lnTo>
                  <a:lnTo>
                    <a:pt x="229" y="92"/>
                  </a:lnTo>
                  <a:lnTo>
                    <a:pt x="206" y="125"/>
                  </a:lnTo>
                  <a:lnTo>
                    <a:pt x="161" y="92"/>
                  </a:lnTo>
                  <a:lnTo>
                    <a:pt x="12" y="134"/>
                  </a:lnTo>
                  <a:lnTo>
                    <a:pt x="0" y="54"/>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B0DDF4"/>
                </a:solidFill>
                <a:latin typeface="Arial" panose="020B0604020202020204"/>
              </a:endParaRPr>
            </a:p>
          </p:txBody>
        </p:sp>
        <p:grpSp>
          <p:nvGrpSpPr>
            <p:cNvPr id="174" name="Shape - Michigan"/>
            <p:cNvGrpSpPr>
              <a:grpSpLocks/>
            </p:cNvGrpSpPr>
            <p:nvPr/>
          </p:nvGrpSpPr>
          <p:grpSpPr bwMode="auto">
            <a:xfrm>
              <a:off x="5232398" y="1427981"/>
              <a:ext cx="990600" cy="882650"/>
              <a:chOff x="3254" y="860"/>
              <a:chExt cx="623" cy="557"/>
            </a:xfrm>
            <a:solidFill>
              <a:srgbClr val="0072C0"/>
            </a:solidFill>
          </p:grpSpPr>
          <p:sp>
            <p:nvSpPr>
              <p:cNvPr id="265" name="Freeform 27"/>
              <p:cNvSpPr>
                <a:spLocks noChangeAspect="1"/>
              </p:cNvSpPr>
              <p:nvPr/>
            </p:nvSpPr>
            <p:spPr bwMode="auto">
              <a:xfrm>
                <a:off x="3254" y="860"/>
                <a:ext cx="442" cy="190"/>
              </a:xfrm>
              <a:custGeom>
                <a:avLst/>
                <a:gdLst>
                  <a:gd name="T0" fmla="*/ 0 w 445"/>
                  <a:gd name="T1" fmla="*/ 100 h 193"/>
                  <a:gd name="T2" fmla="*/ 96 w 445"/>
                  <a:gd name="T3" fmla="*/ 0 h 193"/>
                  <a:gd name="T4" fmla="*/ 79 w 445"/>
                  <a:gd name="T5" fmla="*/ 41 h 193"/>
                  <a:gd name="T6" fmla="*/ 92 w 445"/>
                  <a:gd name="T7" fmla="*/ 54 h 193"/>
                  <a:gd name="T8" fmla="*/ 123 w 445"/>
                  <a:gd name="T9" fmla="*/ 36 h 193"/>
                  <a:gd name="T10" fmla="*/ 192 w 445"/>
                  <a:gd name="T11" fmla="*/ 63 h 193"/>
                  <a:gd name="T12" fmla="*/ 220 w 445"/>
                  <a:gd name="T13" fmla="*/ 41 h 193"/>
                  <a:gd name="T14" fmla="*/ 311 w 445"/>
                  <a:gd name="T15" fmla="*/ 32 h 193"/>
                  <a:gd name="T16" fmla="*/ 329 w 445"/>
                  <a:gd name="T17" fmla="*/ 55 h 193"/>
                  <a:gd name="T18" fmla="*/ 364 w 445"/>
                  <a:gd name="T19" fmla="*/ 50 h 193"/>
                  <a:gd name="T20" fmla="*/ 432 w 445"/>
                  <a:gd name="T21" fmla="*/ 78 h 193"/>
                  <a:gd name="T22" fmla="*/ 436 w 445"/>
                  <a:gd name="T23" fmla="*/ 96 h 193"/>
                  <a:gd name="T24" fmla="*/ 363 w 445"/>
                  <a:gd name="T25" fmla="*/ 114 h 193"/>
                  <a:gd name="T26" fmla="*/ 341 w 445"/>
                  <a:gd name="T27" fmla="*/ 100 h 193"/>
                  <a:gd name="T28" fmla="*/ 302 w 445"/>
                  <a:gd name="T29" fmla="*/ 105 h 193"/>
                  <a:gd name="T30" fmla="*/ 257 w 445"/>
                  <a:gd name="T31" fmla="*/ 131 h 193"/>
                  <a:gd name="T32" fmla="*/ 237 w 445"/>
                  <a:gd name="T33" fmla="*/ 133 h 193"/>
                  <a:gd name="T34" fmla="*/ 221 w 445"/>
                  <a:gd name="T35" fmla="*/ 114 h 193"/>
                  <a:gd name="T36" fmla="*/ 198 w 445"/>
                  <a:gd name="T37" fmla="*/ 182 h 193"/>
                  <a:gd name="T38" fmla="*/ 170 w 445"/>
                  <a:gd name="T39" fmla="*/ 184 h 193"/>
                  <a:gd name="T40" fmla="*/ 158 w 445"/>
                  <a:gd name="T41" fmla="*/ 156 h 193"/>
                  <a:gd name="T42" fmla="*/ 98 w 445"/>
                  <a:gd name="T43" fmla="*/ 145 h 193"/>
                  <a:gd name="T44" fmla="*/ 73 w 445"/>
                  <a:gd name="T45" fmla="*/ 124 h 193"/>
                  <a:gd name="T46" fmla="*/ 23 w 445"/>
                  <a:gd name="T47" fmla="*/ 131 h 193"/>
                  <a:gd name="T48" fmla="*/ 0 w 445"/>
                  <a:gd name="T49" fmla="*/ 100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5"/>
                  <a:gd name="T76" fmla="*/ 0 h 193"/>
                  <a:gd name="T77" fmla="*/ 445 w 445"/>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5" h="193">
                    <a:moveTo>
                      <a:pt x="0" y="106"/>
                    </a:moveTo>
                    <a:lnTo>
                      <a:pt x="99" y="0"/>
                    </a:lnTo>
                    <a:lnTo>
                      <a:pt x="82" y="44"/>
                    </a:lnTo>
                    <a:lnTo>
                      <a:pt x="95" y="57"/>
                    </a:lnTo>
                    <a:lnTo>
                      <a:pt x="126" y="39"/>
                    </a:lnTo>
                    <a:lnTo>
                      <a:pt x="195" y="66"/>
                    </a:lnTo>
                    <a:lnTo>
                      <a:pt x="225" y="44"/>
                    </a:lnTo>
                    <a:lnTo>
                      <a:pt x="317" y="32"/>
                    </a:lnTo>
                    <a:lnTo>
                      <a:pt x="335" y="58"/>
                    </a:lnTo>
                    <a:lnTo>
                      <a:pt x="371" y="53"/>
                    </a:lnTo>
                    <a:lnTo>
                      <a:pt x="441" y="81"/>
                    </a:lnTo>
                    <a:lnTo>
                      <a:pt x="445" y="102"/>
                    </a:lnTo>
                    <a:lnTo>
                      <a:pt x="369" y="120"/>
                    </a:lnTo>
                    <a:lnTo>
                      <a:pt x="347" y="106"/>
                    </a:lnTo>
                    <a:lnTo>
                      <a:pt x="308" y="111"/>
                    </a:lnTo>
                    <a:lnTo>
                      <a:pt x="263" y="137"/>
                    </a:lnTo>
                    <a:lnTo>
                      <a:pt x="243" y="139"/>
                    </a:lnTo>
                    <a:lnTo>
                      <a:pt x="226" y="120"/>
                    </a:lnTo>
                    <a:lnTo>
                      <a:pt x="201" y="191"/>
                    </a:lnTo>
                    <a:lnTo>
                      <a:pt x="173" y="193"/>
                    </a:lnTo>
                    <a:lnTo>
                      <a:pt x="161" y="164"/>
                    </a:lnTo>
                    <a:lnTo>
                      <a:pt x="101" y="151"/>
                    </a:lnTo>
                    <a:lnTo>
                      <a:pt x="73" y="130"/>
                    </a:lnTo>
                    <a:lnTo>
                      <a:pt x="23" y="137"/>
                    </a:lnTo>
                    <a:lnTo>
                      <a:pt x="0" y="106"/>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266" name="Freeform 28"/>
              <p:cNvSpPr>
                <a:spLocks noChangeAspect="1"/>
              </p:cNvSpPr>
              <p:nvPr/>
            </p:nvSpPr>
            <p:spPr bwMode="auto">
              <a:xfrm>
                <a:off x="3560" y="994"/>
                <a:ext cx="317" cy="423"/>
              </a:xfrm>
              <a:custGeom>
                <a:avLst/>
                <a:gdLst>
                  <a:gd name="T0" fmla="*/ 79 w 319"/>
                  <a:gd name="T1" fmla="*/ 18 h 432"/>
                  <a:gd name="T2" fmla="*/ 90 w 319"/>
                  <a:gd name="T3" fmla="*/ 42 h 432"/>
                  <a:gd name="T4" fmla="*/ 70 w 319"/>
                  <a:gd name="T5" fmla="*/ 58 h 432"/>
                  <a:gd name="T6" fmla="*/ 69 w 319"/>
                  <a:gd name="T7" fmla="*/ 121 h 432"/>
                  <a:gd name="T8" fmla="*/ 57 w 319"/>
                  <a:gd name="T9" fmla="*/ 79 h 432"/>
                  <a:gd name="T10" fmla="*/ 11 w 319"/>
                  <a:gd name="T11" fmla="*/ 119 h 432"/>
                  <a:gd name="T12" fmla="*/ 0 w 319"/>
                  <a:gd name="T13" fmla="*/ 237 h 432"/>
                  <a:gd name="T14" fmla="*/ 30 w 319"/>
                  <a:gd name="T15" fmla="*/ 294 h 432"/>
                  <a:gd name="T16" fmla="*/ 33 w 319"/>
                  <a:gd name="T17" fmla="*/ 323 h 432"/>
                  <a:gd name="T18" fmla="*/ 34 w 319"/>
                  <a:gd name="T19" fmla="*/ 346 h 432"/>
                  <a:gd name="T20" fmla="*/ 33 w 319"/>
                  <a:gd name="T21" fmla="*/ 368 h 432"/>
                  <a:gd name="T22" fmla="*/ 27 w 319"/>
                  <a:gd name="T23" fmla="*/ 405 h 432"/>
                  <a:gd name="T24" fmla="*/ 149 w 319"/>
                  <a:gd name="T25" fmla="*/ 399 h 432"/>
                  <a:gd name="T26" fmla="*/ 312 w 319"/>
                  <a:gd name="T27" fmla="*/ 385 h 432"/>
                  <a:gd name="T28" fmla="*/ 282 w 319"/>
                  <a:gd name="T29" fmla="*/ 377 h 432"/>
                  <a:gd name="T30" fmla="*/ 265 w 319"/>
                  <a:gd name="T31" fmla="*/ 354 h 432"/>
                  <a:gd name="T32" fmla="*/ 291 w 319"/>
                  <a:gd name="T33" fmla="*/ 338 h 432"/>
                  <a:gd name="T34" fmla="*/ 291 w 319"/>
                  <a:gd name="T35" fmla="*/ 314 h 432"/>
                  <a:gd name="T36" fmla="*/ 279 w 319"/>
                  <a:gd name="T37" fmla="*/ 295 h 432"/>
                  <a:gd name="T38" fmla="*/ 291 w 319"/>
                  <a:gd name="T39" fmla="*/ 281 h 432"/>
                  <a:gd name="T40" fmla="*/ 313 w 319"/>
                  <a:gd name="T41" fmla="*/ 283 h 432"/>
                  <a:gd name="T42" fmla="*/ 309 w 319"/>
                  <a:gd name="T43" fmla="*/ 226 h 432"/>
                  <a:gd name="T44" fmla="*/ 303 w 319"/>
                  <a:gd name="T45" fmla="*/ 194 h 432"/>
                  <a:gd name="T46" fmla="*/ 289 w 319"/>
                  <a:gd name="T47" fmla="*/ 171 h 432"/>
                  <a:gd name="T48" fmla="*/ 276 w 319"/>
                  <a:gd name="T49" fmla="*/ 160 h 432"/>
                  <a:gd name="T50" fmla="*/ 255 w 319"/>
                  <a:gd name="T51" fmla="*/ 156 h 432"/>
                  <a:gd name="T52" fmla="*/ 237 w 319"/>
                  <a:gd name="T53" fmla="*/ 156 h 432"/>
                  <a:gd name="T54" fmla="*/ 218 w 319"/>
                  <a:gd name="T55" fmla="*/ 182 h 432"/>
                  <a:gd name="T56" fmla="*/ 204 w 319"/>
                  <a:gd name="T57" fmla="*/ 191 h 432"/>
                  <a:gd name="T58" fmla="*/ 195 w 319"/>
                  <a:gd name="T59" fmla="*/ 194 h 432"/>
                  <a:gd name="T60" fmla="*/ 185 w 319"/>
                  <a:gd name="T61" fmla="*/ 189 h 432"/>
                  <a:gd name="T62" fmla="*/ 182 w 319"/>
                  <a:gd name="T63" fmla="*/ 176 h 432"/>
                  <a:gd name="T64" fmla="*/ 185 w 319"/>
                  <a:gd name="T65" fmla="*/ 167 h 432"/>
                  <a:gd name="T66" fmla="*/ 194 w 319"/>
                  <a:gd name="T67" fmla="*/ 160 h 432"/>
                  <a:gd name="T68" fmla="*/ 203 w 319"/>
                  <a:gd name="T69" fmla="*/ 156 h 432"/>
                  <a:gd name="T70" fmla="*/ 212 w 319"/>
                  <a:gd name="T71" fmla="*/ 155 h 432"/>
                  <a:gd name="T72" fmla="*/ 212 w 319"/>
                  <a:gd name="T73" fmla="*/ 138 h 432"/>
                  <a:gd name="T74" fmla="*/ 236 w 319"/>
                  <a:gd name="T75" fmla="*/ 121 h 432"/>
                  <a:gd name="T76" fmla="*/ 212 w 319"/>
                  <a:gd name="T77" fmla="*/ 69 h 432"/>
                  <a:gd name="T78" fmla="*/ 212 w 319"/>
                  <a:gd name="T79" fmla="*/ 43 h 432"/>
                  <a:gd name="T80" fmla="*/ 172 w 319"/>
                  <a:gd name="T81" fmla="*/ 33 h 432"/>
                  <a:gd name="T82" fmla="*/ 113 w 319"/>
                  <a:gd name="T83" fmla="*/ 0 h 432"/>
                  <a:gd name="T84" fmla="*/ 79 w 319"/>
                  <a:gd name="T85" fmla="*/ 18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
                  <a:gd name="T130" fmla="*/ 0 h 432"/>
                  <a:gd name="T131" fmla="*/ 319 w 319"/>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 h="432">
                    <a:moveTo>
                      <a:pt x="81" y="18"/>
                    </a:moveTo>
                    <a:lnTo>
                      <a:pt x="93" y="45"/>
                    </a:lnTo>
                    <a:lnTo>
                      <a:pt x="70" y="61"/>
                    </a:lnTo>
                    <a:lnTo>
                      <a:pt x="69" y="130"/>
                    </a:lnTo>
                    <a:lnTo>
                      <a:pt x="57" y="85"/>
                    </a:lnTo>
                    <a:lnTo>
                      <a:pt x="11" y="128"/>
                    </a:lnTo>
                    <a:lnTo>
                      <a:pt x="0" y="252"/>
                    </a:lnTo>
                    <a:lnTo>
                      <a:pt x="30" y="313"/>
                    </a:lnTo>
                    <a:lnTo>
                      <a:pt x="33" y="344"/>
                    </a:lnTo>
                    <a:lnTo>
                      <a:pt x="34" y="369"/>
                    </a:lnTo>
                    <a:lnTo>
                      <a:pt x="33" y="392"/>
                    </a:lnTo>
                    <a:lnTo>
                      <a:pt x="27" y="432"/>
                    </a:lnTo>
                    <a:lnTo>
                      <a:pt x="152" y="425"/>
                    </a:lnTo>
                    <a:lnTo>
                      <a:pt x="318" y="410"/>
                    </a:lnTo>
                    <a:lnTo>
                      <a:pt x="288" y="401"/>
                    </a:lnTo>
                    <a:lnTo>
                      <a:pt x="271" y="378"/>
                    </a:lnTo>
                    <a:lnTo>
                      <a:pt x="297" y="359"/>
                    </a:lnTo>
                    <a:lnTo>
                      <a:pt x="297" y="335"/>
                    </a:lnTo>
                    <a:lnTo>
                      <a:pt x="285" y="314"/>
                    </a:lnTo>
                    <a:lnTo>
                      <a:pt x="297" y="299"/>
                    </a:lnTo>
                    <a:lnTo>
                      <a:pt x="319" y="301"/>
                    </a:lnTo>
                    <a:lnTo>
                      <a:pt x="315" y="241"/>
                    </a:lnTo>
                    <a:lnTo>
                      <a:pt x="309" y="206"/>
                    </a:lnTo>
                    <a:lnTo>
                      <a:pt x="295" y="183"/>
                    </a:lnTo>
                    <a:lnTo>
                      <a:pt x="282" y="170"/>
                    </a:lnTo>
                    <a:lnTo>
                      <a:pt x="261" y="165"/>
                    </a:lnTo>
                    <a:lnTo>
                      <a:pt x="242" y="165"/>
                    </a:lnTo>
                    <a:lnTo>
                      <a:pt x="221" y="194"/>
                    </a:lnTo>
                    <a:lnTo>
                      <a:pt x="207" y="203"/>
                    </a:lnTo>
                    <a:lnTo>
                      <a:pt x="198" y="206"/>
                    </a:lnTo>
                    <a:lnTo>
                      <a:pt x="188" y="201"/>
                    </a:lnTo>
                    <a:lnTo>
                      <a:pt x="185" y="188"/>
                    </a:lnTo>
                    <a:lnTo>
                      <a:pt x="188" y="179"/>
                    </a:lnTo>
                    <a:lnTo>
                      <a:pt x="197" y="170"/>
                    </a:lnTo>
                    <a:lnTo>
                      <a:pt x="206" y="165"/>
                    </a:lnTo>
                    <a:lnTo>
                      <a:pt x="215" y="164"/>
                    </a:lnTo>
                    <a:lnTo>
                      <a:pt x="215" y="147"/>
                    </a:lnTo>
                    <a:lnTo>
                      <a:pt x="239" y="130"/>
                    </a:lnTo>
                    <a:lnTo>
                      <a:pt x="215" y="73"/>
                    </a:lnTo>
                    <a:lnTo>
                      <a:pt x="215" y="46"/>
                    </a:lnTo>
                    <a:lnTo>
                      <a:pt x="175" y="36"/>
                    </a:lnTo>
                    <a:lnTo>
                      <a:pt x="116" y="0"/>
                    </a:lnTo>
                    <a:lnTo>
                      <a:pt x="81" y="18"/>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grpSp>
        <p:sp>
          <p:nvSpPr>
            <p:cNvPr id="175" name="Shape - Maryland"/>
            <p:cNvSpPr>
              <a:spLocks noChangeAspect="1"/>
            </p:cNvSpPr>
            <p:nvPr/>
          </p:nvSpPr>
          <p:spPr bwMode="auto">
            <a:xfrm>
              <a:off x="6651623" y="2409055"/>
              <a:ext cx="635000" cy="258762"/>
            </a:xfrm>
            <a:custGeom>
              <a:avLst/>
              <a:gdLst>
                <a:gd name="T0" fmla="*/ 0 w 403"/>
                <a:gd name="T1" fmla="*/ 2147483647 h 165"/>
                <a:gd name="T2" fmla="*/ 2147483647 w 403"/>
                <a:gd name="T3" fmla="*/ 0 h 165"/>
                <a:gd name="T4" fmla="*/ 2147483647 w 403"/>
                <a:gd name="T5" fmla="*/ 2147483647 h 165"/>
                <a:gd name="T6" fmla="*/ 2147483647 w 403"/>
                <a:gd name="T7" fmla="*/ 2147483647 h 165"/>
                <a:gd name="T8" fmla="*/ 2147483647 w 403"/>
                <a:gd name="T9" fmla="*/ 2147483647 h 165"/>
                <a:gd name="T10" fmla="*/ 2147483647 w 403"/>
                <a:gd name="T11" fmla="*/ 2147483647 h 165"/>
                <a:gd name="T12" fmla="*/ 2147483647 w 403"/>
                <a:gd name="T13" fmla="*/ 2147483647 h 165"/>
                <a:gd name="T14" fmla="*/ 2147483647 w 403"/>
                <a:gd name="T15" fmla="*/ 2147483647 h 165"/>
                <a:gd name="T16" fmla="*/ 2147483647 w 403"/>
                <a:gd name="T17" fmla="*/ 2147483647 h 165"/>
                <a:gd name="T18" fmla="*/ 2147483647 w 403"/>
                <a:gd name="T19" fmla="*/ 2147483647 h 165"/>
                <a:gd name="T20" fmla="*/ 2147483647 w 403"/>
                <a:gd name="T21" fmla="*/ 2147483647 h 165"/>
                <a:gd name="T22" fmla="*/ 2147483647 w 403"/>
                <a:gd name="T23" fmla="*/ 2147483647 h 165"/>
                <a:gd name="T24" fmla="*/ 2147483647 w 403"/>
                <a:gd name="T25" fmla="*/ 2147483647 h 165"/>
                <a:gd name="T26" fmla="*/ 2147483647 w 403"/>
                <a:gd name="T27" fmla="*/ 2147483647 h 165"/>
                <a:gd name="T28" fmla="*/ 2147483647 w 403"/>
                <a:gd name="T29" fmla="*/ 2147483647 h 165"/>
                <a:gd name="T30" fmla="*/ 2147483647 w 403"/>
                <a:gd name="T31" fmla="*/ 2147483647 h 165"/>
                <a:gd name="T32" fmla="*/ 0 w 403"/>
                <a:gd name="T33" fmla="*/ 2147483647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3"/>
                <a:gd name="T52" fmla="*/ 0 h 165"/>
                <a:gd name="T53" fmla="*/ 403 w 403"/>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3" h="165">
                  <a:moveTo>
                    <a:pt x="0" y="56"/>
                  </a:moveTo>
                  <a:lnTo>
                    <a:pt x="300" y="0"/>
                  </a:lnTo>
                  <a:lnTo>
                    <a:pt x="349" y="113"/>
                  </a:lnTo>
                  <a:lnTo>
                    <a:pt x="401" y="101"/>
                  </a:lnTo>
                  <a:lnTo>
                    <a:pt x="403" y="158"/>
                  </a:lnTo>
                  <a:lnTo>
                    <a:pt x="361" y="165"/>
                  </a:lnTo>
                  <a:lnTo>
                    <a:pt x="324" y="128"/>
                  </a:lnTo>
                  <a:lnTo>
                    <a:pt x="300" y="83"/>
                  </a:lnTo>
                  <a:lnTo>
                    <a:pt x="296" y="21"/>
                  </a:lnTo>
                  <a:lnTo>
                    <a:pt x="278" y="52"/>
                  </a:lnTo>
                  <a:lnTo>
                    <a:pt x="299" y="146"/>
                  </a:lnTo>
                  <a:lnTo>
                    <a:pt x="211" y="159"/>
                  </a:lnTo>
                  <a:lnTo>
                    <a:pt x="208" y="91"/>
                  </a:lnTo>
                  <a:lnTo>
                    <a:pt x="154" y="61"/>
                  </a:lnTo>
                  <a:lnTo>
                    <a:pt x="108" y="53"/>
                  </a:lnTo>
                  <a:lnTo>
                    <a:pt x="12" y="101"/>
                  </a:lnTo>
                  <a:lnTo>
                    <a:pt x="0" y="56"/>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176" name="Shape - Maine"/>
            <p:cNvSpPr>
              <a:spLocks noChangeAspect="1"/>
            </p:cNvSpPr>
            <p:nvPr/>
          </p:nvSpPr>
          <p:spPr bwMode="auto">
            <a:xfrm>
              <a:off x="7388223" y="973956"/>
              <a:ext cx="492125" cy="708025"/>
            </a:xfrm>
            <a:custGeom>
              <a:avLst/>
              <a:gdLst>
                <a:gd name="T0" fmla="*/ 2147483647 w 313"/>
                <a:gd name="T1" fmla="*/ 2147483647 h 478"/>
                <a:gd name="T2" fmla="*/ 2147483647 w 313"/>
                <a:gd name="T3" fmla="*/ 2147483647 h 478"/>
                <a:gd name="T4" fmla="*/ 2147483647 w 313"/>
                <a:gd name="T5" fmla="*/ 2147483647 h 478"/>
                <a:gd name="T6" fmla="*/ 2147483647 w 313"/>
                <a:gd name="T7" fmla="*/ 2147483647 h 478"/>
                <a:gd name="T8" fmla="*/ 2147483647 w 313"/>
                <a:gd name="T9" fmla="*/ 2147483647 h 478"/>
                <a:gd name="T10" fmla="*/ 2147483647 w 313"/>
                <a:gd name="T11" fmla="*/ 2147483647 h 478"/>
                <a:gd name="T12" fmla="*/ 2147483647 w 313"/>
                <a:gd name="T13" fmla="*/ 2147483647 h 478"/>
                <a:gd name="T14" fmla="*/ 0 w 313"/>
                <a:gd name="T15" fmla="*/ 2147483647 h 478"/>
                <a:gd name="T16" fmla="*/ 2147483647 w 313"/>
                <a:gd name="T17" fmla="*/ 2147483647 h 478"/>
                <a:gd name="T18" fmla="*/ 2147483647 w 313"/>
                <a:gd name="T19" fmla="*/ 2147483647 h 478"/>
                <a:gd name="T20" fmla="*/ 2147483647 w 313"/>
                <a:gd name="T21" fmla="*/ 2147483647 h 478"/>
                <a:gd name="T22" fmla="*/ 2147483647 w 313"/>
                <a:gd name="T23" fmla="*/ 2147483647 h 478"/>
                <a:gd name="T24" fmla="*/ 2147483647 w 313"/>
                <a:gd name="T25" fmla="*/ 2147483647 h 478"/>
                <a:gd name="T26" fmla="*/ 2147483647 w 313"/>
                <a:gd name="T27" fmla="*/ 2147483647 h 478"/>
                <a:gd name="T28" fmla="*/ 2147483647 w 313"/>
                <a:gd name="T29" fmla="*/ 2147483647 h 478"/>
                <a:gd name="T30" fmla="*/ 2147483647 w 313"/>
                <a:gd name="T31" fmla="*/ 2147483647 h 478"/>
                <a:gd name="T32" fmla="*/ 2147483647 w 313"/>
                <a:gd name="T33" fmla="*/ 2147483647 h 478"/>
                <a:gd name="T34" fmla="*/ 2147483647 w 313"/>
                <a:gd name="T35" fmla="*/ 2147483647 h 478"/>
                <a:gd name="T36" fmla="*/ 2147483647 w 313"/>
                <a:gd name="T37" fmla="*/ 2147483647 h 478"/>
                <a:gd name="T38" fmla="*/ 2147483647 w 313"/>
                <a:gd name="T39" fmla="*/ 2147483647 h 478"/>
                <a:gd name="T40" fmla="*/ 2147483647 w 313"/>
                <a:gd name="T41" fmla="*/ 2147483647 h 478"/>
                <a:gd name="T42" fmla="*/ 2147483647 w 313"/>
                <a:gd name="T43" fmla="*/ 2147483647 h 478"/>
                <a:gd name="T44" fmla="*/ 2147483647 w 313"/>
                <a:gd name="T45" fmla="*/ 2147483647 h 478"/>
                <a:gd name="T46" fmla="*/ 2147483647 w 313"/>
                <a:gd name="T47" fmla="*/ 2147483647 h 478"/>
                <a:gd name="T48" fmla="*/ 2147483647 w 313"/>
                <a:gd name="T49" fmla="*/ 0 h 478"/>
                <a:gd name="T50" fmla="*/ 2147483647 w 313"/>
                <a:gd name="T51" fmla="*/ 2147483647 h 478"/>
                <a:gd name="T52" fmla="*/ 2147483647 w 313"/>
                <a:gd name="T53" fmla="*/ 2147483647 h 478"/>
                <a:gd name="T54" fmla="*/ 2147483647 w 313"/>
                <a:gd name="T55" fmla="*/ 2147483647 h 4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3"/>
                <a:gd name="T85" fmla="*/ 0 h 478"/>
                <a:gd name="T86" fmla="*/ 313 w 313"/>
                <a:gd name="T87" fmla="*/ 478 h 4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3" h="478">
                  <a:moveTo>
                    <a:pt x="73" y="15"/>
                  </a:moveTo>
                  <a:lnTo>
                    <a:pt x="27" y="103"/>
                  </a:lnTo>
                  <a:lnTo>
                    <a:pt x="49" y="136"/>
                  </a:lnTo>
                  <a:lnTo>
                    <a:pt x="27" y="176"/>
                  </a:lnTo>
                  <a:lnTo>
                    <a:pt x="40" y="189"/>
                  </a:lnTo>
                  <a:lnTo>
                    <a:pt x="31" y="216"/>
                  </a:lnTo>
                  <a:lnTo>
                    <a:pt x="31" y="261"/>
                  </a:lnTo>
                  <a:lnTo>
                    <a:pt x="0" y="277"/>
                  </a:lnTo>
                  <a:lnTo>
                    <a:pt x="12" y="291"/>
                  </a:lnTo>
                  <a:lnTo>
                    <a:pt x="78" y="457"/>
                  </a:lnTo>
                  <a:lnTo>
                    <a:pt x="130" y="478"/>
                  </a:lnTo>
                  <a:lnTo>
                    <a:pt x="127" y="444"/>
                  </a:lnTo>
                  <a:lnTo>
                    <a:pt x="152" y="417"/>
                  </a:lnTo>
                  <a:lnTo>
                    <a:pt x="143" y="389"/>
                  </a:lnTo>
                  <a:lnTo>
                    <a:pt x="207" y="355"/>
                  </a:lnTo>
                  <a:lnTo>
                    <a:pt x="210" y="308"/>
                  </a:lnTo>
                  <a:lnTo>
                    <a:pt x="248" y="305"/>
                  </a:lnTo>
                  <a:lnTo>
                    <a:pt x="277" y="270"/>
                  </a:lnTo>
                  <a:lnTo>
                    <a:pt x="313" y="246"/>
                  </a:lnTo>
                  <a:lnTo>
                    <a:pt x="313" y="216"/>
                  </a:lnTo>
                  <a:lnTo>
                    <a:pt x="264" y="207"/>
                  </a:lnTo>
                  <a:lnTo>
                    <a:pt x="255" y="174"/>
                  </a:lnTo>
                  <a:lnTo>
                    <a:pt x="206" y="170"/>
                  </a:lnTo>
                  <a:lnTo>
                    <a:pt x="166" y="28"/>
                  </a:lnTo>
                  <a:lnTo>
                    <a:pt x="148" y="0"/>
                  </a:lnTo>
                  <a:lnTo>
                    <a:pt x="98" y="12"/>
                  </a:lnTo>
                  <a:lnTo>
                    <a:pt x="90" y="25"/>
                  </a:lnTo>
                  <a:lnTo>
                    <a:pt x="73" y="15"/>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B0DDF4"/>
                </a:solidFill>
                <a:latin typeface="Arial" panose="020B0604020202020204"/>
              </a:endParaRPr>
            </a:p>
          </p:txBody>
        </p:sp>
        <p:sp>
          <p:nvSpPr>
            <p:cNvPr id="177" name="Shape - Louisiana"/>
            <p:cNvSpPr>
              <a:spLocks noChangeAspect="1"/>
            </p:cNvSpPr>
            <p:nvPr/>
          </p:nvSpPr>
          <p:spPr bwMode="auto">
            <a:xfrm>
              <a:off x="4946649" y="3780655"/>
              <a:ext cx="773113" cy="609600"/>
            </a:xfrm>
            <a:custGeom>
              <a:avLst/>
              <a:gdLst>
                <a:gd name="T0" fmla="*/ 0 w 489"/>
                <a:gd name="T1" fmla="*/ 2147483647 h 392"/>
                <a:gd name="T2" fmla="*/ 2147483647 w 489"/>
                <a:gd name="T3" fmla="*/ 0 h 392"/>
                <a:gd name="T4" fmla="*/ 2147483647 w 489"/>
                <a:gd name="T5" fmla="*/ 2147483647 h 392"/>
                <a:gd name="T6" fmla="*/ 2147483647 w 489"/>
                <a:gd name="T7" fmla="*/ 2147483647 h 392"/>
                <a:gd name="T8" fmla="*/ 2147483647 w 489"/>
                <a:gd name="T9" fmla="*/ 2147483647 h 392"/>
                <a:gd name="T10" fmla="*/ 2147483647 w 489"/>
                <a:gd name="T11" fmla="*/ 2147483647 h 392"/>
                <a:gd name="T12" fmla="*/ 2147483647 w 489"/>
                <a:gd name="T13" fmla="*/ 2147483647 h 392"/>
                <a:gd name="T14" fmla="*/ 2147483647 w 489"/>
                <a:gd name="T15" fmla="*/ 2147483647 h 392"/>
                <a:gd name="T16" fmla="*/ 2147483647 w 489"/>
                <a:gd name="T17" fmla="*/ 2147483647 h 392"/>
                <a:gd name="T18" fmla="*/ 2147483647 w 489"/>
                <a:gd name="T19" fmla="*/ 2147483647 h 392"/>
                <a:gd name="T20" fmla="*/ 2147483647 w 489"/>
                <a:gd name="T21" fmla="*/ 2147483647 h 392"/>
                <a:gd name="T22" fmla="*/ 2147483647 w 489"/>
                <a:gd name="T23" fmla="*/ 2147483647 h 392"/>
                <a:gd name="T24" fmla="*/ 2147483647 w 489"/>
                <a:gd name="T25" fmla="*/ 2147483647 h 392"/>
                <a:gd name="T26" fmla="*/ 2147483647 w 489"/>
                <a:gd name="T27" fmla="*/ 2147483647 h 392"/>
                <a:gd name="T28" fmla="*/ 2147483647 w 489"/>
                <a:gd name="T29" fmla="*/ 2147483647 h 392"/>
                <a:gd name="T30" fmla="*/ 2147483647 w 489"/>
                <a:gd name="T31" fmla="*/ 2147483647 h 392"/>
                <a:gd name="T32" fmla="*/ 2147483647 w 489"/>
                <a:gd name="T33" fmla="*/ 2147483647 h 392"/>
                <a:gd name="T34" fmla="*/ 2147483647 w 489"/>
                <a:gd name="T35" fmla="*/ 2147483647 h 392"/>
                <a:gd name="T36" fmla="*/ 2147483647 w 489"/>
                <a:gd name="T37" fmla="*/ 2147483647 h 392"/>
                <a:gd name="T38" fmla="*/ 2147483647 w 489"/>
                <a:gd name="T39" fmla="*/ 2147483647 h 392"/>
                <a:gd name="T40" fmla="*/ 2147483647 w 489"/>
                <a:gd name="T41" fmla="*/ 2147483647 h 392"/>
                <a:gd name="T42" fmla="*/ 2147483647 w 489"/>
                <a:gd name="T43" fmla="*/ 2147483647 h 392"/>
                <a:gd name="T44" fmla="*/ 2147483647 w 489"/>
                <a:gd name="T45" fmla="*/ 2147483647 h 392"/>
                <a:gd name="T46" fmla="*/ 2147483647 w 489"/>
                <a:gd name="T47" fmla="*/ 2147483647 h 392"/>
                <a:gd name="T48" fmla="*/ 2147483647 w 489"/>
                <a:gd name="T49" fmla="*/ 2147483647 h 392"/>
                <a:gd name="T50" fmla="*/ 2147483647 w 489"/>
                <a:gd name="T51" fmla="*/ 2147483647 h 392"/>
                <a:gd name="T52" fmla="*/ 2147483647 w 489"/>
                <a:gd name="T53" fmla="*/ 2147483647 h 392"/>
                <a:gd name="T54" fmla="*/ 2147483647 w 489"/>
                <a:gd name="T55" fmla="*/ 2147483647 h 392"/>
                <a:gd name="T56" fmla="*/ 2147483647 w 489"/>
                <a:gd name="T57" fmla="*/ 2147483647 h 392"/>
                <a:gd name="T58" fmla="*/ 2147483647 w 489"/>
                <a:gd name="T59" fmla="*/ 2147483647 h 392"/>
                <a:gd name="T60" fmla="*/ 2147483647 w 489"/>
                <a:gd name="T61" fmla="*/ 2147483647 h 392"/>
                <a:gd name="T62" fmla="*/ 2147483647 w 489"/>
                <a:gd name="T63" fmla="*/ 2147483647 h 392"/>
                <a:gd name="T64" fmla="*/ 2147483647 w 489"/>
                <a:gd name="T65" fmla="*/ 2147483647 h 392"/>
                <a:gd name="T66" fmla="*/ 2147483647 w 489"/>
                <a:gd name="T67" fmla="*/ 2147483647 h 392"/>
                <a:gd name="T68" fmla="*/ 0 w 489"/>
                <a:gd name="T69" fmla="*/ 2147483647 h 3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9"/>
                <a:gd name="T106" fmla="*/ 0 h 392"/>
                <a:gd name="T107" fmla="*/ 489 w 489"/>
                <a:gd name="T108" fmla="*/ 392 h 3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9" h="392">
                  <a:moveTo>
                    <a:pt x="0" y="9"/>
                  </a:moveTo>
                  <a:lnTo>
                    <a:pt x="245" y="0"/>
                  </a:lnTo>
                  <a:lnTo>
                    <a:pt x="288" y="81"/>
                  </a:lnTo>
                  <a:lnTo>
                    <a:pt x="251" y="176"/>
                  </a:lnTo>
                  <a:lnTo>
                    <a:pt x="239" y="219"/>
                  </a:lnTo>
                  <a:lnTo>
                    <a:pt x="403" y="201"/>
                  </a:lnTo>
                  <a:lnTo>
                    <a:pt x="413" y="264"/>
                  </a:lnTo>
                  <a:lnTo>
                    <a:pt x="364" y="258"/>
                  </a:lnTo>
                  <a:lnTo>
                    <a:pt x="342" y="285"/>
                  </a:lnTo>
                  <a:lnTo>
                    <a:pt x="367" y="303"/>
                  </a:lnTo>
                  <a:lnTo>
                    <a:pt x="412" y="282"/>
                  </a:lnTo>
                  <a:lnTo>
                    <a:pt x="413" y="312"/>
                  </a:lnTo>
                  <a:lnTo>
                    <a:pt x="440" y="286"/>
                  </a:lnTo>
                  <a:lnTo>
                    <a:pt x="458" y="286"/>
                  </a:lnTo>
                  <a:lnTo>
                    <a:pt x="437" y="339"/>
                  </a:lnTo>
                  <a:lnTo>
                    <a:pt x="477" y="347"/>
                  </a:lnTo>
                  <a:lnTo>
                    <a:pt x="489" y="376"/>
                  </a:lnTo>
                  <a:lnTo>
                    <a:pt x="471" y="385"/>
                  </a:lnTo>
                  <a:lnTo>
                    <a:pt x="446" y="367"/>
                  </a:lnTo>
                  <a:lnTo>
                    <a:pt x="398" y="353"/>
                  </a:lnTo>
                  <a:lnTo>
                    <a:pt x="409" y="388"/>
                  </a:lnTo>
                  <a:lnTo>
                    <a:pt x="385" y="392"/>
                  </a:lnTo>
                  <a:lnTo>
                    <a:pt x="365" y="361"/>
                  </a:lnTo>
                  <a:lnTo>
                    <a:pt x="354" y="380"/>
                  </a:lnTo>
                  <a:lnTo>
                    <a:pt x="282" y="380"/>
                  </a:lnTo>
                  <a:lnTo>
                    <a:pt x="282" y="361"/>
                  </a:lnTo>
                  <a:lnTo>
                    <a:pt x="255" y="339"/>
                  </a:lnTo>
                  <a:lnTo>
                    <a:pt x="201" y="336"/>
                  </a:lnTo>
                  <a:lnTo>
                    <a:pt x="246" y="361"/>
                  </a:lnTo>
                  <a:lnTo>
                    <a:pt x="184" y="374"/>
                  </a:lnTo>
                  <a:lnTo>
                    <a:pt x="85" y="356"/>
                  </a:lnTo>
                  <a:lnTo>
                    <a:pt x="48" y="361"/>
                  </a:lnTo>
                  <a:lnTo>
                    <a:pt x="61" y="230"/>
                  </a:lnTo>
                  <a:lnTo>
                    <a:pt x="2" y="125"/>
                  </a:lnTo>
                  <a:lnTo>
                    <a:pt x="0" y="9"/>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178" name="Shape - Kentucky"/>
            <p:cNvSpPr>
              <a:spLocks noChangeAspect="1"/>
            </p:cNvSpPr>
            <p:nvPr/>
          </p:nvSpPr>
          <p:spPr bwMode="auto">
            <a:xfrm>
              <a:off x="5480049" y="2717030"/>
              <a:ext cx="957263" cy="525462"/>
            </a:xfrm>
            <a:custGeom>
              <a:avLst/>
              <a:gdLst>
                <a:gd name="T0" fmla="*/ 0 w 607"/>
                <a:gd name="T1" fmla="*/ 2147483647 h 337"/>
                <a:gd name="T2" fmla="*/ 2147483647 w 607"/>
                <a:gd name="T3" fmla="*/ 2147483647 h 337"/>
                <a:gd name="T4" fmla="*/ 2147483647 w 607"/>
                <a:gd name="T5" fmla="*/ 2147483647 h 337"/>
                <a:gd name="T6" fmla="*/ 2147483647 w 607"/>
                <a:gd name="T7" fmla="*/ 2147483647 h 337"/>
                <a:gd name="T8" fmla="*/ 2147483647 w 607"/>
                <a:gd name="T9" fmla="*/ 2147483647 h 337"/>
                <a:gd name="T10" fmla="*/ 2147483647 w 607"/>
                <a:gd name="T11" fmla="*/ 2147483647 h 337"/>
                <a:gd name="T12" fmla="*/ 2147483647 w 607"/>
                <a:gd name="T13" fmla="*/ 2147483647 h 337"/>
                <a:gd name="T14" fmla="*/ 2147483647 w 607"/>
                <a:gd name="T15" fmla="*/ 2147483647 h 337"/>
                <a:gd name="T16" fmla="*/ 2147483647 w 607"/>
                <a:gd name="T17" fmla="*/ 2147483647 h 337"/>
                <a:gd name="T18" fmla="*/ 2147483647 w 607"/>
                <a:gd name="T19" fmla="*/ 2147483647 h 337"/>
                <a:gd name="T20" fmla="*/ 2147483647 w 607"/>
                <a:gd name="T21" fmla="*/ 2147483647 h 337"/>
                <a:gd name="T22" fmla="*/ 2147483647 w 607"/>
                <a:gd name="T23" fmla="*/ 2147483647 h 337"/>
                <a:gd name="T24" fmla="*/ 2147483647 w 607"/>
                <a:gd name="T25" fmla="*/ 2147483647 h 337"/>
                <a:gd name="T26" fmla="*/ 2147483647 w 607"/>
                <a:gd name="T27" fmla="*/ 2147483647 h 337"/>
                <a:gd name="T28" fmla="*/ 2147483647 w 607"/>
                <a:gd name="T29" fmla="*/ 0 h 337"/>
                <a:gd name="T30" fmla="*/ 2147483647 w 607"/>
                <a:gd name="T31" fmla="*/ 2147483647 h 337"/>
                <a:gd name="T32" fmla="*/ 2147483647 w 607"/>
                <a:gd name="T33" fmla="*/ 2147483647 h 337"/>
                <a:gd name="T34" fmla="*/ 2147483647 w 607"/>
                <a:gd name="T35" fmla="*/ 2147483647 h 337"/>
                <a:gd name="T36" fmla="*/ 2147483647 w 607"/>
                <a:gd name="T37" fmla="*/ 2147483647 h 337"/>
                <a:gd name="T38" fmla="*/ 2147483647 w 607"/>
                <a:gd name="T39" fmla="*/ 2147483647 h 337"/>
                <a:gd name="T40" fmla="*/ 2147483647 w 607"/>
                <a:gd name="T41" fmla="*/ 2147483647 h 337"/>
                <a:gd name="T42" fmla="*/ 2147483647 w 607"/>
                <a:gd name="T43" fmla="*/ 2147483647 h 337"/>
                <a:gd name="T44" fmla="*/ 2147483647 w 607"/>
                <a:gd name="T45" fmla="*/ 2147483647 h 337"/>
                <a:gd name="T46" fmla="*/ 2147483647 w 607"/>
                <a:gd name="T47" fmla="*/ 2147483647 h 337"/>
                <a:gd name="T48" fmla="*/ 2147483647 w 607"/>
                <a:gd name="T49" fmla="*/ 2147483647 h 337"/>
                <a:gd name="T50" fmla="*/ 2147483647 w 607"/>
                <a:gd name="T51" fmla="*/ 2147483647 h 337"/>
                <a:gd name="T52" fmla="*/ 2147483647 w 607"/>
                <a:gd name="T53" fmla="*/ 2147483647 h 337"/>
                <a:gd name="T54" fmla="*/ 2147483647 w 607"/>
                <a:gd name="T55" fmla="*/ 2147483647 h 337"/>
                <a:gd name="T56" fmla="*/ 0 w 607"/>
                <a:gd name="T57" fmla="*/ 2147483647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7"/>
                <a:gd name="T88" fmla="*/ 0 h 337"/>
                <a:gd name="T89" fmla="*/ 607 w 607"/>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7" h="337">
                  <a:moveTo>
                    <a:pt x="0" y="337"/>
                  </a:moveTo>
                  <a:lnTo>
                    <a:pt x="148" y="316"/>
                  </a:lnTo>
                  <a:lnTo>
                    <a:pt x="148" y="301"/>
                  </a:lnTo>
                  <a:lnTo>
                    <a:pt x="504" y="252"/>
                  </a:lnTo>
                  <a:lnTo>
                    <a:pt x="510" y="226"/>
                  </a:lnTo>
                  <a:lnTo>
                    <a:pt x="562" y="207"/>
                  </a:lnTo>
                  <a:lnTo>
                    <a:pt x="568" y="180"/>
                  </a:lnTo>
                  <a:lnTo>
                    <a:pt x="590" y="171"/>
                  </a:lnTo>
                  <a:lnTo>
                    <a:pt x="607" y="131"/>
                  </a:lnTo>
                  <a:lnTo>
                    <a:pt x="558" y="91"/>
                  </a:lnTo>
                  <a:lnTo>
                    <a:pt x="549" y="37"/>
                  </a:lnTo>
                  <a:lnTo>
                    <a:pt x="510" y="10"/>
                  </a:lnTo>
                  <a:lnTo>
                    <a:pt x="431" y="25"/>
                  </a:lnTo>
                  <a:lnTo>
                    <a:pt x="394" y="1"/>
                  </a:lnTo>
                  <a:lnTo>
                    <a:pt x="358" y="0"/>
                  </a:lnTo>
                  <a:lnTo>
                    <a:pt x="365" y="37"/>
                  </a:lnTo>
                  <a:lnTo>
                    <a:pt x="316" y="56"/>
                  </a:lnTo>
                  <a:lnTo>
                    <a:pt x="283" y="140"/>
                  </a:lnTo>
                  <a:lnTo>
                    <a:pt x="239" y="126"/>
                  </a:lnTo>
                  <a:lnTo>
                    <a:pt x="185" y="158"/>
                  </a:lnTo>
                  <a:lnTo>
                    <a:pt x="116" y="170"/>
                  </a:lnTo>
                  <a:lnTo>
                    <a:pt x="116" y="217"/>
                  </a:lnTo>
                  <a:lnTo>
                    <a:pt x="82" y="216"/>
                  </a:lnTo>
                  <a:lnTo>
                    <a:pt x="84" y="258"/>
                  </a:lnTo>
                  <a:lnTo>
                    <a:pt x="48" y="241"/>
                  </a:lnTo>
                  <a:lnTo>
                    <a:pt x="27" y="249"/>
                  </a:lnTo>
                  <a:lnTo>
                    <a:pt x="45" y="277"/>
                  </a:lnTo>
                  <a:lnTo>
                    <a:pt x="8" y="314"/>
                  </a:lnTo>
                  <a:lnTo>
                    <a:pt x="0" y="337"/>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179" name="Shape - Kansas"/>
            <p:cNvSpPr>
              <a:spLocks noChangeAspect="1"/>
            </p:cNvSpPr>
            <p:nvPr/>
          </p:nvSpPr>
          <p:spPr bwMode="auto">
            <a:xfrm>
              <a:off x="3879849" y="2718618"/>
              <a:ext cx="966788" cy="485775"/>
            </a:xfrm>
            <a:custGeom>
              <a:avLst/>
              <a:gdLst>
                <a:gd name="T0" fmla="*/ 2147483647 w 611"/>
                <a:gd name="T1" fmla="*/ 2147483647 h 312"/>
                <a:gd name="T2" fmla="*/ 2147483647 w 611"/>
                <a:gd name="T3" fmla="*/ 2147483647 h 312"/>
                <a:gd name="T4" fmla="*/ 0 w 611"/>
                <a:gd name="T5" fmla="*/ 2147483647 h 312"/>
                <a:gd name="T6" fmla="*/ 2147483647 w 611"/>
                <a:gd name="T7" fmla="*/ 2147483647 h 312"/>
                <a:gd name="T8" fmla="*/ 2147483647 w 611"/>
                <a:gd name="T9" fmla="*/ 2147483647 h 312"/>
                <a:gd name="T10" fmla="*/ 2147483647 w 611"/>
                <a:gd name="T11" fmla="*/ 2147483647 h 312"/>
                <a:gd name="T12" fmla="*/ 2147483647 w 611"/>
                <a:gd name="T13" fmla="*/ 2147483647 h 312"/>
                <a:gd name="T14" fmla="*/ 2147483647 w 611"/>
                <a:gd name="T15" fmla="*/ 2147483647 h 312"/>
                <a:gd name="T16" fmla="*/ 2147483647 w 611"/>
                <a:gd name="T17" fmla="*/ 0 h 312"/>
                <a:gd name="T18" fmla="*/ 2147483647 w 611"/>
                <a:gd name="T19" fmla="*/ 2147483647 h 312"/>
                <a:gd name="T20" fmla="*/ 2147483647 w 611"/>
                <a:gd name="T21" fmla="*/ 2147483647 h 3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1"/>
                <a:gd name="T34" fmla="*/ 0 h 312"/>
                <a:gd name="T35" fmla="*/ 611 w 611"/>
                <a:gd name="T36" fmla="*/ 312 h 3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1" h="312">
                  <a:moveTo>
                    <a:pt x="6" y="3"/>
                  </a:moveTo>
                  <a:lnTo>
                    <a:pt x="4" y="182"/>
                  </a:lnTo>
                  <a:lnTo>
                    <a:pt x="0" y="309"/>
                  </a:lnTo>
                  <a:lnTo>
                    <a:pt x="611" y="312"/>
                  </a:lnTo>
                  <a:lnTo>
                    <a:pt x="599" y="149"/>
                  </a:lnTo>
                  <a:lnTo>
                    <a:pt x="599" y="88"/>
                  </a:lnTo>
                  <a:lnTo>
                    <a:pt x="550" y="51"/>
                  </a:lnTo>
                  <a:lnTo>
                    <a:pt x="565" y="18"/>
                  </a:lnTo>
                  <a:lnTo>
                    <a:pt x="544" y="0"/>
                  </a:lnTo>
                  <a:lnTo>
                    <a:pt x="267" y="3"/>
                  </a:lnTo>
                  <a:lnTo>
                    <a:pt x="6" y="3"/>
                  </a:lnTo>
                  <a:close/>
                </a:path>
              </a:pathLst>
            </a:custGeom>
            <a:solidFill>
              <a:schemeClr val="tx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180" name="Shape - Iowa"/>
            <p:cNvSpPr>
              <a:spLocks noChangeAspect="1"/>
            </p:cNvSpPr>
            <p:nvPr/>
          </p:nvSpPr>
          <p:spPr bwMode="auto">
            <a:xfrm>
              <a:off x="4562474" y="2132830"/>
              <a:ext cx="758825" cy="487362"/>
            </a:xfrm>
            <a:custGeom>
              <a:avLst/>
              <a:gdLst>
                <a:gd name="T0" fmla="*/ 2147483647 w 481"/>
                <a:gd name="T1" fmla="*/ 2147483647 h 313"/>
                <a:gd name="T2" fmla="*/ 0 w 481"/>
                <a:gd name="T3" fmla="*/ 2147483647 h 313"/>
                <a:gd name="T4" fmla="*/ 2147483647 w 481"/>
                <a:gd name="T5" fmla="*/ 2147483647 h 313"/>
                <a:gd name="T6" fmla="*/ 2147483647 w 481"/>
                <a:gd name="T7" fmla="*/ 2147483647 h 313"/>
                <a:gd name="T8" fmla="*/ 2147483647 w 481"/>
                <a:gd name="T9" fmla="*/ 2147483647 h 313"/>
                <a:gd name="T10" fmla="*/ 2147483647 w 481"/>
                <a:gd name="T11" fmla="*/ 2147483647 h 313"/>
                <a:gd name="T12" fmla="*/ 2147483647 w 481"/>
                <a:gd name="T13" fmla="*/ 2147483647 h 313"/>
                <a:gd name="T14" fmla="*/ 2147483647 w 481"/>
                <a:gd name="T15" fmla="*/ 2147483647 h 313"/>
                <a:gd name="T16" fmla="*/ 2147483647 w 481"/>
                <a:gd name="T17" fmla="*/ 2147483647 h 313"/>
                <a:gd name="T18" fmla="*/ 2147483647 w 481"/>
                <a:gd name="T19" fmla="*/ 2147483647 h 313"/>
                <a:gd name="T20" fmla="*/ 2147483647 w 481"/>
                <a:gd name="T21" fmla="*/ 2147483647 h 313"/>
                <a:gd name="T22" fmla="*/ 2147483647 w 481"/>
                <a:gd name="T23" fmla="*/ 2147483647 h 313"/>
                <a:gd name="T24" fmla="*/ 2147483647 w 481"/>
                <a:gd name="T25" fmla="*/ 2147483647 h 313"/>
                <a:gd name="T26" fmla="*/ 2147483647 w 481"/>
                <a:gd name="T27" fmla="*/ 2147483647 h 313"/>
                <a:gd name="T28" fmla="*/ 2147483647 w 481"/>
                <a:gd name="T29" fmla="*/ 0 h 313"/>
                <a:gd name="T30" fmla="*/ 2147483647 w 481"/>
                <a:gd name="T31" fmla="*/ 2147483647 h 313"/>
                <a:gd name="T32" fmla="*/ 2147483647 w 481"/>
                <a:gd name="T33" fmla="*/ 2147483647 h 313"/>
                <a:gd name="T34" fmla="*/ 2147483647 w 481"/>
                <a:gd name="T35" fmla="*/ 2147483647 h 3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1"/>
                <a:gd name="T55" fmla="*/ 0 h 313"/>
                <a:gd name="T56" fmla="*/ 481 w 481"/>
                <a:gd name="T57" fmla="*/ 313 h 3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1" h="313">
                  <a:moveTo>
                    <a:pt x="7" y="16"/>
                  </a:moveTo>
                  <a:lnTo>
                    <a:pt x="0" y="71"/>
                  </a:lnTo>
                  <a:lnTo>
                    <a:pt x="10" y="129"/>
                  </a:lnTo>
                  <a:lnTo>
                    <a:pt x="55" y="249"/>
                  </a:lnTo>
                  <a:lnTo>
                    <a:pt x="80" y="313"/>
                  </a:lnTo>
                  <a:lnTo>
                    <a:pt x="363" y="298"/>
                  </a:lnTo>
                  <a:lnTo>
                    <a:pt x="410" y="313"/>
                  </a:lnTo>
                  <a:lnTo>
                    <a:pt x="438" y="252"/>
                  </a:lnTo>
                  <a:lnTo>
                    <a:pt x="428" y="208"/>
                  </a:lnTo>
                  <a:lnTo>
                    <a:pt x="475" y="200"/>
                  </a:lnTo>
                  <a:lnTo>
                    <a:pt x="481" y="131"/>
                  </a:lnTo>
                  <a:lnTo>
                    <a:pt x="453" y="101"/>
                  </a:lnTo>
                  <a:lnTo>
                    <a:pt x="404" y="71"/>
                  </a:lnTo>
                  <a:lnTo>
                    <a:pt x="414" y="30"/>
                  </a:lnTo>
                  <a:lnTo>
                    <a:pt x="393" y="0"/>
                  </a:lnTo>
                  <a:lnTo>
                    <a:pt x="287" y="4"/>
                  </a:lnTo>
                  <a:lnTo>
                    <a:pt x="180" y="9"/>
                  </a:lnTo>
                  <a:lnTo>
                    <a:pt x="7" y="16"/>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B0DDF4"/>
                </a:solidFill>
                <a:latin typeface="Arial" panose="020B0604020202020204"/>
              </a:endParaRPr>
            </a:p>
          </p:txBody>
        </p:sp>
        <p:sp>
          <p:nvSpPr>
            <p:cNvPr id="181" name="Shape - Indiana"/>
            <p:cNvSpPr>
              <a:spLocks noChangeAspect="1"/>
            </p:cNvSpPr>
            <p:nvPr/>
          </p:nvSpPr>
          <p:spPr bwMode="auto">
            <a:xfrm>
              <a:off x="5635624" y="2297931"/>
              <a:ext cx="422275" cy="687387"/>
            </a:xfrm>
            <a:custGeom>
              <a:avLst/>
              <a:gdLst>
                <a:gd name="T0" fmla="*/ 0 w 268"/>
                <a:gd name="T1" fmla="*/ 2147483647 h 441"/>
                <a:gd name="T2" fmla="*/ 2147483647 w 268"/>
                <a:gd name="T3" fmla="*/ 2147483647 h 441"/>
                <a:gd name="T4" fmla="*/ 2147483647 w 268"/>
                <a:gd name="T5" fmla="*/ 2147483647 h 441"/>
                <a:gd name="T6" fmla="*/ 2147483647 w 268"/>
                <a:gd name="T7" fmla="*/ 2147483647 h 441"/>
                <a:gd name="T8" fmla="*/ 2147483647 w 268"/>
                <a:gd name="T9" fmla="*/ 2147483647 h 441"/>
                <a:gd name="T10" fmla="*/ 2147483647 w 268"/>
                <a:gd name="T11" fmla="*/ 0 h 441"/>
                <a:gd name="T12" fmla="*/ 2147483647 w 268"/>
                <a:gd name="T13" fmla="*/ 2147483647 h 441"/>
                <a:gd name="T14" fmla="*/ 2147483647 w 268"/>
                <a:gd name="T15" fmla="*/ 2147483647 h 441"/>
                <a:gd name="T16" fmla="*/ 2147483647 w 268"/>
                <a:gd name="T17" fmla="*/ 2147483647 h 441"/>
                <a:gd name="T18" fmla="*/ 2147483647 w 268"/>
                <a:gd name="T19" fmla="*/ 2147483647 h 441"/>
                <a:gd name="T20" fmla="*/ 2147483647 w 268"/>
                <a:gd name="T21" fmla="*/ 2147483647 h 441"/>
                <a:gd name="T22" fmla="*/ 2147483647 w 268"/>
                <a:gd name="T23" fmla="*/ 2147483647 h 441"/>
                <a:gd name="T24" fmla="*/ 2147483647 w 268"/>
                <a:gd name="T25" fmla="*/ 2147483647 h 441"/>
                <a:gd name="T26" fmla="*/ 2147483647 w 268"/>
                <a:gd name="T27" fmla="*/ 2147483647 h 441"/>
                <a:gd name="T28" fmla="*/ 2147483647 w 268"/>
                <a:gd name="T29" fmla="*/ 2147483647 h 441"/>
                <a:gd name="T30" fmla="*/ 0 w 268"/>
                <a:gd name="T31" fmla="*/ 2147483647 h 4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8"/>
                <a:gd name="T49" fmla="*/ 0 h 441"/>
                <a:gd name="T50" fmla="*/ 268 w 268"/>
                <a:gd name="T51" fmla="*/ 441 h 4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8" h="441">
                  <a:moveTo>
                    <a:pt x="0" y="31"/>
                  </a:moveTo>
                  <a:lnTo>
                    <a:pt x="31" y="48"/>
                  </a:lnTo>
                  <a:lnTo>
                    <a:pt x="61" y="45"/>
                  </a:lnTo>
                  <a:lnTo>
                    <a:pt x="71" y="36"/>
                  </a:lnTo>
                  <a:lnTo>
                    <a:pt x="79" y="9"/>
                  </a:lnTo>
                  <a:lnTo>
                    <a:pt x="208" y="0"/>
                  </a:lnTo>
                  <a:lnTo>
                    <a:pt x="268" y="312"/>
                  </a:lnTo>
                  <a:lnTo>
                    <a:pt x="263" y="309"/>
                  </a:lnTo>
                  <a:lnTo>
                    <a:pt x="219" y="326"/>
                  </a:lnTo>
                  <a:lnTo>
                    <a:pt x="187" y="410"/>
                  </a:lnTo>
                  <a:lnTo>
                    <a:pt x="141" y="398"/>
                  </a:lnTo>
                  <a:lnTo>
                    <a:pt x="87" y="429"/>
                  </a:lnTo>
                  <a:lnTo>
                    <a:pt x="17" y="441"/>
                  </a:lnTo>
                  <a:lnTo>
                    <a:pt x="49" y="359"/>
                  </a:lnTo>
                  <a:lnTo>
                    <a:pt x="35" y="313"/>
                  </a:lnTo>
                  <a:lnTo>
                    <a:pt x="0" y="31"/>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182" name="Shape - Illinois"/>
            <p:cNvSpPr>
              <a:spLocks noChangeAspect="1"/>
            </p:cNvSpPr>
            <p:nvPr/>
          </p:nvSpPr>
          <p:spPr bwMode="auto">
            <a:xfrm>
              <a:off x="5173132" y="2236018"/>
              <a:ext cx="547688" cy="887413"/>
            </a:xfrm>
            <a:custGeom>
              <a:avLst/>
              <a:gdLst>
                <a:gd name="T0" fmla="*/ 64 w 346"/>
                <a:gd name="T1" fmla="*/ 33 h 571"/>
                <a:gd name="T2" fmla="*/ 262 w 346"/>
                <a:gd name="T3" fmla="*/ 0 h 571"/>
                <a:gd name="T4" fmla="*/ 294 w 346"/>
                <a:gd name="T5" fmla="*/ 70 h 571"/>
                <a:gd name="T6" fmla="*/ 334 w 346"/>
                <a:gd name="T7" fmla="*/ 362 h 571"/>
                <a:gd name="T8" fmla="*/ 346 w 346"/>
                <a:gd name="T9" fmla="*/ 401 h 571"/>
                <a:gd name="T10" fmla="*/ 314 w 346"/>
                <a:gd name="T11" fmla="*/ 478 h 571"/>
                <a:gd name="T12" fmla="*/ 314 w 346"/>
                <a:gd name="T13" fmla="*/ 532 h 571"/>
                <a:gd name="T14" fmla="*/ 279 w 346"/>
                <a:gd name="T15" fmla="*/ 526 h 571"/>
                <a:gd name="T16" fmla="*/ 280 w 346"/>
                <a:gd name="T17" fmla="*/ 571 h 571"/>
                <a:gd name="T18" fmla="*/ 243 w 346"/>
                <a:gd name="T19" fmla="*/ 553 h 571"/>
                <a:gd name="T20" fmla="*/ 223 w 346"/>
                <a:gd name="T21" fmla="*/ 559 h 571"/>
                <a:gd name="T22" fmla="*/ 195 w 346"/>
                <a:gd name="T23" fmla="*/ 554 h 571"/>
                <a:gd name="T24" fmla="*/ 174 w 346"/>
                <a:gd name="T25" fmla="*/ 486 h 571"/>
                <a:gd name="T26" fmla="*/ 134 w 346"/>
                <a:gd name="T27" fmla="*/ 465 h 571"/>
                <a:gd name="T28" fmla="*/ 134 w 346"/>
                <a:gd name="T29" fmla="*/ 392 h 571"/>
                <a:gd name="T30" fmla="*/ 94 w 346"/>
                <a:gd name="T31" fmla="*/ 401 h 571"/>
                <a:gd name="T32" fmla="*/ 71 w 346"/>
                <a:gd name="T33" fmla="*/ 347 h 571"/>
                <a:gd name="T34" fmla="*/ 0 w 346"/>
                <a:gd name="T35" fmla="*/ 285 h 571"/>
                <a:gd name="T36" fmla="*/ 52 w 346"/>
                <a:gd name="T37" fmla="*/ 186 h 571"/>
                <a:gd name="T38" fmla="*/ 37 w 346"/>
                <a:gd name="T39" fmla="*/ 140 h 571"/>
                <a:gd name="T40" fmla="*/ 89 w 346"/>
                <a:gd name="T41" fmla="*/ 131 h 571"/>
                <a:gd name="T42" fmla="*/ 94 w 346"/>
                <a:gd name="T43" fmla="*/ 67 h 571"/>
                <a:gd name="T44" fmla="*/ 64 w 346"/>
                <a:gd name="T45" fmla="*/ 33 h 5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6"/>
                <a:gd name="T70" fmla="*/ 0 h 571"/>
                <a:gd name="T71" fmla="*/ 346 w 346"/>
                <a:gd name="T72" fmla="*/ 571 h 5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6" h="571">
                  <a:moveTo>
                    <a:pt x="64" y="33"/>
                  </a:moveTo>
                  <a:lnTo>
                    <a:pt x="262" y="0"/>
                  </a:lnTo>
                  <a:lnTo>
                    <a:pt x="294" y="70"/>
                  </a:lnTo>
                  <a:lnTo>
                    <a:pt x="334" y="362"/>
                  </a:lnTo>
                  <a:lnTo>
                    <a:pt x="346" y="401"/>
                  </a:lnTo>
                  <a:lnTo>
                    <a:pt x="314" y="478"/>
                  </a:lnTo>
                  <a:lnTo>
                    <a:pt x="314" y="532"/>
                  </a:lnTo>
                  <a:lnTo>
                    <a:pt x="279" y="526"/>
                  </a:lnTo>
                  <a:lnTo>
                    <a:pt x="280" y="571"/>
                  </a:lnTo>
                  <a:lnTo>
                    <a:pt x="243" y="553"/>
                  </a:lnTo>
                  <a:lnTo>
                    <a:pt x="223" y="559"/>
                  </a:lnTo>
                  <a:lnTo>
                    <a:pt x="195" y="554"/>
                  </a:lnTo>
                  <a:lnTo>
                    <a:pt x="174" y="486"/>
                  </a:lnTo>
                  <a:lnTo>
                    <a:pt x="134" y="465"/>
                  </a:lnTo>
                  <a:lnTo>
                    <a:pt x="134" y="392"/>
                  </a:lnTo>
                  <a:lnTo>
                    <a:pt x="94" y="401"/>
                  </a:lnTo>
                  <a:lnTo>
                    <a:pt x="71" y="347"/>
                  </a:lnTo>
                  <a:lnTo>
                    <a:pt x="0" y="285"/>
                  </a:lnTo>
                  <a:lnTo>
                    <a:pt x="52" y="186"/>
                  </a:lnTo>
                  <a:lnTo>
                    <a:pt x="37" y="140"/>
                  </a:lnTo>
                  <a:lnTo>
                    <a:pt x="89" y="131"/>
                  </a:lnTo>
                  <a:lnTo>
                    <a:pt x="94" y="67"/>
                  </a:lnTo>
                  <a:lnTo>
                    <a:pt x="64" y="33"/>
                  </a:lnTo>
                  <a:close/>
                </a:path>
              </a:pathLst>
            </a:custGeom>
            <a:solidFill>
              <a:schemeClr val="accent2"/>
            </a:solidFill>
            <a:ln w="19050">
              <a:solidFill>
                <a:schemeClr val="tx1"/>
              </a:solidFill>
              <a:prstDash val="solid"/>
              <a:round/>
              <a:headEnd/>
              <a:tailEnd/>
            </a:ln>
          </p:spPr>
          <p:txBody>
            <a:bodyPr/>
            <a:lstStyle/>
            <a:p>
              <a:pPr defTabSz="457200">
                <a:defRPr/>
              </a:pPr>
              <a:endParaRPr lang="en-US" sz="1200" b="1" dirty="0">
                <a:solidFill>
                  <a:srgbClr val="000000"/>
                </a:solidFill>
                <a:latin typeface="Arial" panose="020B0604020202020204"/>
              </a:endParaRPr>
            </a:p>
          </p:txBody>
        </p:sp>
        <p:sp>
          <p:nvSpPr>
            <p:cNvPr id="183" name="Shape - Idaho"/>
            <p:cNvSpPr>
              <a:spLocks noChangeAspect="1"/>
            </p:cNvSpPr>
            <p:nvPr/>
          </p:nvSpPr>
          <p:spPr bwMode="auto">
            <a:xfrm>
              <a:off x="2117723" y="1127943"/>
              <a:ext cx="750888" cy="1196975"/>
            </a:xfrm>
            <a:custGeom>
              <a:avLst/>
              <a:gdLst>
                <a:gd name="T0" fmla="*/ 2147483647 w 476"/>
                <a:gd name="T1" fmla="*/ 0 h 770"/>
                <a:gd name="T2" fmla="*/ 2147483647 w 476"/>
                <a:gd name="T3" fmla="*/ 2147483647 h 770"/>
                <a:gd name="T4" fmla="*/ 2147483647 w 476"/>
                <a:gd name="T5" fmla="*/ 2147483647 h 770"/>
                <a:gd name="T6" fmla="*/ 2147483647 w 476"/>
                <a:gd name="T7" fmla="*/ 2147483647 h 770"/>
                <a:gd name="T8" fmla="*/ 2147483647 w 476"/>
                <a:gd name="T9" fmla="*/ 2147483647 h 770"/>
                <a:gd name="T10" fmla="*/ 2147483647 w 476"/>
                <a:gd name="T11" fmla="*/ 2147483647 h 770"/>
                <a:gd name="T12" fmla="*/ 2147483647 w 476"/>
                <a:gd name="T13" fmla="*/ 2147483647 h 770"/>
                <a:gd name="T14" fmla="*/ 0 w 476"/>
                <a:gd name="T15" fmla="*/ 2147483647 h 770"/>
                <a:gd name="T16" fmla="*/ 2147483647 w 476"/>
                <a:gd name="T17" fmla="*/ 2147483647 h 770"/>
                <a:gd name="T18" fmla="*/ 2147483647 w 476"/>
                <a:gd name="T19" fmla="*/ 2147483647 h 770"/>
                <a:gd name="T20" fmla="*/ 2147483647 w 476"/>
                <a:gd name="T21" fmla="*/ 2147483647 h 770"/>
                <a:gd name="T22" fmla="*/ 2147483647 w 476"/>
                <a:gd name="T23" fmla="*/ 2147483647 h 770"/>
                <a:gd name="T24" fmla="*/ 2147483647 w 476"/>
                <a:gd name="T25" fmla="*/ 2147483647 h 770"/>
                <a:gd name="T26" fmla="*/ 2147483647 w 476"/>
                <a:gd name="T27" fmla="*/ 2147483647 h 770"/>
                <a:gd name="T28" fmla="*/ 2147483647 w 476"/>
                <a:gd name="T29" fmla="*/ 2147483647 h 770"/>
                <a:gd name="T30" fmla="*/ 2147483647 w 476"/>
                <a:gd name="T31" fmla="*/ 2147483647 h 770"/>
                <a:gd name="T32" fmla="*/ 2147483647 w 476"/>
                <a:gd name="T33" fmla="*/ 2147483647 h 770"/>
                <a:gd name="T34" fmla="*/ 2147483647 w 476"/>
                <a:gd name="T35" fmla="*/ 2147483647 h 770"/>
                <a:gd name="T36" fmla="*/ 2147483647 w 476"/>
                <a:gd name="T37" fmla="*/ 2147483647 h 770"/>
                <a:gd name="T38" fmla="*/ 2147483647 w 476"/>
                <a:gd name="T39" fmla="*/ 2147483647 h 770"/>
                <a:gd name="T40" fmla="*/ 2147483647 w 476"/>
                <a:gd name="T41" fmla="*/ 2147483647 h 770"/>
                <a:gd name="T42" fmla="*/ 2147483647 w 476"/>
                <a:gd name="T43" fmla="*/ 0 h 7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6"/>
                <a:gd name="T67" fmla="*/ 0 h 770"/>
                <a:gd name="T68" fmla="*/ 476 w 476"/>
                <a:gd name="T69" fmla="*/ 770 h 7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6" h="770">
                  <a:moveTo>
                    <a:pt x="115" y="0"/>
                  </a:moveTo>
                  <a:lnTo>
                    <a:pt x="72" y="301"/>
                  </a:lnTo>
                  <a:lnTo>
                    <a:pt x="117" y="365"/>
                  </a:lnTo>
                  <a:lnTo>
                    <a:pt x="47" y="432"/>
                  </a:lnTo>
                  <a:lnTo>
                    <a:pt x="38" y="478"/>
                  </a:lnTo>
                  <a:lnTo>
                    <a:pt x="57" y="511"/>
                  </a:lnTo>
                  <a:lnTo>
                    <a:pt x="38" y="527"/>
                  </a:lnTo>
                  <a:lnTo>
                    <a:pt x="0" y="701"/>
                  </a:lnTo>
                  <a:lnTo>
                    <a:pt x="227" y="742"/>
                  </a:lnTo>
                  <a:lnTo>
                    <a:pt x="442" y="770"/>
                  </a:lnTo>
                  <a:lnTo>
                    <a:pt x="464" y="611"/>
                  </a:lnTo>
                  <a:lnTo>
                    <a:pt x="476" y="523"/>
                  </a:lnTo>
                  <a:lnTo>
                    <a:pt x="455" y="491"/>
                  </a:lnTo>
                  <a:lnTo>
                    <a:pt x="406" y="500"/>
                  </a:lnTo>
                  <a:lnTo>
                    <a:pt x="342" y="508"/>
                  </a:lnTo>
                  <a:lnTo>
                    <a:pt x="330" y="436"/>
                  </a:lnTo>
                  <a:lnTo>
                    <a:pt x="252" y="378"/>
                  </a:lnTo>
                  <a:lnTo>
                    <a:pt x="263" y="341"/>
                  </a:lnTo>
                  <a:lnTo>
                    <a:pt x="270" y="275"/>
                  </a:lnTo>
                  <a:lnTo>
                    <a:pt x="170" y="134"/>
                  </a:lnTo>
                  <a:lnTo>
                    <a:pt x="184" y="9"/>
                  </a:lnTo>
                  <a:lnTo>
                    <a:pt x="115" y="0"/>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grpSp>
          <p:nvGrpSpPr>
            <p:cNvPr id="184" name="Shape - Hawaii"/>
            <p:cNvGrpSpPr/>
            <p:nvPr/>
          </p:nvGrpSpPr>
          <p:grpSpPr>
            <a:xfrm>
              <a:off x="2157414" y="4101330"/>
              <a:ext cx="622300" cy="477838"/>
              <a:chOff x="2184402" y="4672013"/>
              <a:chExt cx="622300" cy="477838"/>
            </a:xfrm>
            <a:solidFill>
              <a:srgbClr val="7BC7ED"/>
            </a:solidFill>
          </p:grpSpPr>
          <p:sp>
            <p:nvSpPr>
              <p:cNvPr id="257" name="Freeform 4"/>
              <p:cNvSpPr>
                <a:spLocks noChangeAspect="1"/>
              </p:cNvSpPr>
              <p:nvPr/>
            </p:nvSpPr>
            <p:spPr bwMode="auto">
              <a:xfrm>
                <a:off x="2184402" y="4731923"/>
                <a:ext cx="47758" cy="69294"/>
              </a:xfrm>
              <a:custGeom>
                <a:avLst/>
                <a:gdLst>
                  <a:gd name="T0" fmla="*/ 0 w 66"/>
                  <a:gd name="T1" fmla="*/ 96 h 96"/>
                  <a:gd name="T2" fmla="*/ 0 w 66"/>
                  <a:gd name="T3" fmla="*/ 68 h 96"/>
                  <a:gd name="T4" fmla="*/ 37 w 66"/>
                  <a:gd name="T5" fmla="*/ 0 h 96"/>
                  <a:gd name="T6" fmla="*/ 66 w 66"/>
                  <a:gd name="T7" fmla="*/ 20 h 96"/>
                  <a:gd name="T8" fmla="*/ 34 w 66"/>
                  <a:gd name="T9" fmla="*/ 96 h 96"/>
                  <a:gd name="T10" fmla="*/ 0 w 66"/>
                  <a:gd name="T11" fmla="*/ 96 h 96"/>
                  <a:gd name="T12" fmla="*/ 0 60000 65536"/>
                  <a:gd name="T13" fmla="*/ 0 60000 65536"/>
                  <a:gd name="T14" fmla="*/ 0 60000 65536"/>
                  <a:gd name="T15" fmla="*/ 0 60000 65536"/>
                  <a:gd name="T16" fmla="*/ 0 60000 65536"/>
                  <a:gd name="T17" fmla="*/ 0 60000 65536"/>
                  <a:gd name="T18" fmla="*/ 0 w 66"/>
                  <a:gd name="T19" fmla="*/ 0 h 96"/>
                  <a:gd name="T20" fmla="*/ 66 w 6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66" h="96">
                    <a:moveTo>
                      <a:pt x="0" y="96"/>
                    </a:moveTo>
                    <a:lnTo>
                      <a:pt x="0" y="68"/>
                    </a:lnTo>
                    <a:lnTo>
                      <a:pt x="37" y="0"/>
                    </a:lnTo>
                    <a:lnTo>
                      <a:pt x="66" y="20"/>
                    </a:lnTo>
                    <a:lnTo>
                      <a:pt x="34" y="96"/>
                    </a:lnTo>
                    <a:lnTo>
                      <a:pt x="0" y="96"/>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258" name="Freeform 5"/>
              <p:cNvSpPr>
                <a:spLocks noChangeAspect="1"/>
              </p:cNvSpPr>
              <p:nvPr/>
            </p:nvSpPr>
            <p:spPr bwMode="auto">
              <a:xfrm>
                <a:off x="2252421" y="4672013"/>
                <a:ext cx="89727" cy="87339"/>
              </a:xfrm>
              <a:custGeom>
                <a:avLst/>
                <a:gdLst>
                  <a:gd name="T0" fmla="*/ 27 w 124"/>
                  <a:gd name="T1" fmla="*/ 13 h 121"/>
                  <a:gd name="T2" fmla="*/ 0 w 124"/>
                  <a:gd name="T3" fmla="*/ 72 h 121"/>
                  <a:gd name="T4" fmla="*/ 48 w 124"/>
                  <a:gd name="T5" fmla="*/ 110 h 121"/>
                  <a:gd name="T6" fmla="*/ 103 w 124"/>
                  <a:gd name="T7" fmla="*/ 121 h 121"/>
                  <a:gd name="T8" fmla="*/ 124 w 124"/>
                  <a:gd name="T9" fmla="*/ 73 h 121"/>
                  <a:gd name="T10" fmla="*/ 110 w 124"/>
                  <a:gd name="T11" fmla="*/ 0 h 121"/>
                  <a:gd name="T12" fmla="*/ 27 w 124"/>
                  <a:gd name="T13" fmla="*/ 13 h 121"/>
                  <a:gd name="T14" fmla="*/ 0 60000 65536"/>
                  <a:gd name="T15" fmla="*/ 0 60000 65536"/>
                  <a:gd name="T16" fmla="*/ 0 60000 65536"/>
                  <a:gd name="T17" fmla="*/ 0 60000 65536"/>
                  <a:gd name="T18" fmla="*/ 0 60000 65536"/>
                  <a:gd name="T19" fmla="*/ 0 60000 65536"/>
                  <a:gd name="T20" fmla="*/ 0 60000 65536"/>
                  <a:gd name="T21" fmla="*/ 0 w 124"/>
                  <a:gd name="T22" fmla="*/ 0 h 121"/>
                  <a:gd name="T23" fmla="*/ 124 w 12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21">
                    <a:moveTo>
                      <a:pt x="27" y="13"/>
                    </a:moveTo>
                    <a:lnTo>
                      <a:pt x="0" y="72"/>
                    </a:lnTo>
                    <a:lnTo>
                      <a:pt x="48" y="110"/>
                    </a:lnTo>
                    <a:lnTo>
                      <a:pt x="103" y="121"/>
                    </a:lnTo>
                    <a:lnTo>
                      <a:pt x="124" y="73"/>
                    </a:lnTo>
                    <a:lnTo>
                      <a:pt x="110" y="0"/>
                    </a:lnTo>
                    <a:lnTo>
                      <a:pt x="27" y="13"/>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259" name="Freeform 6"/>
              <p:cNvSpPr>
                <a:spLocks noChangeAspect="1"/>
              </p:cNvSpPr>
              <p:nvPr/>
            </p:nvSpPr>
            <p:spPr bwMode="auto">
              <a:xfrm>
                <a:off x="2336359" y="4731923"/>
                <a:ext cx="133143" cy="98166"/>
              </a:xfrm>
              <a:custGeom>
                <a:avLst/>
                <a:gdLst>
                  <a:gd name="T0" fmla="*/ 0 w 184"/>
                  <a:gd name="T1" fmla="*/ 48 h 136"/>
                  <a:gd name="T2" fmla="*/ 126 w 184"/>
                  <a:gd name="T3" fmla="*/ 0 h 136"/>
                  <a:gd name="T4" fmla="*/ 149 w 184"/>
                  <a:gd name="T5" fmla="*/ 59 h 136"/>
                  <a:gd name="T6" fmla="*/ 173 w 184"/>
                  <a:gd name="T7" fmla="*/ 72 h 136"/>
                  <a:gd name="T8" fmla="*/ 184 w 184"/>
                  <a:gd name="T9" fmla="*/ 120 h 136"/>
                  <a:gd name="T10" fmla="*/ 121 w 184"/>
                  <a:gd name="T11" fmla="*/ 127 h 136"/>
                  <a:gd name="T12" fmla="*/ 76 w 184"/>
                  <a:gd name="T13" fmla="*/ 136 h 136"/>
                  <a:gd name="T14" fmla="*/ 0 w 184"/>
                  <a:gd name="T15" fmla="*/ 48 h 136"/>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36"/>
                  <a:gd name="T26" fmla="*/ 184 w 184"/>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36">
                    <a:moveTo>
                      <a:pt x="0" y="48"/>
                    </a:moveTo>
                    <a:lnTo>
                      <a:pt x="126" y="0"/>
                    </a:lnTo>
                    <a:lnTo>
                      <a:pt x="149" y="59"/>
                    </a:lnTo>
                    <a:lnTo>
                      <a:pt x="173" y="72"/>
                    </a:lnTo>
                    <a:lnTo>
                      <a:pt x="184" y="120"/>
                    </a:lnTo>
                    <a:lnTo>
                      <a:pt x="121" y="127"/>
                    </a:lnTo>
                    <a:lnTo>
                      <a:pt x="76" y="136"/>
                    </a:lnTo>
                    <a:lnTo>
                      <a:pt x="0" y="48"/>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260" name="Freeform 7"/>
              <p:cNvSpPr>
                <a:spLocks noChangeAspect="1"/>
              </p:cNvSpPr>
              <p:nvPr/>
            </p:nvSpPr>
            <p:spPr bwMode="auto">
              <a:xfrm>
                <a:off x="2473844" y="4806270"/>
                <a:ext cx="105646" cy="51970"/>
              </a:xfrm>
              <a:custGeom>
                <a:avLst/>
                <a:gdLst>
                  <a:gd name="T0" fmla="*/ 22 w 146"/>
                  <a:gd name="T1" fmla="*/ 3 h 72"/>
                  <a:gd name="T2" fmla="*/ 0 w 146"/>
                  <a:gd name="T3" fmla="*/ 67 h 72"/>
                  <a:gd name="T4" fmla="*/ 38 w 146"/>
                  <a:gd name="T5" fmla="*/ 72 h 72"/>
                  <a:gd name="T6" fmla="*/ 62 w 146"/>
                  <a:gd name="T7" fmla="*/ 57 h 72"/>
                  <a:gd name="T8" fmla="*/ 107 w 146"/>
                  <a:gd name="T9" fmla="*/ 58 h 72"/>
                  <a:gd name="T10" fmla="*/ 146 w 146"/>
                  <a:gd name="T11" fmla="*/ 30 h 72"/>
                  <a:gd name="T12" fmla="*/ 120 w 146"/>
                  <a:gd name="T13" fmla="*/ 20 h 72"/>
                  <a:gd name="T14" fmla="*/ 101 w 146"/>
                  <a:gd name="T15" fmla="*/ 0 h 72"/>
                  <a:gd name="T16" fmla="*/ 22 w 146"/>
                  <a:gd name="T17" fmla="*/ 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72"/>
                  <a:gd name="T29" fmla="*/ 146 w 14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72">
                    <a:moveTo>
                      <a:pt x="22" y="3"/>
                    </a:moveTo>
                    <a:lnTo>
                      <a:pt x="0" y="67"/>
                    </a:lnTo>
                    <a:lnTo>
                      <a:pt x="38" y="72"/>
                    </a:lnTo>
                    <a:lnTo>
                      <a:pt x="62" y="57"/>
                    </a:lnTo>
                    <a:lnTo>
                      <a:pt x="107" y="58"/>
                    </a:lnTo>
                    <a:lnTo>
                      <a:pt x="146" y="30"/>
                    </a:lnTo>
                    <a:lnTo>
                      <a:pt x="120" y="20"/>
                    </a:lnTo>
                    <a:lnTo>
                      <a:pt x="101" y="0"/>
                    </a:lnTo>
                    <a:lnTo>
                      <a:pt x="22" y="3"/>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261" name="Freeform 8"/>
              <p:cNvSpPr>
                <a:spLocks noChangeAspect="1"/>
              </p:cNvSpPr>
              <p:nvPr/>
            </p:nvSpPr>
            <p:spPr bwMode="auto">
              <a:xfrm>
                <a:off x="2504959" y="4879894"/>
                <a:ext cx="43416" cy="37534"/>
              </a:xfrm>
              <a:custGeom>
                <a:avLst/>
                <a:gdLst>
                  <a:gd name="T0" fmla="*/ 52 w 60"/>
                  <a:gd name="T1" fmla="*/ 0 h 52"/>
                  <a:gd name="T2" fmla="*/ 0 w 60"/>
                  <a:gd name="T3" fmla="*/ 4 h 52"/>
                  <a:gd name="T4" fmla="*/ 9 w 60"/>
                  <a:gd name="T5" fmla="*/ 52 h 52"/>
                  <a:gd name="T6" fmla="*/ 60 w 60"/>
                  <a:gd name="T7" fmla="*/ 40 h 52"/>
                  <a:gd name="T8" fmla="*/ 52 w 60"/>
                  <a:gd name="T9" fmla="*/ 0 h 52"/>
                  <a:gd name="T10" fmla="*/ 0 60000 65536"/>
                  <a:gd name="T11" fmla="*/ 0 60000 65536"/>
                  <a:gd name="T12" fmla="*/ 0 60000 65536"/>
                  <a:gd name="T13" fmla="*/ 0 60000 65536"/>
                  <a:gd name="T14" fmla="*/ 0 60000 65536"/>
                  <a:gd name="T15" fmla="*/ 0 w 60"/>
                  <a:gd name="T16" fmla="*/ 0 h 52"/>
                  <a:gd name="T17" fmla="*/ 60 w 60"/>
                  <a:gd name="T18" fmla="*/ 52 h 52"/>
                </a:gdLst>
                <a:ahLst/>
                <a:cxnLst>
                  <a:cxn ang="T10">
                    <a:pos x="T0" y="T1"/>
                  </a:cxn>
                  <a:cxn ang="T11">
                    <a:pos x="T2" y="T3"/>
                  </a:cxn>
                  <a:cxn ang="T12">
                    <a:pos x="T4" y="T5"/>
                  </a:cxn>
                  <a:cxn ang="T13">
                    <a:pos x="T6" y="T7"/>
                  </a:cxn>
                  <a:cxn ang="T14">
                    <a:pos x="T8" y="T9"/>
                  </a:cxn>
                </a:cxnLst>
                <a:rect l="T15" t="T16" r="T17" b="T18"/>
                <a:pathLst>
                  <a:path w="60" h="52">
                    <a:moveTo>
                      <a:pt x="52" y="0"/>
                    </a:moveTo>
                    <a:lnTo>
                      <a:pt x="0" y="4"/>
                    </a:lnTo>
                    <a:lnTo>
                      <a:pt x="9" y="52"/>
                    </a:lnTo>
                    <a:lnTo>
                      <a:pt x="60" y="40"/>
                    </a:lnTo>
                    <a:lnTo>
                      <a:pt x="52" y="0"/>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262" name="Freeform 9"/>
              <p:cNvSpPr>
                <a:spLocks noChangeAspect="1"/>
              </p:cNvSpPr>
              <p:nvPr/>
            </p:nvSpPr>
            <p:spPr bwMode="auto">
              <a:xfrm>
                <a:off x="2551993" y="4920316"/>
                <a:ext cx="29668" cy="36812"/>
              </a:xfrm>
              <a:custGeom>
                <a:avLst/>
                <a:gdLst>
                  <a:gd name="T0" fmla="*/ 0 w 41"/>
                  <a:gd name="T1" fmla="*/ 20 h 51"/>
                  <a:gd name="T2" fmla="*/ 41 w 41"/>
                  <a:gd name="T3" fmla="*/ 0 h 51"/>
                  <a:gd name="T4" fmla="*/ 41 w 41"/>
                  <a:gd name="T5" fmla="*/ 45 h 51"/>
                  <a:gd name="T6" fmla="*/ 14 w 41"/>
                  <a:gd name="T7" fmla="*/ 51 h 51"/>
                  <a:gd name="T8" fmla="*/ 0 w 41"/>
                  <a:gd name="T9" fmla="*/ 20 h 51"/>
                  <a:gd name="T10" fmla="*/ 0 60000 65536"/>
                  <a:gd name="T11" fmla="*/ 0 60000 65536"/>
                  <a:gd name="T12" fmla="*/ 0 60000 65536"/>
                  <a:gd name="T13" fmla="*/ 0 60000 65536"/>
                  <a:gd name="T14" fmla="*/ 0 60000 65536"/>
                  <a:gd name="T15" fmla="*/ 0 w 41"/>
                  <a:gd name="T16" fmla="*/ 0 h 51"/>
                  <a:gd name="T17" fmla="*/ 41 w 41"/>
                  <a:gd name="T18" fmla="*/ 51 h 51"/>
                </a:gdLst>
                <a:ahLst/>
                <a:cxnLst>
                  <a:cxn ang="T10">
                    <a:pos x="T0" y="T1"/>
                  </a:cxn>
                  <a:cxn ang="T11">
                    <a:pos x="T2" y="T3"/>
                  </a:cxn>
                  <a:cxn ang="T12">
                    <a:pos x="T4" y="T5"/>
                  </a:cxn>
                  <a:cxn ang="T13">
                    <a:pos x="T6" y="T7"/>
                  </a:cxn>
                  <a:cxn ang="T14">
                    <a:pos x="T8" y="T9"/>
                  </a:cxn>
                </a:cxnLst>
                <a:rect l="T15" t="T16" r="T17" b="T18"/>
                <a:pathLst>
                  <a:path w="41" h="51">
                    <a:moveTo>
                      <a:pt x="0" y="20"/>
                    </a:moveTo>
                    <a:lnTo>
                      <a:pt x="41" y="0"/>
                    </a:lnTo>
                    <a:lnTo>
                      <a:pt x="41" y="45"/>
                    </a:lnTo>
                    <a:lnTo>
                      <a:pt x="14" y="51"/>
                    </a:lnTo>
                    <a:lnTo>
                      <a:pt x="0" y="20"/>
                    </a:lnTo>
                    <a:close/>
                  </a:path>
                </a:pathLst>
              </a:custGeom>
              <a:solidFill>
                <a:schemeClr val="bg1"/>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263" name="Freeform"/>
              <p:cNvSpPr>
                <a:spLocks noChangeAspect="1"/>
              </p:cNvSpPr>
              <p:nvPr/>
            </p:nvSpPr>
            <p:spPr bwMode="auto">
              <a:xfrm>
                <a:off x="2626524" y="4937639"/>
                <a:ext cx="180178" cy="212212"/>
              </a:xfrm>
              <a:custGeom>
                <a:avLst/>
                <a:gdLst>
                  <a:gd name="T0" fmla="*/ 42 w 249"/>
                  <a:gd name="T1" fmla="*/ 0 h 294"/>
                  <a:gd name="T2" fmla="*/ 0 w 249"/>
                  <a:gd name="T3" fmla="*/ 112 h 294"/>
                  <a:gd name="T4" fmla="*/ 30 w 249"/>
                  <a:gd name="T5" fmla="*/ 167 h 294"/>
                  <a:gd name="T6" fmla="*/ 30 w 249"/>
                  <a:gd name="T7" fmla="*/ 267 h 294"/>
                  <a:gd name="T8" fmla="*/ 90 w 249"/>
                  <a:gd name="T9" fmla="*/ 294 h 294"/>
                  <a:gd name="T10" fmla="*/ 117 w 249"/>
                  <a:gd name="T11" fmla="*/ 235 h 294"/>
                  <a:gd name="T12" fmla="*/ 193 w 249"/>
                  <a:gd name="T13" fmla="*/ 222 h 294"/>
                  <a:gd name="T14" fmla="*/ 249 w 249"/>
                  <a:gd name="T15" fmla="*/ 158 h 294"/>
                  <a:gd name="T16" fmla="*/ 190 w 249"/>
                  <a:gd name="T17" fmla="*/ 58 h 294"/>
                  <a:gd name="T18" fmla="*/ 42 w 249"/>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
                  <a:gd name="T31" fmla="*/ 0 h 294"/>
                  <a:gd name="T32" fmla="*/ 249 w 249"/>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 h="294">
                    <a:moveTo>
                      <a:pt x="42" y="0"/>
                    </a:moveTo>
                    <a:lnTo>
                      <a:pt x="0" y="112"/>
                    </a:lnTo>
                    <a:lnTo>
                      <a:pt x="30" y="167"/>
                    </a:lnTo>
                    <a:lnTo>
                      <a:pt x="30" y="267"/>
                    </a:lnTo>
                    <a:lnTo>
                      <a:pt x="90" y="294"/>
                    </a:lnTo>
                    <a:lnTo>
                      <a:pt x="117" y="235"/>
                    </a:lnTo>
                    <a:lnTo>
                      <a:pt x="193" y="222"/>
                    </a:lnTo>
                    <a:lnTo>
                      <a:pt x="249" y="158"/>
                    </a:lnTo>
                    <a:lnTo>
                      <a:pt x="190" y="58"/>
                    </a:lnTo>
                    <a:lnTo>
                      <a:pt x="42" y="0"/>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264" name="Freeform"/>
              <p:cNvSpPr>
                <a:spLocks noChangeAspect="1"/>
              </p:cNvSpPr>
              <p:nvPr/>
            </p:nvSpPr>
            <p:spPr bwMode="auto">
              <a:xfrm>
                <a:off x="2562847" y="4838751"/>
                <a:ext cx="99857" cy="83008"/>
              </a:xfrm>
              <a:custGeom>
                <a:avLst/>
                <a:gdLst>
                  <a:gd name="T0" fmla="*/ 29 w 138"/>
                  <a:gd name="T1" fmla="*/ 0 h 115"/>
                  <a:gd name="T2" fmla="*/ 0 w 138"/>
                  <a:gd name="T3" fmla="*/ 34 h 115"/>
                  <a:gd name="T4" fmla="*/ 12 w 138"/>
                  <a:gd name="T5" fmla="*/ 61 h 115"/>
                  <a:gd name="T6" fmla="*/ 38 w 138"/>
                  <a:gd name="T7" fmla="*/ 70 h 115"/>
                  <a:gd name="T8" fmla="*/ 64 w 138"/>
                  <a:gd name="T9" fmla="*/ 115 h 115"/>
                  <a:gd name="T10" fmla="*/ 136 w 138"/>
                  <a:gd name="T11" fmla="*/ 97 h 115"/>
                  <a:gd name="T12" fmla="*/ 138 w 138"/>
                  <a:gd name="T13" fmla="*/ 49 h 115"/>
                  <a:gd name="T14" fmla="*/ 85 w 138"/>
                  <a:gd name="T15" fmla="*/ 9 h 115"/>
                  <a:gd name="T16" fmla="*/ 29 w 138"/>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15"/>
                  <a:gd name="T29" fmla="*/ 138 w 13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15">
                    <a:moveTo>
                      <a:pt x="29" y="0"/>
                    </a:moveTo>
                    <a:lnTo>
                      <a:pt x="0" y="34"/>
                    </a:lnTo>
                    <a:lnTo>
                      <a:pt x="12" y="61"/>
                    </a:lnTo>
                    <a:lnTo>
                      <a:pt x="38" y="70"/>
                    </a:lnTo>
                    <a:lnTo>
                      <a:pt x="64" y="115"/>
                    </a:lnTo>
                    <a:lnTo>
                      <a:pt x="136" y="97"/>
                    </a:lnTo>
                    <a:lnTo>
                      <a:pt x="138" y="49"/>
                    </a:lnTo>
                    <a:lnTo>
                      <a:pt x="85" y="9"/>
                    </a:lnTo>
                    <a:lnTo>
                      <a:pt x="29" y="0"/>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grpSp>
        <p:sp>
          <p:nvSpPr>
            <p:cNvPr id="185" name="Shape - Georgia"/>
            <p:cNvSpPr>
              <a:spLocks noChangeAspect="1"/>
            </p:cNvSpPr>
            <p:nvPr/>
          </p:nvSpPr>
          <p:spPr bwMode="auto">
            <a:xfrm>
              <a:off x="6061075" y="3347268"/>
              <a:ext cx="708025" cy="722313"/>
            </a:xfrm>
            <a:custGeom>
              <a:avLst/>
              <a:gdLst>
                <a:gd name="T0" fmla="*/ 0 w 447"/>
                <a:gd name="T1" fmla="*/ 2147483647 h 463"/>
                <a:gd name="T2" fmla="*/ 2147483647 w 447"/>
                <a:gd name="T3" fmla="*/ 2147483647 h 463"/>
                <a:gd name="T4" fmla="*/ 2147483647 w 447"/>
                <a:gd name="T5" fmla="*/ 2147483647 h 463"/>
                <a:gd name="T6" fmla="*/ 2147483647 w 447"/>
                <a:gd name="T7" fmla="*/ 0 h 463"/>
                <a:gd name="T8" fmla="*/ 2147483647 w 447"/>
                <a:gd name="T9" fmla="*/ 2147483647 h 463"/>
                <a:gd name="T10" fmla="*/ 2147483647 w 447"/>
                <a:gd name="T11" fmla="*/ 2147483647 h 463"/>
                <a:gd name="T12" fmla="*/ 2147483647 w 447"/>
                <a:gd name="T13" fmla="*/ 2147483647 h 463"/>
                <a:gd name="T14" fmla="*/ 2147483647 w 447"/>
                <a:gd name="T15" fmla="*/ 2147483647 h 463"/>
                <a:gd name="T16" fmla="*/ 2147483647 w 447"/>
                <a:gd name="T17" fmla="*/ 2147483647 h 463"/>
                <a:gd name="T18" fmla="*/ 2147483647 w 447"/>
                <a:gd name="T19" fmla="*/ 2147483647 h 463"/>
                <a:gd name="T20" fmla="*/ 2147483647 w 447"/>
                <a:gd name="T21" fmla="*/ 2147483647 h 463"/>
                <a:gd name="T22" fmla="*/ 2147483647 w 447"/>
                <a:gd name="T23" fmla="*/ 2147483647 h 463"/>
                <a:gd name="T24" fmla="*/ 2147483647 w 447"/>
                <a:gd name="T25" fmla="*/ 2147483647 h 463"/>
                <a:gd name="T26" fmla="*/ 2147483647 w 447"/>
                <a:gd name="T27" fmla="*/ 2147483647 h 463"/>
                <a:gd name="T28" fmla="*/ 2147483647 w 447"/>
                <a:gd name="T29" fmla="*/ 2147483647 h 463"/>
                <a:gd name="T30" fmla="*/ 2147483647 w 447"/>
                <a:gd name="T31" fmla="*/ 2147483647 h 463"/>
                <a:gd name="T32" fmla="*/ 2147483647 w 447"/>
                <a:gd name="T33" fmla="*/ 2147483647 h 463"/>
                <a:gd name="T34" fmla="*/ 2147483647 w 447"/>
                <a:gd name="T35" fmla="*/ 2147483647 h 463"/>
                <a:gd name="T36" fmla="*/ 0 w 447"/>
                <a:gd name="T37" fmla="*/ 2147483647 h 4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7"/>
                <a:gd name="T58" fmla="*/ 0 h 463"/>
                <a:gd name="T59" fmla="*/ 447 w 447"/>
                <a:gd name="T60" fmla="*/ 463 h 4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7" h="463">
                  <a:moveTo>
                    <a:pt x="0" y="28"/>
                  </a:moveTo>
                  <a:lnTo>
                    <a:pt x="4" y="28"/>
                  </a:lnTo>
                  <a:lnTo>
                    <a:pt x="109" y="9"/>
                  </a:lnTo>
                  <a:lnTo>
                    <a:pt x="201" y="0"/>
                  </a:lnTo>
                  <a:lnTo>
                    <a:pt x="188" y="23"/>
                  </a:lnTo>
                  <a:lnTo>
                    <a:pt x="216" y="23"/>
                  </a:lnTo>
                  <a:lnTo>
                    <a:pt x="375" y="167"/>
                  </a:lnTo>
                  <a:lnTo>
                    <a:pt x="438" y="259"/>
                  </a:lnTo>
                  <a:lnTo>
                    <a:pt x="447" y="322"/>
                  </a:lnTo>
                  <a:lnTo>
                    <a:pt x="426" y="336"/>
                  </a:lnTo>
                  <a:lnTo>
                    <a:pt x="438" y="399"/>
                  </a:lnTo>
                  <a:lnTo>
                    <a:pt x="393" y="402"/>
                  </a:lnTo>
                  <a:lnTo>
                    <a:pt x="393" y="456"/>
                  </a:lnTo>
                  <a:lnTo>
                    <a:pt x="358" y="429"/>
                  </a:lnTo>
                  <a:lnTo>
                    <a:pt x="128" y="463"/>
                  </a:lnTo>
                  <a:lnTo>
                    <a:pt x="76" y="363"/>
                  </a:lnTo>
                  <a:lnTo>
                    <a:pt x="113" y="295"/>
                  </a:lnTo>
                  <a:lnTo>
                    <a:pt x="64" y="260"/>
                  </a:lnTo>
                  <a:lnTo>
                    <a:pt x="0" y="28"/>
                  </a:lnTo>
                  <a:close/>
                </a:path>
              </a:pathLst>
            </a:custGeom>
            <a:solidFill>
              <a:schemeClr val="tx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186" name="Shape - Florida"/>
            <p:cNvSpPr>
              <a:spLocks noChangeAspect="1"/>
            </p:cNvSpPr>
            <p:nvPr/>
          </p:nvSpPr>
          <p:spPr bwMode="auto">
            <a:xfrm>
              <a:off x="5900737" y="3966393"/>
              <a:ext cx="1206500" cy="809625"/>
            </a:xfrm>
            <a:custGeom>
              <a:avLst/>
              <a:gdLst>
                <a:gd name="T0" fmla="*/ 0 w 765"/>
                <a:gd name="T1" fmla="*/ 2147483647 h 519"/>
                <a:gd name="T2" fmla="*/ 2147483647 w 765"/>
                <a:gd name="T3" fmla="*/ 2147483647 h 519"/>
                <a:gd name="T4" fmla="*/ 2147483647 w 765"/>
                <a:gd name="T5" fmla="*/ 2147483647 h 519"/>
                <a:gd name="T6" fmla="*/ 2147483647 w 765"/>
                <a:gd name="T7" fmla="*/ 2147483647 h 519"/>
                <a:gd name="T8" fmla="*/ 2147483647 w 765"/>
                <a:gd name="T9" fmla="*/ 2147483647 h 519"/>
                <a:gd name="T10" fmla="*/ 2147483647 w 765"/>
                <a:gd name="T11" fmla="*/ 2147483647 h 519"/>
                <a:gd name="T12" fmla="*/ 2147483647 w 765"/>
                <a:gd name="T13" fmla="*/ 0 h 519"/>
                <a:gd name="T14" fmla="*/ 2147483647 w 765"/>
                <a:gd name="T15" fmla="*/ 2147483647 h 519"/>
                <a:gd name="T16" fmla="*/ 2147483647 w 765"/>
                <a:gd name="T17" fmla="*/ 2147483647 h 519"/>
                <a:gd name="T18" fmla="*/ 2147483647 w 765"/>
                <a:gd name="T19" fmla="*/ 2147483647 h 519"/>
                <a:gd name="T20" fmla="*/ 2147483647 w 765"/>
                <a:gd name="T21" fmla="*/ 2147483647 h 519"/>
                <a:gd name="T22" fmla="*/ 2147483647 w 765"/>
                <a:gd name="T23" fmla="*/ 2147483647 h 519"/>
                <a:gd name="T24" fmla="*/ 2147483647 w 765"/>
                <a:gd name="T25" fmla="*/ 2147483647 h 519"/>
                <a:gd name="T26" fmla="*/ 2147483647 w 765"/>
                <a:gd name="T27" fmla="*/ 2147483647 h 519"/>
                <a:gd name="T28" fmla="*/ 2147483647 w 765"/>
                <a:gd name="T29" fmla="*/ 2147483647 h 519"/>
                <a:gd name="T30" fmla="*/ 2147483647 w 765"/>
                <a:gd name="T31" fmla="*/ 2147483647 h 519"/>
                <a:gd name="T32" fmla="*/ 2147483647 w 765"/>
                <a:gd name="T33" fmla="*/ 2147483647 h 519"/>
                <a:gd name="T34" fmla="*/ 2147483647 w 765"/>
                <a:gd name="T35" fmla="*/ 2147483647 h 519"/>
                <a:gd name="T36" fmla="*/ 2147483647 w 765"/>
                <a:gd name="T37" fmla="*/ 2147483647 h 519"/>
                <a:gd name="T38" fmla="*/ 2147483647 w 765"/>
                <a:gd name="T39" fmla="*/ 2147483647 h 519"/>
                <a:gd name="T40" fmla="*/ 2147483647 w 765"/>
                <a:gd name="T41" fmla="*/ 2147483647 h 519"/>
                <a:gd name="T42" fmla="*/ 2147483647 w 765"/>
                <a:gd name="T43" fmla="*/ 2147483647 h 519"/>
                <a:gd name="T44" fmla="*/ 2147483647 w 765"/>
                <a:gd name="T45" fmla="*/ 2147483647 h 519"/>
                <a:gd name="T46" fmla="*/ 2147483647 w 765"/>
                <a:gd name="T47" fmla="*/ 2147483647 h 519"/>
                <a:gd name="T48" fmla="*/ 2147483647 w 765"/>
                <a:gd name="T49" fmla="*/ 2147483647 h 519"/>
                <a:gd name="T50" fmla="*/ 2147483647 w 765"/>
                <a:gd name="T51" fmla="*/ 2147483647 h 519"/>
                <a:gd name="T52" fmla="*/ 2147483647 w 765"/>
                <a:gd name="T53" fmla="*/ 2147483647 h 519"/>
                <a:gd name="T54" fmla="*/ 2147483647 w 765"/>
                <a:gd name="T55" fmla="*/ 2147483647 h 519"/>
                <a:gd name="T56" fmla="*/ 2147483647 w 765"/>
                <a:gd name="T57" fmla="*/ 2147483647 h 519"/>
                <a:gd name="T58" fmla="*/ 2147483647 w 765"/>
                <a:gd name="T59" fmla="*/ 2147483647 h 519"/>
                <a:gd name="T60" fmla="*/ 2147483647 w 765"/>
                <a:gd name="T61" fmla="*/ 2147483647 h 519"/>
                <a:gd name="T62" fmla="*/ 2147483647 w 765"/>
                <a:gd name="T63" fmla="*/ 2147483647 h 519"/>
                <a:gd name="T64" fmla="*/ 2147483647 w 765"/>
                <a:gd name="T65" fmla="*/ 2147483647 h 519"/>
                <a:gd name="T66" fmla="*/ 2147483647 w 765"/>
                <a:gd name="T67" fmla="*/ 2147483647 h 519"/>
                <a:gd name="T68" fmla="*/ 2147483647 w 765"/>
                <a:gd name="T69" fmla="*/ 2147483647 h 519"/>
                <a:gd name="T70" fmla="*/ 2147483647 w 765"/>
                <a:gd name="T71" fmla="*/ 2147483647 h 519"/>
                <a:gd name="T72" fmla="*/ 2147483647 w 765"/>
                <a:gd name="T73" fmla="*/ 2147483647 h 519"/>
                <a:gd name="T74" fmla="*/ 2147483647 w 765"/>
                <a:gd name="T75" fmla="*/ 2147483647 h 519"/>
                <a:gd name="T76" fmla="*/ 2147483647 w 765"/>
                <a:gd name="T77" fmla="*/ 2147483647 h 519"/>
                <a:gd name="T78" fmla="*/ 0 w 765"/>
                <a:gd name="T79" fmla="*/ 2147483647 h 5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5"/>
                <a:gd name="T121" fmla="*/ 0 h 519"/>
                <a:gd name="T122" fmla="*/ 765 w 765"/>
                <a:gd name="T123" fmla="*/ 519 h 5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5" h="519">
                  <a:moveTo>
                    <a:pt x="0" y="51"/>
                  </a:moveTo>
                  <a:lnTo>
                    <a:pt x="210" y="30"/>
                  </a:lnTo>
                  <a:lnTo>
                    <a:pt x="233" y="64"/>
                  </a:lnTo>
                  <a:lnTo>
                    <a:pt x="458" y="30"/>
                  </a:lnTo>
                  <a:lnTo>
                    <a:pt x="496" y="58"/>
                  </a:lnTo>
                  <a:lnTo>
                    <a:pt x="496" y="4"/>
                  </a:lnTo>
                  <a:lnTo>
                    <a:pt x="493" y="0"/>
                  </a:lnTo>
                  <a:lnTo>
                    <a:pt x="538" y="3"/>
                  </a:lnTo>
                  <a:lnTo>
                    <a:pt x="586" y="83"/>
                  </a:lnTo>
                  <a:lnTo>
                    <a:pt x="662" y="192"/>
                  </a:lnTo>
                  <a:lnTo>
                    <a:pt x="699" y="286"/>
                  </a:lnTo>
                  <a:lnTo>
                    <a:pt x="756" y="352"/>
                  </a:lnTo>
                  <a:lnTo>
                    <a:pt x="765" y="447"/>
                  </a:lnTo>
                  <a:lnTo>
                    <a:pt x="747" y="504"/>
                  </a:lnTo>
                  <a:lnTo>
                    <a:pt x="666" y="519"/>
                  </a:lnTo>
                  <a:lnTo>
                    <a:pt x="653" y="495"/>
                  </a:lnTo>
                  <a:lnTo>
                    <a:pt x="596" y="460"/>
                  </a:lnTo>
                  <a:lnTo>
                    <a:pt x="578" y="425"/>
                  </a:lnTo>
                  <a:lnTo>
                    <a:pt x="563" y="411"/>
                  </a:lnTo>
                  <a:lnTo>
                    <a:pt x="554" y="378"/>
                  </a:lnTo>
                  <a:lnTo>
                    <a:pt x="541" y="387"/>
                  </a:lnTo>
                  <a:lnTo>
                    <a:pt x="496" y="344"/>
                  </a:lnTo>
                  <a:lnTo>
                    <a:pt x="507" y="304"/>
                  </a:lnTo>
                  <a:lnTo>
                    <a:pt x="496" y="282"/>
                  </a:lnTo>
                  <a:lnTo>
                    <a:pt x="483" y="289"/>
                  </a:lnTo>
                  <a:lnTo>
                    <a:pt x="484" y="313"/>
                  </a:lnTo>
                  <a:lnTo>
                    <a:pt x="470" y="282"/>
                  </a:lnTo>
                  <a:lnTo>
                    <a:pt x="471" y="209"/>
                  </a:lnTo>
                  <a:lnTo>
                    <a:pt x="443" y="165"/>
                  </a:lnTo>
                  <a:lnTo>
                    <a:pt x="371" y="130"/>
                  </a:lnTo>
                  <a:lnTo>
                    <a:pt x="335" y="89"/>
                  </a:lnTo>
                  <a:lnTo>
                    <a:pt x="295" y="85"/>
                  </a:lnTo>
                  <a:lnTo>
                    <a:pt x="279" y="110"/>
                  </a:lnTo>
                  <a:lnTo>
                    <a:pt x="219" y="128"/>
                  </a:lnTo>
                  <a:lnTo>
                    <a:pt x="185" y="110"/>
                  </a:lnTo>
                  <a:lnTo>
                    <a:pt x="167" y="83"/>
                  </a:lnTo>
                  <a:lnTo>
                    <a:pt x="55" y="107"/>
                  </a:lnTo>
                  <a:lnTo>
                    <a:pt x="31" y="88"/>
                  </a:lnTo>
                  <a:lnTo>
                    <a:pt x="6" y="109"/>
                  </a:lnTo>
                  <a:lnTo>
                    <a:pt x="0" y="51"/>
                  </a:lnTo>
                  <a:close/>
                </a:path>
              </a:pathLst>
            </a:custGeom>
            <a:solidFill>
              <a:schemeClr val="tx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187" name="Shape - Connecticut"/>
            <p:cNvSpPr>
              <a:spLocks noChangeAspect="1"/>
            </p:cNvSpPr>
            <p:nvPr/>
          </p:nvSpPr>
          <p:spPr bwMode="auto">
            <a:xfrm>
              <a:off x="7294562" y="1908992"/>
              <a:ext cx="242887" cy="185738"/>
            </a:xfrm>
            <a:custGeom>
              <a:avLst/>
              <a:gdLst>
                <a:gd name="T0" fmla="*/ 0 w 153"/>
                <a:gd name="T1" fmla="*/ 2147483647 h 118"/>
                <a:gd name="T2" fmla="*/ 2147483647 w 153"/>
                <a:gd name="T3" fmla="*/ 0 h 118"/>
                <a:gd name="T4" fmla="*/ 2147483647 w 153"/>
                <a:gd name="T5" fmla="*/ 2147483647 h 118"/>
                <a:gd name="T6" fmla="*/ 2147483647 w 153"/>
                <a:gd name="T7" fmla="*/ 2147483647 h 118"/>
                <a:gd name="T8" fmla="*/ 2147483647 w 153"/>
                <a:gd name="T9" fmla="*/ 2147483647 h 118"/>
                <a:gd name="T10" fmla="*/ 2147483647 w 153"/>
                <a:gd name="T11" fmla="*/ 2147483647 h 118"/>
                <a:gd name="T12" fmla="*/ 2147483647 w 153"/>
                <a:gd name="T13" fmla="*/ 2147483647 h 118"/>
                <a:gd name="T14" fmla="*/ 0 w 153"/>
                <a:gd name="T15" fmla="*/ 2147483647 h 118"/>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18"/>
                <a:gd name="T26" fmla="*/ 153 w 153"/>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18">
                  <a:moveTo>
                    <a:pt x="0" y="30"/>
                  </a:moveTo>
                  <a:lnTo>
                    <a:pt x="118" y="0"/>
                  </a:lnTo>
                  <a:lnTo>
                    <a:pt x="153" y="54"/>
                  </a:lnTo>
                  <a:lnTo>
                    <a:pt x="133" y="78"/>
                  </a:lnTo>
                  <a:lnTo>
                    <a:pt x="95" y="69"/>
                  </a:lnTo>
                  <a:lnTo>
                    <a:pt x="37" y="118"/>
                  </a:lnTo>
                  <a:lnTo>
                    <a:pt x="6" y="93"/>
                  </a:lnTo>
                  <a:lnTo>
                    <a:pt x="0" y="30"/>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B0DDF4"/>
                </a:solidFill>
                <a:latin typeface="Arial" panose="020B0604020202020204"/>
              </a:endParaRPr>
            </a:p>
          </p:txBody>
        </p:sp>
        <p:sp>
          <p:nvSpPr>
            <p:cNvPr id="188" name="Shape - Delaware"/>
            <p:cNvSpPr>
              <a:spLocks noChangeAspect="1"/>
            </p:cNvSpPr>
            <p:nvPr/>
          </p:nvSpPr>
          <p:spPr bwMode="auto">
            <a:xfrm>
              <a:off x="7129462" y="2396355"/>
              <a:ext cx="153987" cy="190500"/>
            </a:xfrm>
            <a:custGeom>
              <a:avLst/>
              <a:gdLst>
                <a:gd name="T0" fmla="*/ 0 w 98"/>
                <a:gd name="T1" fmla="*/ 2147483647 h 122"/>
                <a:gd name="T2" fmla="*/ 2147483647 w 98"/>
                <a:gd name="T3" fmla="*/ 0 h 122"/>
                <a:gd name="T4" fmla="*/ 2147483647 w 98"/>
                <a:gd name="T5" fmla="*/ 2147483647 h 122"/>
                <a:gd name="T6" fmla="*/ 2147483647 w 98"/>
                <a:gd name="T7" fmla="*/ 2147483647 h 122"/>
                <a:gd name="T8" fmla="*/ 2147483647 w 98"/>
                <a:gd name="T9" fmla="*/ 2147483647 h 122"/>
                <a:gd name="T10" fmla="*/ 2147483647 w 98"/>
                <a:gd name="T11" fmla="*/ 2147483647 h 122"/>
                <a:gd name="T12" fmla="*/ 2147483647 w 98"/>
                <a:gd name="T13" fmla="*/ 2147483647 h 122"/>
                <a:gd name="T14" fmla="*/ 0 w 98"/>
                <a:gd name="T15" fmla="*/ 2147483647 h 122"/>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22"/>
                <a:gd name="T26" fmla="*/ 98 w 98"/>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22">
                  <a:moveTo>
                    <a:pt x="0" y="8"/>
                  </a:moveTo>
                  <a:lnTo>
                    <a:pt x="21" y="0"/>
                  </a:lnTo>
                  <a:lnTo>
                    <a:pt x="66" y="27"/>
                  </a:lnTo>
                  <a:lnTo>
                    <a:pt x="66" y="54"/>
                  </a:lnTo>
                  <a:lnTo>
                    <a:pt x="97" y="73"/>
                  </a:lnTo>
                  <a:lnTo>
                    <a:pt x="98" y="109"/>
                  </a:lnTo>
                  <a:lnTo>
                    <a:pt x="48" y="122"/>
                  </a:lnTo>
                  <a:lnTo>
                    <a:pt x="0" y="8"/>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189" name="Shape - Colorado"/>
            <p:cNvSpPr>
              <a:spLocks noChangeAspect="1"/>
            </p:cNvSpPr>
            <p:nvPr/>
          </p:nvSpPr>
          <p:spPr bwMode="auto">
            <a:xfrm>
              <a:off x="2971798" y="2520181"/>
              <a:ext cx="928688" cy="682625"/>
            </a:xfrm>
            <a:custGeom>
              <a:avLst/>
              <a:gdLst>
                <a:gd name="T0" fmla="*/ 2147483647 w 590"/>
                <a:gd name="T1" fmla="*/ 0 h 439"/>
                <a:gd name="T2" fmla="*/ 2147483647 w 590"/>
                <a:gd name="T3" fmla="*/ 2147483647 h 439"/>
                <a:gd name="T4" fmla="*/ 0 w 590"/>
                <a:gd name="T5" fmla="*/ 2147483647 h 439"/>
                <a:gd name="T6" fmla="*/ 2147483647 w 590"/>
                <a:gd name="T7" fmla="*/ 2147483647 h 439"/>
                <a:gd name="T8" fmla="*/ 2147483647 w 590"/>
                <a:gd name="T9" fmla="*/ 2147483647 h 439"/>
                <a:gd name="T10" fmla="*/ 2147483647 w 590"/>
                <a:gd name="T11" fmla="*/ 2147483647 h 439"/>
                <a:gd name="T12" fmla="*/ 2147483647 w 590"/>
                <a:gd name="T13" fmla="*/ 2147483647 h 439"/>
                <a:gd name="T14" fmla="*/ 2147483647 w 590"/>
                <a:gd name="T15" fmla="*/ 2147483647 h 439"/>
                <a:gd name="T16" fmla="*/ 2147483647 w 590"/>
                <a:gd name="T17" fmla="*/ 0 h 4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0"/>
                <a:gd name="T28" fmla="*/ 0 h 439"/>
                <a:gd name="T29" fmla="*/ 590 w 590"/>
                <a:gd name="T30" fmla="*/ 439 h 4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0" h="439">
                  <a:moveTo>
                    <a:pt x="49" y="0"/>
                  </a:moveTo>
                  <a:lnTo>
                    <a:pt x="19" y="263"/>
                  </a:lnTo>
                  <a:lnTo>
                    <a:pt x="0" y="415"/>
                  </a:lnTo>
                  <a:lnTo>
                    <a:pt x="295" y="430"/>
                  </a:lnTo>
                  <a:lnTo>
                    <a:pt x="577" y="439"/>
                  </a:lnTo>
                  <a:lnTo>
                    <a:pt x="586" y="234"/>
                  </a:lnTo>
                  <a:lnTo>
                    <a:pt x="590" y="32"/>
                  </a:lnTo>
                  <a:lnTo>
                    <a:pt x="429" y="29"/>
                  </a:lnTo>
                  <a:lnTo>
                    <a:pt x="49" y="0"/>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190" name="Shape - California"/>
            <p:cNvSpPr>
              <a:spLocks noChangeAspect="1"/>
            </p:cNvSpPr>
            <p:nvPr/>
          </p:nvSpPr>
          <p:spPr bwMode="auto">
            <a:xfrm>
              <a:off x="1181098" y="2042343"/>
              <a:ext cx="1098551" cy="1673225"/>
            </a:xfrm>
            <a:custGeom>
              <a:avLst/>
              <a:gdLst>
                <a:gd name="T0" fmla="*/ 2147483647 w 697"/>
                <a:gd name="T1" fmla="*/ 0 h 1077"/>
                <a:gd name="T2" fmla="*/ 2147483647 w 697"/>
                <a:gd name="T3" fmla="*/ 2147483647 h 1077"/>
                <a:gd name="T4" fmla="*/ 2147483647 w 697"/>
                <a:gd name="T5" fmla="*/ 2147483647 h 1077"/>
                <a:gd name="T6" fmla="*/ 2147483647 w 697"/>
                <a:gd name="T7" fmla="*/ 2147483647 h 1077"/>
                <a:gd name="T8" fmla="*/ 2147483647 w 697"/>
                <a:gd name="T9" fmla="*/ 2147483647 h 1077"/>
                <a:gd name="T10" fmla="*/ 2147483647 w 697"/>
                <a:gd name="T11" fmla="*/ 2147483647 h 1077"/>
                <a:gd name="T12" fmla="*/ 2147483647 w 697"/>
                <a:gd name="T13" fmla="*/ 2147483647 h 1077"/>
                <a:gd name="T14" fmla="*/ 2147483647 w 697"/>
                <a:gd name="T15" fmla="*/ 2147483647 h 1077"/>
                <a:gd name="T16" fmla="*/ 2147483647 w 697"/>
                <a:gd name="T17" fmla="*/ 2147483647 h 1077"/>
                <a:gd name="T18" fmla="*/ 2147483647 w 697"/>
                <a:gd name="T19" fmla="*/ 2147483647 h 1077"/>
                <a:gd name="T20" fmla="*/ 2147483647 w 697"/>
                <a:gd name="T21" fmla="*/ 2147483647 h 1077"/>
                <a:gd name="T22" fmla="*/ 2147483647 w 697"/>
                <a:gd name="T23" fmla="*/ 2147483647 h 1077"/>
                <a:gd name="T24" fmla="*/ 2147483647 w 697"/>
                <a:gd name="T25" fmla="*/ 2147483647 h 1077"/>
                <a:gd name="T26" fmla="*/ 2147483647 w 697"/>
                <a:gd name="T27" fmla="*/ 2147483647 h 1077"/>
                <a:gd name="T28" fmla="*/ 2147483647 w 697"/>
                <a:gd name="T29" fmla="*/ 2147483647 h 1077"/>
                <a:gd name="T30" fmla="*/ 2147483647 w 697"/>
                <a:gd name="T31" fmla="*/ 2147483647 h 1077"/>
                <a:gd name="T32" fmla="*/ 2147483647 w 697"/>
                <a:gd name="T33" fmla="*/ 2147483647 h 1077"/>
                <a:gd name="T34" fmla="*/ 2147483647 w 697"/>
                <a:gd name="T35" fmla="*/ 2147483647 h 1077"/>
                <a:gd name="T36" fmla="*/ 2147483647 w 697"/>
                <a:gd name="T37" fmla="*/ 2147483647 h 1077"/>
                <a:gd name="T38" fmla="*/ 2147483647 w 697"/>
                <a:gd name="T39" fmla="*/ 2147483647 h 1077"/>
                <a:gd name="T40" fmla="*/ 2147483647 w 697"/>
                <a:gd name="T41" fmla="*/ 2147483647 h 1077"/>
                <a:gd name="T42" fmla="*/ 2147483647 w 697"/>
                <a:gd name="T43" fmla="*/ 2147483647 h 1077"/>
                <a:gd name="T44" fmla="*/ 2147483647 w 697"/>
                <a:gd name="T45" fmla="*/ 2147483647 h 1077"/>
                <a:gd name="T46" fmla="*/ 2147483647 w 697"/>
                <a:gd name="T47" fmla="*/ 2147483647 h 1077"/>
                <a:gd name="T48" fmla="*/ 2147483647 w 697"/>
                <a:gd name="T49" fmla="*/ 2147483647 h 1077"/>
                <a:gd name="T50" fmla="*/ 2147483647 w 697"/>
                <a:gd name="T51" fmla="*/ 2147483647 h 1077"/>
                <a:gd name="T52" fmla="*/ 2147483647 w 697"/>
                <a:gd name="T53" fmla="*/ 2147483647 h 1077"/>
                <a:gd name="T54" fmla="*/ 2147483647 w 697"/>
                <a:gd name="T55" fmla="*/ 2147483647 h 1077"/>
                <a:gd name="T56" fmla="*/ 2147483647 w 697"/>
                <a:gd name="T57" fmla="*/ 2147483647 h 1077"/>
                <a:gd name="T58" fmla="*/ 2147483647 w 697"/>
                <a:gd name="T59" fmla="*/ 2147483647 h 1077"/>
                <a:gd name="T60" fmla="*/ 2147483647 w 697"/>
                <a:gd name="T61" fmla="*/ 2147483647 h 1077"/>
                <a:gd name="T62" fmla="*/ 2147483647 w 697"/>
                <a:gd name="T63" fmla="*/ 2147483647 h 1077"/>
                <a:gd name="T64" fmla="*/ 2147483647 w 697"/>
                <a:gd name="T65" fmla="*/ 2147483647 h 1077"/>
                <a:gd name="T66" fmla="*/ 2147483647 w 697"/>
                <a:gd name="T67" fmla="*/ 2147483647 h 1077"/>
                <a:gd name="T68" fmla="*/ 2147483647 w 697"/>
                <a:gd name="T69" fmla="*/ 2147483647 h 1077"/>
                <a:gd name="T70" fmla="*/ 2147483647 w 697"/>
                <a:gd name="T71" fmla="*/ 2147483647 h 1077"/>
                <a:gd name="T72" fmla="*/ 2147483647 w 697"/>
                <a:gd name="T73" fmla="*/ 2147483647 h 1077"/>
                <a:gd name="T74" fmla="*/ 2147483647 w 697"/>
                <a:gd name="T75" fmla="*/ 2147483647 h 1077"/>
                <a:gd name="T76" fmla="*/ 2147483647 w 697"/>
                <a:gd name="T77" fmla="*/ 2147483647 h 1077"/>
                <a:gd name="T78" fmla="*/ 2147483647 w 697"/>
                <a:gd name="T79" fmla="*/ 2147483647 h 1077"/>
                <a:gd name="T80" fmla="*/ 2147483647 w 697"/>
                <a:gd name="T81" fmla="*/ 2147483647 h 1077"/>
                <a:gd name="T82" fmla="*/ 2147483647 w 697"/>
                <a:gd name="T83" fmla="*/ 2147483647 h 1077"/>
                <a:gd name="T84" fmla="*/ 2147483647 w 697"/>
                <a:gd name="T85" fmla="*/ 2147483647 h 1077"/>
                <a:gd name="T86" fmla="*/ 0 w 697"/>
                <a:gd name="T87" fmla="*/ 2147483647 h 1077"/>
                <a:gd name="T88" fmla="*/ 2147483647 w 697"/>
                <a:gd name="T89" fmla="*/ 2147483647 h 1077"/>
                <a:gd name="T90" fmla="*/ 2147483647 w 697"/>
                <a:gd name="T91" fmla="*/ 2147483647 h 1077"/>
                <a:gd name="T92" fmla="*/ 2147483647 w 697"/>
                <a:gd name="T93" fmla="*/ 2147483647 h 1077"/>
                <a:gd name="T94" fmla="*/ 2147483647 w 697"/>
                <a:gd name="T95" fmla="*/ 0 h 10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7"/>
                <a:gd name="T145" fmla="*/ 0 h 1077"/>
                <a:gd name="T146" fmla="*/ 697 w 697"/>
                <a:gd name="T147" fmla="*/ 1077 h 10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7" h="1077">
                  <a:moveTo>
                    <a:pt x="53" y="0"/>
                  </a:moveTo>
                  <a:lnTo>
                    <a:pt x="374" y="64"/>
                  </a:lnTo>
                  <a:lnTo>
                    <a:pt x="304" y="381"/>
                  </a:lnTo>
                  <a:lnTo>
                    <a:pt x="664" y="864"/>
                  </a:lnTo>
                  <a:lnTo>
                    <a:pt x="697" y="925"/>
                  </a:lnTo>
                  <a:lnTo>
                    <a:pt x="663" y="955"/>
                  </a:lnTo>
                  <a:lnTo>
                    <a:pt x="641" y="1009"/>
                  </a:lnTo>
                  <a:lnTo>
                    <a:pt x="620" y="1040"/>
                  </a:lnTo>
                  <a:lnTo>
                    <a:pt x="642" y="1068"/>
                  </a:lnTo>
                  <a:lnTo>
                    <a:pt x="605" y="1077"/>
                  </a:lnTo>
                  <a:lnTo>
                    <a:pt x="393" y="1070"/>
                  </a:lnTo>
                  <a:lnTo>
                    <a:pt x="380" y="1007"/>
                  </a:lnTo>
                  <a:lnTo>
                    <a:pt x="343" y="961"/>
                  </a:lnTo>
                  <a:lnTo>
                    <a:pt x="316" y="944"/>
                  </a:lnTo>
                  <a:lnTo>
                    <a:pt x="308" y="912"/>
                  </a:lnTo>
                  <a:lnTo>
                    <a:pt x="286" y="894"/>
                  </a:lnTo>
                  <a:lnTo>
                    <a:pt x="263" y="871"/>
                  </a:lnTo>
                  <a:lnTo>
                    <a:pt x="256" y="846"/>
                  </a:lnTo>
                  <a:lnTo>
                    <a:pt x="235" y="830"/>
                  </a:lnTo>
                  <a:lnTo>
                    <a:pt x="202" y="839"/>
                  </a:lnTo>
                  <a:lnTo>
                    <a:pt x="165" y="825"/>
                  </a:lnTo>
                  <a:lnTo>
                    <a:pt x="165" y="812"/>
                  </a:lnTo>
                  <a:lnTo>
                    <a:pt x="164" y="782"/>
                  </a:lnTo>
                  <a:lnTo>
                    <a:pt x="149" y="749"/>
                  </a:lnTo>
                  <a:lnTo>
                    <a:pt x="147" y="722"/>
                  </a:lnTo>
                  <a:lnTo>
                    <a:pt x="131" y="699"/>
                  </a:lnTo>
                  <a:lnTo>
                    <a:pt x="135" y="676"/>
                  </a:lnTo>
                  <a:lnTo>
                    <a:pt x="89" y="621"/>
                  </a:lnTo>
                  <a:lnTo>
                    <a:pt x="89" y="590"/>
                  </a:lnTo>
                  <a:lnTo>
                    <a:pt x="113" y="578"/>
                  </a:lnTo>
                  <a:lnTo>
                    <a:pt x="113" y="559"/>
                  </a:lnTo>
                  <a:lnTo>
                    <a:pt x="89" y="553"/>
                  </a:lnTo>
                  <a:lnTo>
                    <a:pt x="79" y="523"/>
                  </a:lnTo>
                  <a:lnTo>
                    <a:pt x="67" y="471"/>
                  </a:lnTo>
                  <a:lnTo>
                    <a:pt x="101" y="499"/>
                  </a:lnTo>
                  <a:lnTo>
                    <a:pt x="88" y="462"/>
                  </a:lnTo>
                  <a:lnTo>
                    <a:pt x="113" y="462"/>
                  </a:lnTo>
                  <a:lnTo>
                    <a:pt x="113" y="435"/>
                  </a:lnTo>
                  <a:lnTo>
                    <a:pt x="88" y="417"/>
                  </a:lnTo>
                  <a:lnTo>
                    <a:pt x="76" y="442"/>
                  </a:lnTo>
                  <a:lnTo>
                    <a:pt x="53" y="433"/>
                  </a:lnTo>
                  <a:lnTo>
                    <a:pt x="9" y="313"/>
                  </a:lnTo>
                  <a:lnTo>
                    <a:pt x="21" y="226"/>
                  </a:lnTo>
                  <a:lnTo>
                    <a:pt x="0" y="177"/>
                  </a:lnTo>
                  <a:lnTo>
                    <a:pt x="10" y="140"/>
                  </a:lnTo>
                  <a:lnTo>
                    <a:pt x="32" y="132"/>
                  </a:lnTo>
                  <a:lnTo>
                    <a:pt x="53" y="73"/>
                  </a:lnTo>
                  <a:lnTo>
                    <a:pt x="53" y="0"/>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191" name="Shape - Arkansas"/>
            <p:cNvSpPr>
              <a:spLocks noChangeAspect="1"/>
            </p:cNvSpPr>
            <p:nvPr/>
          </p:nvSpPr>
          <p:spPr bwMode="auto">
            <a:xfrm>
              <a:off x="4854574" y="3218680"/>
              <a:ext cx="633413" cy="582612"/>
            </a:xfrm>
            <a:custGeom>
              <a:avLst/>
              <a:gdLst>
                <a:gd name="T0" fmla="*/ 0 w 401"/>
                <a:gd name="T1" fmla="*/ 34 h 374"/>
                <a:gd name="T2" fmla="*/ 158 w 401"/>
                <a:gd name="T3" fmla="*/ 15 h 374"/>
                <a:gd name="T4" fmla="*/ 353 w 401"/>
                <a:gd name="T5" fmla="*/ 0 h 374"/>
                <a:gd name="T6" fmla="*/ 343 w 401"/>
                <a:gd name="T7" fmla="*/ 49 h 374"/>
                <a:gd name="T8" fmla="*/ 386 w 401"/>
                <a:gd name="T9" fmla="*/ 38 h 374"/>
                <a:gd name="T10" fmla="*/ 401 w 401"/>
                <a:gd name="T11" fmla="*/ 71 h 374"/>
                <a:gd name="T12" fmla="*/ 356 w 401"/>
                <a:gd name="T13" fmla="*/ 101 h 374"/>
                <a:gd name="T14" fmla="*/ 367 w 401"/>
                <a:gd name="T15" fmla="*/ 153 h 374"/>
                <a:gd name="T16" fmla="*/ 321 w 401"/>
                <a:gd name="T17" fmla="*/ 240 h 374"/>
                <a:gd name="T18" fmla="*/ 286 w 401"/>
                <a:gd name="T19" fmla="*/ 293 h 374"/>
                <a:gd name="T20" fmla="*/ 306 w 401"/>
                <a:gd name="T21" fmla="*/ 362 h 374"/>
                <a:gd name="T22" fmla="*/ 58 w 401"/>
                <a:gd name="T23" fmla="*/ 374 h 374"/>
                <a:gd name="T24" fmla="*/ 57 w 401"/>
                <a:gd name="T25" fmla="*/ 332 h 374"/>
                <a:gd name="T26" fmla="*/ 8 w 401"/>
                <a:gd name="T27" fmla="*/ 323 h 374"/>
                <a:gd name="T28" fmla="*/ 8 w 401"/>
                <a:gd name="T29" fmla="*/ 101 h 374"/>
                <a:gd name="T30" fmla="*/ 0 w 401"/>
                <a:gd name="T31" fmla="*/ 34 h 3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1"/>
                <a:gd name="T49" fmla="*/ 0 h 374"/>
                <a:gd name="T50" fmla="*/ 401 w 401"/>
                <a:gd name="T51" fmla="*/ 374 h 3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1" h="374">
                  <a:moveTo>
                    <a:pt x="0" y="34"/>
                  </a:moveTo>
                  <a:lnTo>
                    <a:pt x="158" y="15"/>
                  </a:lnTo>
                  <a:lnTo>
                    <a:pt x="353" y="0"/>
                  </a:lnTo>
                  <a:lnTo>
                    <a:pt x="343" y="49"/>
                  </a:lnTo>
                  <a:lnTo>
                    <a:pt x="386" y="38"/>
                  </a:lnTo>
                  <a:lnTo>
                    <a:pt x="401" y="71"/>
                  </a:lnTo>
                  <a:lnTo>
                    <a:pt x="356" y="101"/>
                  </a:lnTo>
                  <a:lnTo>
                    <a:pt x="367" y="153"/>
                  </a:lnTo>
                  <a:lnTo>
                    <a:pt x="321" y="240"/>
                  </a:lnTo>
                  <a:lnTo>
                    <a:pt x="286" y="293"/>
                  </a:lnTo>
                  <a:lnTo>
                    <a:pt x="306" y="362"/>
                  </a:lnTo>
                  <a:lnTo>
                    <a:pt x="58" y="374"/>
                  </a:lnTo>
                  <a:lnTo>
                    <a:pt x="57" y="332"/>
                  </a:lnTo>
                  <a:lnTo>
                    <a:pt x="8" y="323"/>
                  </a:lnTo>
                  <a:lnTo>
                    <a:pt x="8" y="101"/>
                  </a:lnTo>
                  <a:lnTo>
                    <a:pt x="0" y="34"/>
                  </a:lnTo>
                  <a:close/>
                </a:path>
              </a:pathLst>
            </a:custGeom>
            <a:solidFill>
              <a:schemeClr val="accent2"/>
            </a:solidFill>
            <a:ln w="19050">
              <a:solidFill>
                <a:schemeClr val="tx1"/>
              </a:solidFill>
              <a:prstDash val="solid"/>
              <a:round/>
              <a:headEnd/>
              <a:tailEnd/>
            </a:ln>
          </p:spPr>
          <p:txBody>
            <a:bodyPr/>
            <a:lstStyle/>
            <a:p>
              <a:pPr defTabSz="457200">
                <a:defRPr/>
              </a:pPr>
              <a:endParaRPr lang="en-US" sz="1200" b="1" dirty="0">
                <a:solidFill>
                  <a:srgbClr val="000000"/>
                </a:solidFill>
                <a:latin typeface="Arial" panose="020B0604020202020204"/>
              </a:endParaRPr>
            </a:p>
          </p:txBody>
        </p:sp>
        <p:sp>
          <p:nvSpPr>
            <p:cNvPr id="192" name="Shape - Arizona"/>
            <p:cNvSpPr>
              <a:spLocks noChangeAspect="1"/>
            </p:cNvSpPr>
            <p:nvPr/>
          </p:nvSpPr>
          <p:spPr bwMode="auto">
            <a:xfrm>
              <a:off x="2133598" y="3093267"/>
              <a:ext cx="844551" cy="927100"/>
            </a:xfrm>
            <a:custGeom>
              <a:avLst/>
              <a:gdLst>
                <a:gd name="T0" fmla="*/ 2147483647 w 536"/>
                <a:gd name="T1" fmla="*/ 0 h 595"/>
                <a:gd name="T2" fmla="*/ 2147483647 w 536"/>
                <a:gd name="T3" fmla="*/ 2147483647 h 595"/>
                <a:gd name="T4" fmla="*/ 2147483647 w 536"/>
                <a:gd name="T5" fmla="*/ 2147483647 h 595"/>
                <a:gd name="T6" fmla="*/ 2147483647 w 536"/>
                <a:gd name="T7" fmla="*/ 2147483647 h 595"/>
                <a:gd name="T8" fmla="*/ 2147483647 w 536"/>
                <a:gd name="T9" fmla="*/ 2147483647 h 595"/>
                <a:gd name="T10" fmla="*/ 2147483647 w 536"/>
                <a:gd name="T11" fmla="*/ 2147483647 h 595"/>
                <a:gd name="T12" fmla="*/ 2147483647 w 536"/>
                <a:gd name="T13" fmla="*/ 2147483647 h 595"/>
                <a:gd name="T14" fmla="*/ 2147483647 w 536"/>
                <a:gd name="T15" fmla="*/ 2147483647 h 595"/>
                <a:gd name="T16" fmla="*/ 2147483647 w 536"/>
                <a:gd name="T17" fmla="*/ 2147483647 h 595"/>
                <a:gd name="T18" fmla="*/ 2147483647 w 536"/>
                <a:gd name="T19" fmla="*/ 2147483647 h 595"/>
                <a:gd name="T20" fmla="*/ 2147483647 w 536"/>
                <a:gd name="T21" fmla="*/ 2147483647 h 595"/>
                <a:gd name="T22" fmla="*/ 0 w 536"/>
                <a:gd name="T23" fmla="*/ 2147483647 h 595"/>
                <a:gd name="T24" fmla="*/ 2147483647 w 536"/>
                <a:gd name="T25" fmla="*/ 2147483647 h 595"/>
                <a:gd name="T26" fmla="*/ 2147483647 w 536"/>
                <a:gd name="T27" fmla="*/ 2147483647 h 595"/>
                <a:gd name="T28" fmla="*/ 2147483647 w 536"/>
                <a:gd name="T29" fmla="*/ 2147483647 h 595"/>
                <a:gd name="T30" fmla="*/ 2147483647 w 536"/>
                <a:gd name="T31" fmla="*/ 0 h 5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
                <a:gd name="T49" fmla="*/ 0 h 595"/>
                <a:gd name="T50" fmla="*/ 536 w 536"/>
                <a:gd name="T51" fmla="*/ 595 h 5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 h="595">
                  <a:moveTo>
                    <a:pt x="136" y="0"/>
                  </a:moveTo>
                  <a:lnTo>
                    <a:pt x="126" y="78"/>
                  </a:lnTo>
                  <a:lnTo>
                    <a:pt x="79" y="69"/>
                  </a:lnTo>
                  <a:lnTo>
                    <a:pt x="82" y="169"/>
                  </a:lnTo>
                  <a:lnTo>
                    <a:pt x="60" y="188"/>
                  </a:lnTo>
                  <a:lnTo>
                    <a:pt x="93" y="249"/>
                  </a:lnTo>
                  <a:lnTo>
                    <a:pt x="60" y="276"/>
                  </a:lnTo>
                  <a:lnTo>
                    <a:pt x="42" y="321"/>
                  </a:lnTo>
                  <a:lnTo>
                    <a:pt x="17" y="364"/>
                  </a:lnTo>
                  <a:lnTo>
                    <a:pt x="35" y="389"/>
                  </a:lnTo>
                  <a:lnTo>
                    <a:pt x="3" y="400"/>
                  </a:lnTo>
                  <a:lnTo>
                    <a:pt x="0" y="440"/>
                  </a:lnTo>
                  <a:lnTo>
                    <a:pt x="301" y="592"/>
                  </a:lnTo>
                  <a:lnTo>
                    <a:pt x="471" y="595"/>
                  </a:lnTo>
                  <a:lnTo>
                    <a:pt x="536" y="46"/>
                  </a:lnTo>
                  <a:lnTo>
                    <a:pt x="136" y="0"/>
                  </a:lnTo>
                  <a:close/>
                </a:path>
              </a:pathLst>
            </a:custGeom>
            <a:solidFill>
              <a:schemeClr val="accent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193" name="Shape - Alaska"/>
            <p:cNvSpPr>
              <a:spLocks noChangeAspect="1"/>
            </p:cNvSpPr>
            <p:nvPr/>
          </p:nvSpPr>
          <p:spPr bwMode="auto">
            <a:xfrm>
              <a:off x="928895" y="3717156"/>
              <a:ext cx="1617663" cy="1576388"/>
            </a:xfrm>
            <a:custGeom>
              <a:avLst/>
              <a:gdLst>
                <a:gd name="T0" fmla="*/ 2147483647 w 1572"/>
                <a:gd name="T1" fmla="*/ 2147483647 h 1533"/>
                <a:gd name="T2" fmla="*/ 2147483647 w 1572"/>
                <a:gd name="T3" fmla="*/ 0 h 1533"/>
                <a:gd name="T4" fmla="*/ 2147483647 w 1572"/>
                <a:gd name="T5" fmla="*/ 2147483647 h 1533"/>
                <a:gd name="T6" fmla="*/ 2147483647 w 1572"/>
                <a:gd name="T7" fmla="*/ 2147483647 h 1533"/>
                <a:gd name="T8" fmla="*/ 2147483647 w 1572"/>
                <a:gd name="T9" fmla="*/ 2147483647 h 1533"/>
                <a:gd name="T10" fmla="*/ 2147483647 w 1572"/>
                <a:gd name="T11" fmla="*/ 2147483647 h 1533"/>
                <a:gd name="T12" fmla="*/ 2147483647 w 1572"/>
                <a:gd name="T13" fmla="*/ 2147483647 h 1533"/>
                <a:gd name="T14" fmla="*/ 2147483647 w 1572"/>
                <a:gd name="T15" fmla="*/ 2147483647 h 1533"/>
                <a:gd name="T16" fmla="*/ 2147483647 w 1572"/>
                <a:gd name="T17" fmla="*/ 2147483647 h 1533"/>
                <a:gd name="T18" fmla="*/ 2147483647 w 1572"/>
                <a:gd name="T19" fmla="*/ 2147483647 h 1533"/>
                <a:gd name="T20" fmla="*/ 2147483647 w 1572"/>
                <a:gd name="T21" fmla="*/ 2147483647 h 1533"/>
                <a:gd name="T22" fmla="*/ 2147483647 w 1572"/>
                <a:gd name="T23" fmla="*/ 2147483647 h 1533"/>
                <a:gd name="T24" fmla="*/ 2147483647 w 1572"/>
                <a:gd name="T25" fmla="*/ 2147483647 h 1533"/>
                <a:gd name="T26" fmla="*/ 2147483647 w 1572"/>
                <a:gd name="T27" fmla="*/ 2147483647 h 1533"/>
                <a:gd name="T28" fmla="*/ 2147483647 w 1572"/>
                <a:gd name="T29" fmla="*/ 2147483647 h 1533"/>
                <a:gd name="T30" fmla="*/ 2147483647 w 1572"/>
                <a:gd name="T31" fmla="*/ 2147483647 h 1533"/>
                <a:gd name="T32" fmla="*/ 2147483647 w 1572"/>
                <a:gd name="T33" fmla="*/ 2147483647 h 1533"/>
                <a:gd name="T34" fmla="*/ 2147483647 w 1572"/>
                <a:gd name="T35" fmla="*/ 2147483647 h 1533"/>
                <a:gd name="T36" fmla="*/ 2147483647 w 1572"/>
                <a:gd name="T37" fmla="*/ 2147483647 h 1533"/>
                <a:gd name="T38" fmla="*/ 2147483647 w 1572"/>
                <a:gd name="T39" fmla="*/ 2147483647 h 1533"/>
                <a:gd name="T40" fmla="*/ 2147483647 w 1572"/>
                <a:gd name="T41" fmla="*/ 2147483647 h 1533"/>
                <a:gd name="T42" fmla="*/ 2147483647 w 1572"/>
                <a:gd name="T43" fmla="*/ 2147483647 h 1533"/>
                <a:gd name="T44" fmla="*/ 0 w 1572"/>
                <a:gd name="T45" fmla="*/ 2147483647 h 1533"/>
                <a:gd name="T46" fmla="*/ 2147483647 w 1572"/>
                <a:gd name="T47" fmla="*/ 2147483647 h 1533"/>
                <a:gd name="T48" fmla="*/ 2147483647 w 1572"/>
                <a:gd name="T49" fmla="*/ 2147483647 h 1533"/>
                <a:gd name="T50" fmla="*/ 2147483647 w 1572"/>
                <a:gd name="T51" fmla="*/ 2147483647 h 1533"/>
                <a:gd name="T52" fmla="*/ 2147483647 w 1572"/>
                <a:gd name="T53" fmla="*/ 2147483647 h 1533"/>
                <a:gd name="T54" fmla="*/ 2147483647 w 1572"/>
                <a:gd name="T55" fmla="*/ 2147483647 h 1533"/>
                <a:gd name="T56" fmla="*/ 2147483647 w 1572"/>
                <a:gd name="T57" fmla="*/ 2147483647 h 1533"/>
                <a:gd name="T58" fmla="*/ 2147483647 w 1572"/>
                <a:gd name="T59" fmla="*/ 2147483647 h 1533"/>
                <a:gd name="T60" fmla="*/ 2147483647 w 1572"/>
                <a:gd name="T61" fmla="*/ 2147483647 h 1533"/>
                <a:gd name="T62" fmla="*/ 2147483647 w 1572"/>
                <a:gd name="T63" fmla="*/ 2147483647 h 1533"/>
                <a:gd name="T64" fmla="*/ 2147483647 w 1572"/>
                <a:gd name="T65" fmla="*/ 2147483647 h 1533"/>
                <a:gd name="T66" fmla="*/ 2147483647 w 1572"/>
                <a:gd name="T67" fmla="*/ 2147483647 h 1533"/>
                <a:gd name="T68" fmla="*/ 2147483647 w 1572"/>
                <a:gd name="T69" fmla="*/ 2147483647 h 1533"/>
                <a:gd name="T70" fmla="*/ 2147483647 w 1572"/>
                <a:gd name="T71" fmla="*/ 2147483647 h 1533"/>
                <a:gd name="T72" fmla="*/ 2147483647 w 1572"/>
                <a:gd name="T73" fmla="*/ 2147483647 h 1533"/>
                <a:gd name="T74" fmla="*/ 2147483647 w 1572"/>
                <a:gd name="T75" fmla="*/ 2147483647 h 1533"/>
                <a:gd name="T76" fmla="*/ 2147483647 w 1572"/>
                <a:gd name="T77" fmla="*/ 2147483647 h 1533"/>
                <a:gd name="T78" fmla="*/ 2147483647 w 1572"/>
                <a:gd name="T79" fmla="*/ 2147483647 h 1533"/>
                <a:gd name="T80" fmla="*/ 2147483647 w 1572"/>
                <a:gd name="T81" fmla="*/ 2147483647 h 1533"/>
                <a:gd name="T82" fmla="*/ 2147483647 w 1572"/>
                <a:gd name="T83" fmla="*/ 2147483647 h 15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72"/>
                <a:gd name="T127" fmla="*/ 0 h 1533"/>
                <a:gd name="T128" fmla="*/ 1572 w 1572"/>
                <a:gd name="T129" fmla="*/ 1533 h 15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72" h="1533">
                  <a:moveTo>
                    <a:pt x="251" y="228"/>
                  </a:moveTo>
                  <a:lnTo>
                    <a:pt x="567" y="0"/>
                  </a:lnTo>
                  <a:lnTo>
                    <a:pt x="717" y="40"/>
                  </a:lnTo>
                  <a:lnTo>
                    <a:pt x="790" y="113"/>
                  </a:lnTo>
                  <a:lnTo>
                    <a:pt x="1087" y="142"/>
                  </a:lnTo>
                  <a:lnTo>
                    <a:pt x="1096" y="900"/>
                  </a:lnTo>
                  <a:lnTo>
                    <a:pt x="1193" y="922"/>
                  </a:lnTo>
                  <a:lnTo>
                    <a:pt x="1238" y="1013"/>
                  </a:lnTo>
                  <a:lnTo>
                    <a:pt x="1306" y="982"/>
                  </a:lnTo>
                  <a:lnTo>
                    <a:pt x="1449" y="1188"/>
                  </a:lnTo>
                  <a:lnTo>
                    <a:pt x="1572" y="1283"/>
                  </a:lnTo>
                  <a:lnTo>
                    <a:pt x="1567" y="1365"/>
                  </a:lnTo>
                  <a:lnTo>
                    <a:pt x="1412" y="1375"/>
                  </a:lnTo>
                  <a:lnTo>
                    <a:pt x="1344" y="1124"/>
                  </a:lnTo>
                  <a:lnTo>
                    <a:pt x="855" y="876"/>
                  </a:lnTo>
                  <a:lnTo>
                    <a:pt x="868" y="954"/>
                  </a:lnTo>
                  <a:lnTo>
                    <a:pt x="758" y="1055"/>
                  </a:lnTo>
                  <a:lnTo>
                    <a:pt x="740" y="1018"/>
                  </a:lnTo>
                  <a:lnTo>
                    <a:pt x="709" y="1018"/>
                  </a:lnTo>
                  <a:lnTo>
                    <a:pt x="621" y="1228"/>
                  </a:lnTo>
                  <a:lnTo>
                    <a:pt x="348" y="1435"/>
                  </a:lnTo>
                  <a:lnTo>
                    <a:pt x="78" y="1533"/>
                  </a:lnTo>
                  <a:lnTo>
                    <a:pt x="0" y="1520"/>
                  </a:lnTo>
                  <a:lnTo>
                    <a:pt x="310" y="1343"/>
                  </a:lnTo>
                  <a:lnTo>
                    <a:pt x="348" y="1343"/>
                  </a:lnTo>
                  <a:lnTo>
                    <a:pt x="461" y="1206"/>
                  </a:lnTo>
                  <a:lnTo>
                    <a:pt x="512" y="1201"/>
                  </a:lnTo>
                  <a:lnTo>
                    <a:pt x="589" y="1097"/>
                  </a:lnTo>
                  <a:lnTo>
                    <a:pt x="562" y="1051"/>
                  </a:lnTo>
                  <a:lnTo>
                    <a:pt x="397" y="1073"/>
                  </a:lnTo>
                  <a:lnTo>
                    <a:pt x="284" y="812"/>
                  </a:lnTo>
                  <a:lnTo>
                    <a:pt x="348" y="694"/>
                  </a:lnTo>
                  <a:lnTo>
                    <a:pt x="452" y="653"/>
                  </a:lnTo>
                  <a:lnTo>
                    <a:pt x="415" y="548"/>
                  </a:lnTo>
                  <a:lnTo>
                    <a:pt x="306" y="598"/>
                  </a:lnTo>
                  <a:lnTo>
                    <a:pt x="224" y="447"/>
                  </a:lnTo>
                  <a:lnTo>
                    <a:pt x="315" y="411"/>
                  </a:lnTo>
                  <a:lnTo>
                    <a:pt x="397" y="452"/>
                  </a:lnTo>
                  <a:lnTo>
                    <a:pt x="434" y="429"/>
                  </a:lnTo>
                  <a:lnTo>
                    <a:pt x="366" y="301"/>
                  </a:lnTo>
                  <a:lnTo>
                    <a:pt x="246" y="292"/>
                  </a:lnTo>
                  <a:lnTo>
                    <a:pt x="251" y="228"/>
                  </a:lnTo>
                  <a:close/>
                </a:path>
              </a:pathLst>
            </a:custGeom>
            <a:solidFill>
              <a:schemeClr val="accent2"/>
            </a:solidFill>
            <a:ln w="19050">
              <a:solidFill>
                <a:schemeClr val="tx1"/>
              </a:solidFill>
              <a:prstDash val="solid"/>
              <a:round/>
              <a:headEnd/>
              <a:tailEnd/>
            </a:ln>
          </p:spPr>
          <p:txBody>
            <a:bodyPr/>
            <a:lstStyle/>
            <a:p>
              <a:pPr defTabSz="457200"/>
              <a:endParaRPr lang="en-US" b="1" dirty="0">
                <a:solidFill>
                  <a:srgbClr val="000000"/>
                </a:solidFill>
                <a:latin typeface="Arial" panose="020B0604020202020204"/>
              </a:endParaRPr>
            </a:p>
          </p:txBody>
        </p:sp>
        <p:sp>
          <p:nvSpPr>
            <p:cNvPr id="194" name="Shape - Alabama"/>
            <p:cNvSpPr>
              <a:spLocks noChangeAspect="1"/>
            </p:cNvSpPr>
            <p:nvPr/>
          </p:nvSpPr>
          <p:spPr bwMode="auto">
            <a:xfrm>
              <a:off x="5732462" y="3383781"/>
              <a:ext cx="509587" cy="785812"/>
            </a:xfrm>
            <a:custGeom>
              <a:avLst/>
              <a:gdLst>
                <a:gd name="T0" fmla="*/ 0 w 323"/>
                <a:gd name="T1" fmla="*/ 2147483647 h 504"/>
                <a:gd name="T2" fmla="*/ 2147483647 w 323"/>
                <a:gd name="T3" fmla="*/ 0 h 504"/>
                <a:gd name="T4" fmla="*/ 2147483647 w 323"/>
                <a:gd name="T5" fmla="*/ 2147483647 h 504"/>
                <a:gd name="T6" fmla="*/ 2147483647 w 323"/>
                <a:gd name="T7" fmla="*/ 2147483647 h 504"/>
                <a:gd name="T8" fmla="*/ 2147483647 w 323"/>
                <a:gd name="T9" fmla="*/ 2147483647 h 504"/>
                <a:gd name="T10" fmla="*/ 2147483647 w 323"/>
                <a:gd name="T11" fmla="*/ 2147483647 h 504"/>
                <a:gd name="T12" fmla="*/ 2147483647 w 323"/>
                <a:gd name="T13" fmla="*/ 2147483647 h 504"/>
                <a:gd name="T14" fmla="*/ 2147483647 w 323"/>
                <a:gd name="T15" fmla="*/ 2147483647 h 504"/>
                <a:gd name="T16" fmla="*/ 2147483647 w 323"/>
                <a:gd name="T17" fmla="*/ 2147483647 h 504"/>
                <a:gd name="T18" fmla="*/ 2147483647 w 323"/>
                <a:gd name="T19" fmla="*/ 2147483647 h 504"/>
                <a:gd name="T20" fmla="*/ 2147483647 w 323"/>
                <a:gd name="T21" fmla="*/ 2147483647 h 504"/>
                <a:gd name="T22" fmla="*/ 2147483647 w 323"/>
                <a:gd name="T23" fmla="*/ 2147483647 h 504"/>
                <a:gd name="T24" fmla="*/ 2147483647 w 323"/>
                <a:gd name="T25" fmla="*/ 2147483647 h 504"/>
                <a:gd name="T26" fmla="*/ 2147483647 w 323"/>
                <a:gd name="T27" fmla="*/ 2147483647 h 504"/>
                <a:gd name="T28" fmla="*/ 0 w 323"/>
                <a:gd name="T29" fmla="*/ 2147483647 h 5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504"/>
                <a:gd name="T47" fmla="*/ 323 w 323"/>
                <a:gd name="T48" fmla="*/ 504 h 5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504">
                  <a:moveTo>
                    <a:pt x="0" y="25"/>
                  </a:moveTo>
                  <a:lnTo>
                    <a:pt x="210" y="0"/>
                  </a:lnTo>
                  <a:lnTo>
                    <a:pt x="277" y="232"/>
                  </a:lnTo>
                  <a:lnTo>
                    <a:pt x="323" y="270"/>
                  </a:lnTo>
                  <a:lnTo>
                    <a:pt x="286" y="338"/>
                  </a:lnTo>
                  <a:lnTo>
                    <a:pt x="322" y="404"/>
                  </a:lnTo>
                  <a:lnTo>
                    <a:pt x="107" y="428"/>
                  </a:lnTo>
                  <a:lnTo>
                    <a:pt x="116" y="484"/>
                  </a:lnTo>
                  <a:lnTo>
                    <a:pt x="85" y="504"/>
                  </a:lnTo>
                  <a:lnTo>
                    <a:pt x="59" y="432"/>
                  </a:lnTo>
                  <a:lnTo>
                    <a:pt x="44" y="490"/>
                  </a:lnTo>
                  <a:lnTo>
                    <a:pt x="18" y="484"/>
                  </a:lnTo>
                  <a:lnTo>
                    <a:pt x="9" y="426"/>
                  </a:lnTo>
                  <a:lnTo>
                    <a:pt x="1" y="375"/>
                  </a:lnTo>
                  <a:lnTo>
                    <a:pt x="0" y="25"/>
                  </a:lnTo>
                  <a:close/>
                </a:path>
              </a:pathLst>
            </a:custGeom>
            <a:solidFill>
              <a:schemeClr val="tx2"/>
            </a:solidFill>
            <a:ln w="19050">
              <a:solidFill>
                <a:schemeClr val="tx1"/>
              </a:solidFill>
              <a:prstDash val="solid"/>
              <a:round/>
              <a:headEnd/>
              <a:tailEnd/>
            </a:ln>
          </p:spPr>
          <p:txBody>
            <a:bodyPr/>
            <a:lstStyle/>
            <a:p>
              <a:pPr defTabSz="457200"/>
              <a:endParaRPr lang="en-US" sz="1200" b="1" dirty="0">
                <a:solidFill>
                  <a:srgbClr val="000000"/>
                </a:solidFill>
                <a:latin typeface="Arial" panose="020B0604020202020204"/>
              </a:endParaRPr>
            </a:p>
          </p:txBody>
        </p:sp>
        <p:sp>
          <p:nvSpPr>
            <p:cNvPr id="195" name="Shape - District of Columbia (star)"/>
            <p:cNvSpPr>
              <a:spLocks noChangeArrowheads="1"/>
            </p:cNvSpPr>
            <p:nvPr/>
          </p:nvSpPr>
          <p:spPr bwMode="auto">
            <a:xfrm>
              <a:off x="6859586" y="2478905"/>
              <a:ext cx="207963" cy="201612"/>
            </a:xfrm>
            <a:prstGeom prst="star5">
              <a:avLst/>
            </a:prstGeom>
            <a:solidFill>
              <a:schemeClr val="accent2"/>
            </a:solidFill>
            <a:ln w="19050">
              <a:solidFill>
                <a:schemeClr val="tx1"/>
              </a:solidFill>
              <a:miter lim="800000"/>
              <a:headEnd/>
              <a:tailEnd/>
            </a:ln>
            <a:effectLst/>
          </p:spPr>
          <p:txBody>
            <a:bodyPr wrap="none" anchor="ctr"/>
            <a:lstStyle/>
            <a:p>
              <a:pPr defTabSz="457200">
                <a:defRPr/>
              </a:pPr>
              <a:endParaRPr lang="en-US" sz="1200" b="1" dirty="0">
                <a:solidFill>
                  <a:srgbClr val="000000"/>
                </a:solidFill>
                <a:latin typeface="Arial" panose="020B0604020202020204"/>
              </a:endParaRPr>
            </a:p>
          </p:txBody>
        </p:sp>
        <p:sp>
          <p:nvSpPr>
            <p:cNvPr id="196" name="Text - Wyoming"/>
            <p:cNvSpPr txBox="1">
              <a:spLocks noChangeArrowheads="1"/>
            </p:cNvSpPr>
            <p:nvPr/>
          </p:nvSpPr>
          <p:spPr bwMode="auto">
            <a:xfrm>
              <a:off x="2909886" y="2069331"/>
              <a:ext cx="692151"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000000"/>
                  </a:solidFill>
                  <a:latin typeface="Arial" panose="020B0604020202020204"/>
                  <a:cs typeface="Times New Roman" charset="0"/>
                </a:rPr>
                <a:t> WY</a:t>
              </a:r>
            </a:p>
          </p:txBody>
        </p:sp>
        <p:sp>
          <p:nvSpPr>
            <p:cNvPr id="197" name="Text - Wisconsin"/>
            <p:cNvSpPr txBox="1">
              <a:spLocks noChangeArrowheads="1"/>
            </p:cNvSpPr>
            <p:nvPr/>
          </p:nvSpPr>
          <p:spPr bwMode="auto">
            <a:xfrm>
              <a:off x="4951412" y="1783581"/>
              <a:ext cx="692151"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000000"/>
                  </a:solidFill>
                  <a:latin typeface="Arial" panose="020B0604020202020204"/>
                  <a:cs typeface="Times New Roman" charset="0"/>
                </a:rPr>
                <a:t> WI</a:t>
              </a:r>
            </a:p>
          </p:txBody>
        </p:sp>
        <p:sp>
          <p:nvSpPr>
            <p:cNvPr id="198" name="Text - West Virginia"/>
            <p:cNvSpPr txBox="1">
              <a:spLocks noChangeArrowheads="1"/>
            </p:cNvSpPr>
            <p:nvPr/>
          </p:nvSpPr>
          <p:spPr bwMode="auto">
            <a:xfrm>
              <a:off x="6186488" y="2664643"/>
              <a:ext cx="693737"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FFFFFF"/>
                  </a:solidFill>
                  <a:latin typeface="Arial" panose="020B0604020202020204"/>
                  <a:cs typeface="Times New Roman" charset="0"/>
                </a:rPr>
                <a:t>WV</a:t>
              </a:r>
            </a:p>
          </p:txBody>
        </p:sp>
        <p:sp>
          <p:nvSpPr>
            <p:cNvPr id="199" name="Text - Washington"/>
            <p:cNvSpPr txBox="1">
              <a:spLocks noChangeArrowheads="1"/>
            </p:cNvSpPr>
            <p:nvPr/>
          </p:nvSpPr>
          <p:spPr bwMode="auto">
            <a:xfrm>
              <a:off x="1609724" y="1166043"/>
              <a:ext cx="692151"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FFFFFF"/>
                  </a:solidFill>
                  <a:latin typeface="Arial" panose="020B0604020202020204"/>
                  <a:cs typeface="Times New Roman" charset="0"/>
                </a:rPr>
                <a:t>WA</a:t>
              </a:r>
            </a:p>
          </p:txBody>
        </p:sp>
        <p:sp>
          <p:nvSpPr>
            <p:cNvPr id="200" name="Text - Virginia"/>
            <p:cNvSpPr txBox="1">
              <a:spLocks noChangeArrowheads="1"/>
            </p:cNvSpPr>
            <p:nvPr/>
          </p:nvSpPr>
          <p:spPr bwMode="auto">
            <a:xfrm>
              <a:off x="6589712" y="2707506"/>
              <a:ext cx="692151"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prstClr val="white"/>
                  </a:solidFill>
                  <a:latin typeface="Arial" panose="020B0604020202020204"/>
                  <a:cs typeface="Times New Roman" charset="0"/>
                </a:rPr>
                <a:t>VA</a:t>
              </a:r>
              <a:endParaRPr lang="en-US" sz="1400" dirty="0">
                <a:solidFill>
                  <a:prstClr val="white"/>
                </a:solidFill>
                <a:latin typeface="Arial" panose="020B0604020202020204"/>
                <a:cs typeface="Times New Roman" charset="0"/>
              </a:endParaRPr>
            </a:p>
          </p:txBody>
        </p:sp>
        <p:sp>
          <p:nvSpPr>
            <p:cNvPr id="201" name="Text - Vermont"/>
            <p:cNvSpPr txBox="1">
              <a:spLocks noChangeArrowheads="1"/>
            </p:cNvSpPr>
            <p:nvPr/>
          </p:nvSpPr>
          <p:spPr bwMode="auto">
            <a:xfrm>
              <a:off x="6540500" y="1148581"/>
              <a:ext cx="936625"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000000"/>
                  </a:solidFill>
                  <a:latin typeface="Arial" panose="020B0604020202020204"/>
                  <a:cs typeface="Times New Roman" charset="0"/>
                </a:rPr>
                <a:t>VT</a:t>
              </a:r>
            </a:p>
          </p:txBody>
        </p:sp>
        <p:sp>
          <p:nvSpPr>
            <p:cNvPr id="202" name="Text - Utah"/>
            <p:cNvSpPr txBox="1">
              <a:spLocks noChangeArrowheads="1"/>
            </p:cNvSpPr>
            <p:nvPr/>
          </p:nvSpPr>
          <p:spPr bwMode="auto">
            <a:xfrm>
              <a:off x="2347912" y="2650356"/>
              <a:ext cx="692151"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prstClr val="white"/>
                  </a:solidFill>
                  <a:latin typeface="Arial" panose="020B0604020202020204"/>
                  <a:cs typeface="Times New Roman" charset="0"/>
                </a:rPr>
                <a:t> UT</a:t>
              </a:r>
              <a:endParaRPr lang="en-US" sz="1200" b="1" baseline="30000" dirty="0">
                <a:solidFill>
                  <a:srgbClr val="000000"/>
                </a:solidFill>
                <a:latin typeface="Arial" panose="020B0604020202020204"/>
                <a:cs typeface="Times New Roman" charset="0"/>
              </a:endParaRPr>
            </a:p>
          </p:txBody>
        </p:sp>
        <p:sp>
          <p:nvSpPr>
            <p:cNvPr id="203" name="Text - Texas"/>
            <p:cNvSpPr txBox="1">
              <a:spLocks noChangeArrowheads="1"/>
            </p:cNvSpPr>
            <p:nvPr/>
          </p:nvSpPr>
          <p:spPr bwMode="auto">
            <a:xfrm>
              <a:off x="3952873" y="3934643"/>
              <a:ext cx="692151"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000000"/>
                  </a:solidFill>
                  <a:latin typeface="Arial" panose="020B0604020202020204"/>
                  <a:cs typeface="Times New Roman" charset="0"/>
                </a:rPr>
                <a:t> TX</a:t>
              </a:r>
            </a:p>
          </p:txBody>
        </p:sp>
        <p:sp>
          <p:nvSpPr>
            <p:cNvPr id="204" name="Text - Tennessee"/>
            <p:cNvSpPr txBox="1">
              <a:spLocks noChangeArrowheads="1"/>
            </p:cNvSpPr>
            <p:nvPr/>
          </p:nvSpPr>
          <p:spPr bwMode="auto">
            <a:xfrm>
              <a:off x="5572124" y="3161531"/>
              <a:ext cx="692151"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000000"/>
                  </a:solidFill>
                  <a:latin typeface="Arial" panose="020B0604020202020204"/>
                  <a:cs typeface="Times New Roman" charset="0"/>
                </a:rPr>
                <a:t> TN</a:t>
              </a:r>
            </a:p>
          </p:txBody>
        </p:sp>
        <p:sp>
          <p:nvSpPr>
            <p:cNvPr id="205" name="Text - South Dakota"/>
            <p:cNvSpPr txBox="1">
              <a:spLocks noChangeArrowheads="1"/>
            </p:cNvSpPr>
            <p:nvPr/>
          </p:nvSpPr>
          <p:spPr bwMode="auto">
            <a:xfrm>
              <a:off x="3775073" y="1883593"/>
              <a:ext cx="692151"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000000"/>
                  </a:solidFill>
                  <a:latin typeface="Arial" panose="020B0604020202020204"/>
                  <a:cs typeface="Times New Roman" charset="0"/>
                </a:rPr>
                <a:t> </a:t>
              </a:r>
              <a:r>
                <a:rPr lang="en-US" sz="1200" b="1" dirty="0">
                  <a:solidFill>
                    <a:srgbClr val="333333"/>
                  </a:solidFill>
                  <a:latin typeface="Arial" panose="020B0604020202020204"/>
                  <a:cs typeface="Times New Roman" charset="0"/>
                </a:rPr>
                <a:t>SD</a:t>
              </a:r>
            </a:p>
          </p:txBody>
        </p:sp>
        <p:sp>
          <p:nvSpPr>
            <p:cNvPr id="206" name="Text - South Carolina"/>
            <p:cNvSpPr txBox="1">
              <a:spLocks noChangeArrowheads="1"/>
            </p:cNvSpPr>
            <p:nvPr/>
          </p:nvSpPr>
          <p:spPr bwMode="auto">
            <a:xfrm>
              <a:off x="6386512" y="3304406"/>
              <a:ext cx="692151"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000000"/>
                  </a:solidFill>
                  <a:latin typeface="Arial" panose="020B0604020202020204"/>
                  <a:cs typeface="Times New Roman" charset="0"/>
                </a:rPr>
                <a:t> SC</a:t>
              </a:r>
            </a:p>
          </p:txBody>
        </p:sp>
        <p:sp>
          <p:nvSpPr>
            <p:cNvPr id="207" name="Text - Rhode Island"/>
            <p:cNvSpPr txBox="1">
              <a:spLocks noChangeArrowheads="1"/>
            </p:cNvSpPr>
            <p:nvPr/>
          </p:nvSpPr>
          <p:spPr bwMode="auto">
            <a:xfrm>
              <a:off x="7799388" y="1940744"/>
              <a:ext cx="936625" cy="210786"/>
            </a:xfrm>
            <a:prstGeom prst="rect">
              <a:avLst/>
            </a:prstGeom>
            <a:noFill/>
            <a:ln w="9525">
              <a:noFill/>
              <a:miter lim="800000"/>
              <a:headEnd/>
              <a:tailEnd/>
            </a:ln>
          </p:spPr>
          <p:txBody>
            <a:bodyPr lIns="91429" tIns="45714" rIns="91429" bIns="45714">
              <a:spAutoFit/>
            </a:bodyPr>
            <a:lstStyle/>
            <a:p>
              <a:pPr defTabSz="457200" eaLnBrk="0" hangingPunct="0">
                <a:lnSpc>
                  <a:spcPct val="85000"/>
                </a:lnSpc>
                <a:spcBef>
                  <a:spcPct val="50000"/>
                </a:spcBef>
              </a:pPr>
              <a:r>
                <a:rPr lang="en-US" sz="1200" b="1" dirty="0">
                  <a:solidFill>
                    <a:srgbClr val="000000"/>
                  </a:solidFill>
                  <a:latin typeface="Arial" panose="020B0604020202020204"/>
                  <a:cs typeface="Times New Roman" charset="0"/>
                </a:rPr>
                <a:t>RI</a:t>
              </a:r>
            </a:p>
          </p:txBody>
        </p:sp>
        <p:sp>
          <p:nvSpPr>
            <p:cNvPr id="208" name="Text - Pennsylvania"/>
            <p:cNvSpPr txBox="1">
              <a:spLocks noChangeArrowheads="1"/>
            </p:cNvSpPr>
            <p:nvPr/>
          </p:nvSpPr>
          <p:spPr bwMode="auto">
            <a:xfrm>
              <a:off x="6442075" y="2145531"/>
              <a:ext cx="835025"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FFFFFF"/>
                  </a:solidFill>
                  <a:latin typeface="Arial" panose="020B0604020202020204"/>
                  <a:cs typeface="Times New Roman" charset="0"/>
                </a:rPr>
                <a:t> PA</a:t>
              </a:r>
              <a:endParaRPr lang="en-US" sz="1200" b="1" baseline="30000" dirty="0">
                <a:solidFill>
                  <a:srgbClr val="FFFFFF"/>
                </a:solidFill>
                <a:latin typeface="Arial" panose="020B0604020202020204"/>
                <a:cs typeface="Times New Roman" charset="0"/>
              </a:endParaRPr>
            </a:p>
          </p:txBody>
        </p:sp>
        <p:sp>
          <p:nvSpPr>
            <p:cNvPr id="209" name="Text - Oregon"/>
            <p:cNvSpPr txBox="1">
              <a:spLocks noChangeArrowheads="1"/>
            </p:cNvSpPr>
            <p:nvPr/>
          </p:nvSpPr>
          <p:spPr bwMode="auto">
            <a:xfrm>
              <a:off x="1168398" y="1610543"/>
              <a:ext cx="1219200" cy="343509"/>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br>
                <a:rPr lang="en-US" sz="1200" b="1" dirty="0">
                  <a:solidFill>
                    <a:srgbClr val="FFFFFF"/>
                  </a:solidFill>
                  <a:latin typeface="Arial" panose="020B0604020202020204"/>
                  <a:cs typeface="Times New Roman" charset="0"/>
                </a:rPr>
              </a:br>
              <a:r>
                <a:rPr lang="en-US" sz="1200" b="1" dirty="0">
                  <a:solidFill>
                    <a:srgbClr val="FFFFFF"/>
                  </a:solidFill>
                  <a:latin typeface="Arial" panose="020B0604020202020204"/>
                  <a:cs typeface="Times New Roman" charset="0"/>
                </a:rPr>
                <a:t> OR</a:t>
              </a:r>
            </a:p>
          </p:txBody>
        </p:sp>
        <p:sp>
          <p:nvSpPr>
            <p:cNvPr id="210" name="Text - Oklahoma"/>
            <p:cNvSpPr txBox="1">
              <a:spLocks noChangeArrowheads="1"/>
            </p:cNvSpPr>
            <p:nvPr/>
          </p:nvSpPr>
          <p:spPr bwMode="auto">
            <a:xfrm>
              <a:off x="4133848" y="3315518"/>
              <a:ext cx="693739"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000000"/>
                  </a:solidFill>
                  <a:latin typeface="Arial" panose="020B0604020202020204"/>
                  <a:cs typeface="Times New Roman" charset="0"/>
                </a:rPr>
                <a:t> OK</a:t>
              </a:r>
            </a:p>
          </p:txBody>
        </p:sp>
        <p:sp>
          <p:nvSpPr>
            <p:cNvPr id="211" name="Text - Ohio"/>
            <p:cNvSpPr txBox="1">
              <a:spLocks noChangeArrowheads="1"/>
            </p:cNvSpPr>
            <p:nvPr/>
          </p:nvSpPr>
          <p:spPr bwMode="auto">
            <a:xfrm>
              <a:off x="5870573" y="2361431"/>
              <a:ext cx="692151"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FFFFFF"/>
                  </a:solidFill>
                  <a:latin typeface="Arial" panose="020B0604020202020204"/>
                  <a:cs typeface="Times New Roman" charset="0"/>
                </a:rPr>
                <a:t> OH</a:t>
              </a:r>
              <a:endParaRPr lang="en-US" sz="1200" b="1" baseline="30000" dirty="0">
                <a:solidFill>
                  <a:srgbClr val="FFFFFF"/>
                </a:solidFill>
                <a:latin typeface="Arial" panose="020B0604020202020204"/>
                <a:cs typeface="Times New Roman" charset="0"/>
              </a:endParaRPr>
            </a:p>
          </p:txBody>
        </p:sp>
        <p:sp>
          <p:nvSpPr>
            <p:cNvPr id="212" name="Text - North Dakota"/>
            <p:cNvSpPr txBox="1">
              <a:spLocks noChangeArrowheads="1"/>
            </p:cNvSpPr>
            <p:nvPr/>
          </p:nvSpPr>
          <p:spPr bwMode="auto">
            <a:xfrm>
              <a:off x="3752849" y="1386706"/>
              <a:ext cx="692151"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FFFFFF"/>
                  </a:solidFill>
                  <a:latin typeface="Arial" panose="020B0604020202020204"/>
                  <a:cs typeface="Times New Roman" charset="0"/>
                </a:rPr>
                <a:t> ND</a:t>
              </a:r>
            </a:p>
          </p:txBody>
        </p:sp>
        <p:sp>
          <p:nvSpPr>
            <p:cNvPr id="213" name="Text - North Carolina"/>
            <p:cNvSpPr txBox="1">
              <a:spLocks noChangeArrowheads="1"/>
            </p:cNvSpPr>
            <p:nvPr/>
          </p:nvSpPr>
          <p:spPr bwMode="auto">
            <a:xfrm>
              <a:off x="6550023" y="3010718"/>
              <a:ext cx="693739"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000000"/>
                  </a:solidFill>
                  <a:latin typeface="Arial" panose="020B0604020202020204"/>
                  <a:cs typeface="Times New Roman" charset="0"/>
                </a:rPr>
                <a:t>NC</a:t>
              </a:r>
            </a:p>
          </p:txBody>
        </p:sp>
        <p:sp>
          <p:nvSpPr>
            <p:cNvPr id="214" name="Text - New York"/>
            <p:cNvSpPr txBox="1">
              <a:spLocks noChangeArrowheads="1"/>
            </p:cNvSpPr>
            <p:nvPr/>
          </p:nvSpPr>
          <p:spPr bwMode="auto">
            <a:xfrm>
              <a:off x="6686549" y="1759768"/>
              <a:ext cx="692151"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FFFFFF"/>
                  </a:solidFill>
                  <a:latin typeface="Arial" panose="020B0604020202020204"/>
                  <a:cs typeface="Times New Roman" charset="0"/>
                </a:rPr>
                <a:t> NY</a:t>
              </a:r>
            </a:p>
          </p:txBody>
        </p:sp>
        <p:sp>
          <p:nvSpPr>
            <p:cNvPr id="215" name="Text - New Mexico"/>
            <p:cNvSpPr txBox="1">
              <a:spLocks noChangeArrowheads="1"/>
            </p:cNvSpPr>
            <p:nvPr/>
          </p:nvSpPr>
          <p:spPr bwMode="auto">
            <a:xfrm>
              <a:off x="2982912" y="3425056"/>
              <a:ext cx="692151"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FFFFFF"/>
                  </a:solidFill>
                  <a:latin typeface="Arial" panose="020B0604020202020204"/>
                  <a:cs typeface="Times New Roman" charset="0"/>
                </a:rPr>
                <a:t> NM</a:t>
              </a:r>
            </a:p>
          </p:txBody>
        </p:sp>
        <p:sp>
          <p:nvSpPr>
            <p:cNvPr id="216" name="Text - New Jersey"/>
            <p:cNvSpPr txBox="1">
              <a:spLocks noChangeArrowheads="1"/>
            </p:cNvSpPr>
            <p:nvPr/>
          </p:nvSpPr>
          <p:spPr bwMode="auto">
            <a:xfrm>
              <a:off x="7365999" y="2206073"/>
              <a:ext cx="777875"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000000"/>
                  </a:solidFill>
                  <a:latin typeface="Arial" panose="020B0604020202020204"/>
                  <a:cs typeface="Times New Roman" charset="0"/>
                </a:rPr>
                <a:t>NJ</a:t>
              </a:r>
            </a:p>
          </p:txBody>
        </p:sp>
        <p:sp>
          <p:nvSpPr>
            <p:cNvPr id="217" name="Text - New Hampshire"/>
            <p:cNvSpPr txBox="1">
              <a:spLocks noChangeArrowheads="1"/>
            </p:cNvSpPr>
            <p:nvPr/>
          </p:nvSpPr>
          <p:spPr bwMode="auto">
            <a:xfrm>
              <a:off x="7485525" y="1332514"/>
              <a:ext cx="936625" cy="343509"/>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br>
                <a:rPr lang="en-US" sz="1200" b="1" dirty="0">
                  <a:solidFill>
                    <a:srgbClr val="000000"/>
                  </a:solidFill>
                  <a:latin typeface="Arial" panose="020B0604020202020204"/>
                  <a:cs typeface="Times New Roman" charset="0"/>
                </a:rPr>
              </a:br>
              <a:r>
                <a:rPr lang="en-US" sz="1200" b="1" dirty="0">
                  <a:solidFill>
                    <a:srgbClr val="000000"/>
                  </a:solidFill>
                  <a:latin typeface="Arial" panose="020B0604020202020204"/>
                  <a:cs typeface="Times New Roman" charset="0"/>
                </a:rPr>
                <a:t>NH</a:t>
              </a:r>
              <a:endParaRPr lang="en-US" sz="1200" b="1" baseline="30000" dirty="0">
                <a:solidFill>
                  <a:srgbClr val="000000"/>
                </a:solidFill>
                <a:latin typeface="Arial" panose="020B0604020202020204"/>
                <a:cs typeface="Times New Roman" charset="0"/>
              </a:endParaRPr>
            </a:p>
          </p:txBody>
        </p:sp>
        <p:sp>
          <p:nvSpPr>
            <p:cNvPr id="218" name="Text - Nevada"/>
            <p:cNvSpPr txBox="1">
              <a:spLocks noChangeArrowheads="1"/>
            </p:cNvSpPr>
            <p:nvPr/>
          </p:nvSpPr>
          <p:spPr bwMode="auto">
            <a:xfrm>
              <a:off x="1476374" y="2519751"/>
              <a:ext cx="1219200"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FFFFFF"/>
                  </a:solidFill>
                  <a:latin typeface="Arial" panose="020B0604020202020204"/>
                  <a:cs typeface="Times New Roman" charset="0"/>
                </a:rPr>
                <a:t>NV</a:t>
              </a:r>
            </a:p>
          </p:txBody>
        </p:sp>
        <p:sp>
          <p:nvSpPr>
            <p:cNvPr id="219" name="Text - Nebraska"/>
            <p:cNvSpPr txBox="1">
              <a:spLocks noChangeArrowheads="1"/>
            </p:cNvSpPr>
            <p:nvPr/>
          </p:nvSpPr>
          <p:spPr bwMode="auto">
            <a:xfrm>
              <a:off x="3827461" y="2345556"/>
              <a:ext cx="692151"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000000"/>
                  </a:solidFill>
                  <a:latin typeface="Arial" panose="020B0604020202020204"/>
                  <a:cs typeface="Times New Roman" charset="0"/>
                </a:rPr>
                <a:t> </a:t>
              </a:r>
              <a:r>
                <a:rPr lang="en-US" sz="1200" b="1" dirty="0">
                  <a:solidFill>
                    <a:prstClr val="white"/>
                  </a:solidFill>
                  <a:latin typeface="Arial" panose="020B0604020202020204"/>
                  <a:cs typeface="Times New Roman" charset="0"/>
                </a:rPr>
                <a:t>NE</a:t>
              </a:r>
              <a:r>
                <a:rPr lang="en-US" sz="1200" b="1" baseline="30000" dirty="0">
                  <a:solidFill>
                    <a:prstClr val="white"/>
                  </a:solidFill>
                  <a:latin typeface="Arial" panose="020B0604020202020204"/>
                </a:rPr>
                <a:t> ◊</a:t>
              </a:r>
              <a:endParaRPr lang="en-US" sz="1200" b="1" dirty="0">
                <a:solidFill>
                  <a:srgbClr val="000000"/>
                </a:solidFill>
                <a:latin typeface="Arial" panose="020B0604020202020204"/>
                <a:cs typeface="Times New Roman" charset="0"/>
              </a:endParaRPr>
            </a:p>
          </p:txBody>
        </p:sp>
        <p:sp>
          <p:nvSpPr>
            <p:cNvPr id="220" name="Text - Montana"/>
            <p:cNvSpPr txBox="1">
              <a:spLocks noChangeArrowheads="1"/>
            </p:cNvSpPr>
            <p:nvPr/>
          </p:nvSpPr>
          <p:spPr bwMode="auto">
            <a:xfrm>
              <a:off x="2763837" y="1358131"/>
              <a:ext cx="692151"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prstClr val="white"/>
                  </a:solidFill>
                  <a:latin typeface="Arial" panose="020B0604020202020204"/>
                  <a:cs typeface="Times New Roman" charset="0"/>
                </a:rPr>
                <a:t>MT</a:t>
              </a:r>
              <a:endParaRPr lang="en-US" sz="1100" b="1" baseline="30000" dirty="0">
                <a:solidFill>
                  <a:prstClr val="white"/>
                </a:solidFill>
                <a:latin typeface="Arial" panose="020B0604020202020204"/>
                <a:cs typeface="Times New Roman" charset="0"/>
              </a:endParaRPr>
            </a:p>
          </p:txBody>
        </p:sp>
        <p:sp>
          <p:nvSpPr>
            <p:cNvPr id="221" name="Text - Missouri"/>
            <p:cNvSpPr txBox="1">
              <a:spLocks noChangeArrowheads="1"/>
            </p:cNvSpPr>
            <p:nvPr/>
          </p:nvSpPr>
          <p:spPr bwMode="auto">
            <a:xfrm>
              <a:off x="4781548" y="2858318"/>
              <a:ext cx="693739"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000000"/>
                  </a:solidFill>
                  <a:latin typeface="Arial" panose="020B0604020202020204"/>
                  <a:cs typeface="Times New Roman" charset="0"/>
                </a:rPr>
                <a:t>MO</a:t>
              </a:r>
            </a:p>
          </p:txBody>
        </p:sp>
        <p:sp>
          <p:nvSpPr>
            <p:cNvPr id="222" name="Text - Mississippi"/>
            <p:cNvSpPr txBox="1">
              <a:spLocks noChangeArrowheads="1"/>
            </p:cNvSpPr>
            <p:nvPr/>
          </p:nvSpPr>
          <p:spPr bwMode="auto">
            <a:xfrm>
              <a:off x="5156198" y="3634606"/>
              <a:ext cx="692151"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000000"/>
                  </a:solidFill>
                  <a:latin typeface="Arial" panose="020B0604020202020204"/>
                  <a:cs typeface="Times New Roman" charset="0"/>
                </a:rPr>
                <a:t> MS</a:t>
              </a:r>
            </a:p>
          </p:txBody>
        </p:sp>
        <p:sp>
          <p:nvSpPr>
            <p:cNvPr id="223" name="Text - Minnesota"/>
            <p:cNvSpPr txBox="1">
              <a:spLocks noChangeArrowheads="1"/>
            </p:cNvSpPr>
            <p:nvPr/>
          </p:nvSpPr>
          <p:spPr bwMode="auto">
            <a:xfrm>
              <a:off x="4173536" y="1434331"/>
              <a:ext cx="1219200" cy="343509"/>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br>
                <a:rPr lang="en-US" sz="1200" b="1" dirty="0">
                  <a:solidFill>
                    <a:srgbClr val="FFFFFF"/>
                  </a:solidFill>
                  <a:latin typeface="Arial" panose="020B0604020202020204"/>
                  <a:cs typeface="Times New Roman" charset="0"/>
                </a:rPr>
              </a:br>
              <a:r>
                <a:rPr lang="en-US" sz="1200" b="1" dirty="0">
                  <a:solidFill>
                    <a:srgbClr val="FFFFFF"/>
                  </a:solidFill>
                  <a:latin typeface="Arial" panose="020B0604020202020204"/>
                  <a:cs typeface="Times New Roman" charset="0"/>
                </a:rPr>
                <a:t> MN</a:t>
              </a:r>
            </a:p>
          </p:txBody>
        </p:sp>
        <p:sp>
          <p:nvSpPr>
            <p:cNvPr id="224" name="Text - Michigan"/>
            <p:cNvSpPr txBox="1">
              <a:spLocks noChangeArrowheads="1"/>
            </p:cNvSpPr>
            <p:nvPr/>
          </p:nvSpPr>
          <p:spPr bwMode="auto">
            <a:xfrm>
              <a:off x="5614988" y="1934393"/>
              <a:ext cx="693737"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FFFFFF"/>
                  </a:solidFill>
                  <a:latin typeface="Arial" panose="020B0604020202020204"/>
                  <a:cs typeface="Times New Roman" charset="0"/>
                </a:rPr>
                <a:t> MI</a:t>
              </a:r>
            </a:p>
          </p:txBody>
        </p:sp>
        <p:sp>
          <p:nvSpPr>
            <p:cNvPr id="225" name="Text - Massachusetts"/>
            <p:cNvSpPr txBox="1">
              <a:spLocks noChangeArrowheads="1"/>
            </p:cNvSpPr>
            <p:nvPr/>
          </p:nvSpPr>
          <p:spPr bwMode="auto">
            <a:xfrm>
              <a:off x="7669212" y="1712144"/>
              <a:ext cx="936625"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000000"/>
                  </a:solidFill>
                  <a:latin typeface="Arial" panose="020B0604020202020204"/>
                  <a:cs typeface="Times New Roman" charset="0"/>
                </a:rPr>
                <a:t>MA</a:t>
              </a:r>
            </a:p>
          </p:txBody>
        </p:sp>
        <p:sp>
          <p:nvSpPr>
            <p:cNvPr id="226" name="Text - Maryland"/>
            <p:cNvSpPr txBox="1">
              <a:spLocks noChangeArrowheads="1"/>
            </p:cNvSpPr>
            <p:nvPr/>
          </p:nvSpPr>
          <p:spPr bwMode="auto">
            <a:xfrm>
              <a:off x="7372349" y="2520181"/>
              <a:ext cx="671513"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000000"/>
                  </a:solidFill>
                  <a:latin typeface="Arial" panose="020B0604020202020204"/>
                  <a:cs typeface="Times New Roman" charset="0"/>
                </a:rPr>
                <a:t>MD</a:t>
              </a:r>
            </a:p>
          </p:txBody>
        </p:sp>
        <p:sp>
          <p:nvSpPr>
            <p:cNvPr id="227" name="Text - Maine"/>
            <p:cNvSpPr txBox="1">
              <a:spLocks noChangeArrowheads="1"/>
            </p:cNvSpPr>
            <p:nvPr/>
          </p:nvSpPr>
          <p:spPr bwMode="auto">
            <a:xfrm>
              <a:off x="7142163" y="1031252"/>
              <a:ext cx="936625" cy="554305"/>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br>
                <a:rPr lang="en-US" sz="1200" b="1" dirty="0">
                  <a:solidFill>
                    <a:prstClr val="white"/>
                  </a:solidFill>
                  <a:latin typeface="Arial" panose="020B0604020202020204"/>
                  <a:cs typeface="Times New Roman" charset="0"/>
                </a:rPr>
              </a:br>
              <a:r>
                <a:rPr lang="en-US" sz="1200" b="1" dirty="0">
                  <a:solidFill>
                    <a:prstClr val="white"/>
                  </a:solidFill>
                  <a:latin typeface="Arial" panose="020B0604020202020204"/>
                  <a:cs typeface="Times New Roman" charset="0"/>
                </a:rPr>
                <a:t>ME</a:t>
              </a:r>
              <a:endParaRPr lang="en-US" sz="1400" b="1" baseline="30000" dirty="0">
                <a:solidFill>
                  <a:prstClr val="white"/>
                </a:solidFill>
                <a:latin typeface="Arial" panose="020B0604020202020204"/>
                <a:cs typeface="Times New Roman" charset="0"/>
              </a:endParaRPr>
            </a:p>
            <a:p>
              <a:pPr algn="ctr" defTabSz="457200" eaLnBrk="0" hangingPunct="0">
                <a:lnSpc>
                  <a:spcPct val="85000"/>
                </a:lnSpc>
                <a:spcBef>
                  <a:spcPct val="50000"/>
                </a:spcBef>
              </a:pPr>
              <a:endParaRPr lang="en-US" sz="1200" b="1" dirty="0">
                <a:solidFill>
                  <a:prstClr val="white"/>
                </a:solidFill>
                <a:latin typeface="Arial" panose="020B0604020202020204"/>
                <a:cs typeface="Times New Roman" charset="0"/>
              </a:endParaRPr>
            </a:p>
          </p:txBody>
        </p:sp>
        <p:sp>
          <p:nvSpPr>
            <p:cNvPr id="228" name="Text - Louisiana"/>
            <p:cNvSpPr txBox="1">
              <a:spLocks noChangeArrowheads="1"/>
            </p:cNvSpPr>
            <p:nvPr/>
          </p:nvSpPr>
          <p:spPr bwMode="auto">
            <a:xfrm>
              <a:off x="4843461" y="3901257"/>
              <a:ext cx="692151"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000000"/>
                  </a:solidFill>
                  <a:latin typeface="Arial" panose="020B0604020202020204"/>
                  <a:cs typeface="Times New Roman" charset="0"/>
                </a:rPr>
                <a:t> </a:t>
              </a:r>
              <a:r>
                <a:rPr lang="en-US" sz="1200" b="1" dirty="0">
                  <a:solidFill>
                    <a:prstClr val="white"/>
                  </a:solidFill>
                  <a:latin typeface="Arial" panose="020B0604020202020204"/>
                  <a:cs typeface="Times New Roman" charset="0"/>
                </a:rPr>
                <a:t>LA</a:t>
              </a:r>
            </a:p>
          </p:txBody>
        </p:sp>
        <p:sp>
          <p:nvSpPr>
            <p:cNvPr id="229" name="Text - Kentucky"/>
            <p:cNvSpPr txBox="1">
              <a:spLocks noChangeArrowheads="1"/>
            </p:cNvSpPr>
            <p:nvPr/>
          </p:nvSpPr>
          <p:spPr bwMode="auto">
            <a:xfrm>
              <a:off x="5749923" y="2871018"/>
              <a:ext cx="692151"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FFFFFF"/>
                  </a:solidFill>
                  <a:latin typeface="Arial" panose="020B0604020202020204"/>
                  <a:cs typeface="Times New Roman" charset="0"/>
                </a:rPr>
                <a:t> KY</a:t>
              </a:r>
            </a:p>
          </p:txBody>
        </p:sp>
        <p:sp>
          <p:nvSpPr>
            <p:cNvPr id="230" name="Text - Kansas"/>
            <p:cNvSpPr txBox="1">
              <a:spLocks noChangeArrowheads="1"/>
            </p:cNvSpPr>
            <p:nvPr/>
          </p:nvSpPr>
          <p:spPr bwMode="auto">
            <a:xfrm>
              <a:off x="3995737" y="2837681"/>
              <a:ext cx="693737"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000000"/>
                  </a:solidFill>
                  <a:latin typeface="Arial" panose="020B0604020202020204"/>
                  <a:cs typeface="Times New Roman" charset="0"/>
                </a:rPr>
                <a:t> KS</a:t>
              </a:r>
            </a:p>
          </p:txBody>
        </p:sp>
        <p:sp>
          <p:nvSpPr>
            <p:cNvPr id="231" name="Text - Iowa"/>
            <p:cNvSpPr txBox="1">
              <a:spLocks noChangeArrowheads="1"/>
            </p:cNvSpPr>
            <p:nvPr/>
          </p:nvSpPr>
          <p:spPr bwMode="auto">
            <a:xfrm>
              <a:off x="4567237" y="2245543"/>
              <a:ext cx="693737"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FFFFFF"/>
                  </a:solidFill>
                  <a:latin typeface="Arial" panose="020B0604020202020204"/>
                  <a:cs typeface="Times New Roman" charset="0"/>
                </a:rPr>
                <a:t> IA</a:t>
              </a:r>
            </a:p>
          </p:txBody>
        </p:sp>
        <p:sp>
          <p:nvSpPr>
            <p:cNvPr id="232" name="Text - Indiana"/>
            <p:cNvSpPr txBox="1">
              <a:spLocks noChangeArrowheads="1"/>
            </p:cNvSpPr>
            <p:nvPr/>
          </p:nvSpPr>
          <p:spPr bwMode="auto">
            <a:xfrm>
              <a:off x="5491161" y="2488431"/>
              <a:ext cx="692151"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prstClr val="white"/>
                  </a:solidFill>
                  <a:latin typeface="Arial" panose="020B0604020202020204"/>
                  <a:cs typeface="Times New Roman" charset="0"/>
                </a:rPr>
                <a:t> IN</a:t>
              </a:r>
            </a:p>
          </p:txBody>
        </p:sp>
        <p:sp>
          <p:nvSpPr>
            <p:cNvPr id="233" name="Text - Illinois"/>
            <p:cNvSpPr txBox="1">
              <a:spLocks noChangeArrowheads="1"/>
            </p:cNvSpPr>
            <p:nvPr/>
          </p:nvSpPr>
          <p:spPr bwMode="auto">
            <a:xfrm>
              <a:off x="5091112" y="2501131"/>
              <a:ext cx="693737"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FFFFFF"/>
                  </a:solidFill>
                  <a:latin typeface="Arial" panose="020B0604020202020204"/>
                  <a:cs typeface="Times New Roman" charset="0"/>
                </a:rPr>
                <a:t> IL</a:t>
              </a:r>
            </a:p>
          </p:txBody>
        </p:sp>
        <p:sp>
          <p:nvSpPr>
            <p:cNvPr id="234" name="Text - Idaho"/>
            <p:cNvSpPr txBox="1">
              <a:spLocks noChangeArrowheads="1"/>
            </p:cNvSpPr>
            <p:nvPr/>
          </p:nvSpPr>
          <p:spPr bwMode="auto">
            <a:xfrm>
              <a:off x="2168523" y="1905818"/>
              <a:ext cx="693739"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prstClr val="white"/>
                  </a:solidFill>
                  <a:latin typeface="Arial" panose="020B0604020202020204"/>
                  <a:cs typeface="Times New Roman" charset="0"/>
                </a:rPr>
                <a:t>ID</a:t>
              </a:r>
              <a:endParaRPr lang="en-US" sz="1200" b="1" dirty="0">
                <a:solidFill>
                  <a:srgbClr val="000000"/>
                </a:solidFill>
                <a:latin typeface="Arial" panose="020B0604020202020204"/>
                <a:cs typeface="Times New Roman" charset="0"/>
              </a:endParaRPr>
            </a:p>
          </p:txBody>
        </p:sp>
        <p:sp>
          <p:nvSpPr>
            <p:cNvPr id="235" name="Text - Hawaii"/>
            <p:cNvSpPr txBox="1">
              <a:spLocks noChangeArrowheads="1"/>
            </p:cNvSpPr>
            <p:nvPr/>
          </p:nvSpPr>
          <p:spPr bwMode="auto">
            <a:xfrm>
              <a:off x="2654302" y="4399782"/>
              <a:ext cx="936625"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000000"/>
                  </a:solidFill>
                  <a:latin typeface="Arial" panose="020B0604020202020204"/>
                  <a:cs typeface="Times New Roman" charset="0"/>
                </a:rPr>
                <a:t>HI</a:t>
              </a:r>
            </a:p>
          </p:txBody>
        </p:sp>
        <p:sp>
          <p:nvSpPr>
            <p:cNvPr id="236" name="Text - Georgia"/>
            <p:cNvSpPr txBox="1">
              <a:spLocks noChangeArrowheads="1"/>
            </p:cNvSpPr>
            <p:nvPr/>
          </p:nvSpPr>
          <p:spPr bwMode="auto">
            <a:xfrm>
              <a:off x="6091237" y="3609206"/>
              <a:ext cx="693737"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000000"/>
                  </a:solidFill>
                  <a:latin typeface="Arial" panose="020B0604020202020204"/>
                  <a:cs typeface="Times New Roman" charset="0"/>
                </a:rPr>
                <a:t> GA</a:t>
              </a:r>
            </a:p>
          </p:txBody>
        </p:sp>
        <p:sp>
          <p:nvSpPr>
            <p:cNvPr id="237" name="Text - Florida"/>
            <p:cNvSpPr txBox="1">
              <a:spLocks noChangeArrowheads="1"/>
            </p:cNvSpPr>
            <p:nvPr/>
          </p:nvSpPr>
          <p:spPr bwMode="auto">
            <a:xfrm>
              <a:off x="6450012" y="4198168"/>
              <a:ext cx="692151"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000000"/>
                  </a:solidFill>
                  <a:latin typeface="Arial" panose="020B0604020202020204"/>
                  <a:cs typeface="Times New Roman" charset="0"/>
                </a:rPr>
                <a:t> FL</a:t>
              </a:r>
            </a:p>
          </p:txBody>
        </p:sp>
        <p:sp>
          <p:nvSpPr>
            <p:cNvPr id="238" name="Text - District of Columbia"/>
            <p:cNvSpPr txBox="1">
              <a:spLocks noChangeArrowheads="1"/>
            </p:cNvSpPr>
            <p:nvPr/>
          </p:nvSpPr>
          <p:spPr bwMode="auto">
            <a:xfrm>
              <a:off x="7334249" y="2779769"/>
              <a:ext cx="628650" cy="234207"/>
            </a:xfrm>
            <a:prstGeom prst="rect">
              <a:avLst/>
            </a:prstGeom>
            <a:noFill/>
            <a:ln w="9525">
              <a:noFill/>
              <a:miter lim="800000"/>
              <a:headEnd/>
              <a:tailEnd/>
            </a:ln>
          </p:spPr>
          <p:txBody>
            <a:bodyPr wrap="square" lIns="91429" tIns="45714" rIns="91429" bIns="45714">
              <a:spAutoFit/>
            </a:bodyPr>
            <a:lstStyle/>
            <a:p>
              <a:pPr defTabSz="457200" eaLnBrk="0" hangingPunct="0"/>
              <a:r>
                <a:rPr lang="en-US" sz="1200" b="1" dirty="0">
                  <a:solidFill>
                    <a:srgbClr val="000000"/>
                  </a:solidFill>
                  <a:latin typeface="Arial" panose="020B0604020202020204"/>
                  <a:cs typeface="Times New Roman" charset="0"/>
                </a:rPr>
                <a:t>  DC  </a:t>
              </a:r>
            </a:p>
          </p:txBody>
        </p:sp>
        <p:sp>
          <p:nvSpPr>
            <p:cNvPr id="239" name="Text - Delaware"/>
            <p:cNvSpPr txBox="1">
              <a:spLocks noChangeArrowheads="1"/>
            </p:cNvSpPr>
            <p:nvPr/>
          </p:nvSpPr>
          <p:spPr bwMode="auto">
            <a:xfrm>
              <a:off x="7229475" y="2367781"/>
              <a:ext cx="936625"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000000"/>
                  </a:solidFill>
                  <a:latin typeface="Arial" panose="020B0604020202020204"/>
                  <a:cs typeface="Times New Roman" charset="0"/>
                </a:rPr>
                <a:t>DE</a:t>
              </a:r>
            </a:p>
          </p:txBody>
        </p:sp>
        <p:sp>
          <p:nvSpPr>
            <p:cNvPr id="240" name="Text - Connecticut"/>
            <p:cNvSpPr txBox="1">
              <a:spLocks noChangeArrowheads="1"/>
            </p:cNvSpPr>
            <p:nvPr/>
          </p:nvSpPr>
          <p:spPr bwMode="auto">
            <a:xfrm>
              <a:off x="7380287" y="2007418"/>
              <a:ext cx="746125"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000000"/>
                  </a:solidFill>
                  <a:latin typeface="Arial" panose="020B0604020202020204"/>
                  <a:cs typeface="Times New Roman" charset="0"/>
                </a:rPr>
                <a:t> CT</a:t>
              </a:r>
            </a:p>
          </p:txBody>
        </p:sp>
        <p:sp>
          <p:nvSpPr>
            <p:cNvPr id="241" name="Text - Colorado"/>
            <p:cNvSpPr txBox="1">
              <a:spLocks noChangeArrowheads="1"/>
            </p:cNvSpPr>
            <p:nvPr/>
          </p:nvSpPr>
          <p:spPr bwMode="auto">
            <a:xfrm>
              <a:off x="2835274" y="2628131"/>
              <a:ext cx="1219200" cy="343509"/>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br>
                <a:rPr lang="en-US" sz="1200" b="1" dirty="0">
                  <a:solidFill>
                    <a:srgbClr val="FFFFFF"/>
                  </a:solidFill>
                  <a:latin typeface="Arial" panose="020B0604020202020204"/>
                  <a:cs typeface="Times New Roman" charset="0"/>
                </a:rPr>
              </a:br>
              <a:r>
                <a:rPr lang="en-US" sz="1200" b="1" dirty="0">
                  <a:solidFill>
                    <a:srgbClr val="FFFFFF"/>
                  </a:solidFill>
                  <a:latin typeface="Arial" panose="020B0604020202020204"/>
                  <a:cs typeface="Times New Roman" charset="0"/>
                </a:rPr>
                <a:t> CO</a:t>
              </a:r>
            </a:p>
          </p:txBody>
        </p:sp>
        <p:sp>
          <p:nvSpPr>
            <p:cNvPr id="242" name="Text - California"/>
            <p:cNvSpPr txBox="1">
              <a:spLocks noChangeArrowheads="1"/>
            </p:cNvSpPr>
            <p:nvPr/>
          </p:nvSpPr>
          <p:spPr bwMode="auto">
            <a:xfrm>
              <a:off x="1031874" y="2758306"/>
              <a:ext cx="1219200" cy="343509"/>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br>
                <a:rPr lang="en-US" sz="1200" b="1" dirty="0">
                  <a:solidFill>
                    <a:srgbClr val="FFFFFF"/>
                  </a:solidFill>
                  <a:latin typeface="Arial" panose="020B0604020202020204"/>
                  <a:cs typeface="Times New Roman" charset="0"/>
                </a:rPr>
              </a:br>
              <a:r>
                <a:rPr lang="en-US" sz="1200" b="1" dirty="0">
                  <a:solidFill>
                    <a:srgbClr val="FFFFFF"/>
                  </a:solidFill>
                  <a:latin typeface="Arial" panose="020B0604020202020204"/>
                  <a:cs typeface="Times New Roman" charset="0"/>
                </a:rPr>
                <a:t> CA</a:t>
              </a:r>
            </a:p>
          </p:txBody>
        </p:sp>
        <p:sp>
          <p:nvSpPr>
            <p:cNvPr id="243" name="Text - Arkansas"/>
            <p:cNvSpPr txBox="1">
              <a:spLocks noChangeArrowheads="1"/>
            </p:cNvSpPr>
            <p:nvPr/>
          </p:nvSpPr>
          <p:spPr bwMode="auto">
            <a:xfrm>
              <a:off x="4784724" y="3328218"/>
              <a:ext cx="692151"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FFFFFF"/>
                  </a:solidFill>
                  <a:latin typeface="Arial" panose="020B0604020202020204"/>
                  <a:cs typeface="Times New Roman" charset="0"/>
                </a:rPr>
                <a:t> AR</a:t>
              </a:r>
              <a:endParaRPr lang="en-US" sz="1200" b="1" baseline="30000" dirty="0">
                <a:solidFill>
                  <a:srgbClr val="FFFFFF"/>
                </a:solidFill>
                <a:latin typeface="Arial" panose="020B0604020202020204"/>
                <a:cs typeface="Times New Roman" charset="0"/>
              </a:endParaRPr>
            </a:p>
          </p:txBody>
        </p:sp>
        <p:sp>
          <p:nvSpPr>
            <p:cNvPr id="244" name="Text - Arizona"/>
            <p:cNvSpPr txBox="1">
              <a:spLocks noChangeArrowheads="1"/>
            </p:cNvSpPr>
            <p:nvPr/>
          </p:nvSpPr>
          <p:spPr bwMode="auto">
            <a:xfrm>
              <a:off x="1984373" y="3292502"/>
              <a:ext cx="1219200" cy="285335"/>
            </a:xfrm>
            <a:prstGeom prst="rect">
              <a:avLst/>
            </a:prstGeom>
            <a:noFill/>
            <a:ln w="9525">
              <a:noFill/>
              <a:miter lim="800000"/>
              <a:headEnd/>
              <a:tailEnd/>
            </a:ln>
          </p:spPr>
          <p:txBody>
            <a:bodyPr lIns="91429" tIns="45714" rIns="91429" bIns="45714">
              <a:spAutoFit/>
            </a:bodyPr>
            <a:lstStyle/>
            <a:p>
              <a:pPr algn="ctr" defTabSz="457200" eaLnBrk="0" hangingPunct="0">
                <a:lnSpc>
                  <a:spcPct val="65000"/>
                </a:lnSpc>
                <a:spcBef>
                  <a:spcPct val="50000"/>
                </a:spcBef>
              </a:pPr>
              <a:br>
                <a:rPr lang="en-US" sz="1200" b="1" dirty="0">
                  <a:solidFill>
                    <a:srgbClr val="FFFFFF"/>
                  </a:solidFill>
                  <a:latin typeface="Arial" panose="020B0604020202020204"/>
                  <a:cs typeface="Times New Roman" charset="0"/>
                </a:rPr>
              </a:br>
              <a:r>
                <a:rPr lang="en-US" sz="1200" b="1" dirty="0">
                  <a:solidFill>
                    <a:srgbClr val="FFFFFF"/>
                  </a:solidFill>
                  <a:latin typeface="Arial" panose="020B0604020202020204"/>
                  <a:cs typeface="Times New Roman" charset="0"/>
                </a:rPr>
                <a:t>AZ</a:t>
              </a:r>
            </a:p>
          </p:txBody>
        </p:sp>
        <p:sp>
          <p:nvSpPr>
            <p:cNvPr id="245" name="Text - Alaska"/>
            <p:cNvSpPr txBox="1">
              <a:spLocks noChangeArrowheads="1"/>
            </p:cNvSpPr>
            <p:nvPr/>
          </p:nvSpPr>
          <p:spPr bwMode="auto">
            <a:xfrm>
              <a:off x="1081295" y="4021956"/>
              <a:ext cx="1219200" cy="343509"/>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br>
                <a:rPr lang="en-US" sz="1200" b="1" dirty="0">
                  <a:solidFill>
                    <a:prstClr val="white"/>
                  </a:solidFill>
                  <a:latin typeface="Arial" panose="020B0604020202020204"/>
                  <a:cs typeface="Times New Roman" charset="0"/>
                </a:rPr>
              </a:br>
              <a:r>
                <a:rPr lang="en-US" sz="1200" b="1" dirty="0">
                  <a:solidFill>
                    <a:prstClr val="white"/>
                  </a:solidFill>
                  <a:latin typeface="Arial" panose="020B0604020202020204"/>
                  <a:cs typeface="Times New Roman" charset="0"/>
                </a:rPr>
                <a:t>AK</a:t>
              </a:r>
            </a:p>
          </p:txBody>
        </p:sp>
        <p:sp>
          <p:nvSpPr>
            <p:cNvPr id="246" name="Text - Alabama"/>
            <p:cNvSpPr txBox="1">
              <a:spLocks noChangeArrowheads="1"/>
            </p:cNvSpPr>
            <p:nvPr/>
          </p:nvSpPr>
          <p:spPr bwMode="auto">
            <a:xfrm>
              <a:off x="5572124" y="3621906"/>
              <a:ext cx="692151" cy="210786"/>
            </a:xfrm>
            <a:prstGeom prst="rect">
              <a:avLst/>
            </a:prstGeom>
            <a:noFill/>
            <a:ln w="9525">
              <a:noFill/>
              <a:miter lim="800000"/>
              <a:headEnd/>
              <a:tailEnd/>
            </a:ln>
          </p:spPr>
          <p:txBody>
            <a:bodyPr lIns="91429" tIns="45714" rIns="91429" bIns="45714">
              <a:spAutoFit/>
            </a:bodyPr>
            <a:lstStyle/>
            <a:p>
              <a:pPr algn="ctr" defTabSz="457200" eaLnBrk="0" hangingPunct="0">
                <a:lnSpc>
                  <a:spcPct val="85000"/>
                </a:lnSpc>
                <a:spcBef>
                  <a:spcPct val="50000"/>
                </a:spcBef>
              </a:pPr>
              <a:r>
                <a:rPr lang="en-US" sz="1200" b="1" dirty="0">
                  <a:solidFill>
                    <a:srgbClr val="000000"/>
                  </a:solidFill>
                  <a:latin typeface="Arial" panose="020B0604020202020204"/>
                  <a:cs typeface="Times New Roman" charset="0"/>
                </a:rPr>
                <a:t> AL</a:t>
              </a:r>
            </a:p>
          </p:txBody>
        </p:sp>
        <p:sp>
          <p:nvSpPr>
            <p:cNvPr id="247" name="Line - Vermont"/>
            <p:cNvSpPr>
              <a:spLocks noChangeShapeType="1"/>
            </p:cNvSpPr>
            <p:nvPr/>
          </p:nvSpPr>
          <p:spPr bwMode="auto">
            <a:xfrm>
              <a:off x="7043736" y="1356542"/>
              <a:ext cx="207963" cy="133350"/>
            </a:xfrm>
            <a:prstGeom prst="line">
              <a:avLst/>
            </a:prstGeom>
            <a:noFill/>
            <a:ln w="9525">
              <a:solidFill>
                <a:schemeClr val="tx1"/>
              </a:solidFill>
              <a:round/>
              <a:headEnd/>
              <a:tailEnd/>
            </a:ln>
          </p:spPr>
          <p:txBody>
            <a:bodyPr/>
            <a:lstStyle/>
            <a:p>
              <a:pPr defTabSz="457200"/>
              <a:endParaRPr lang="en-US" sz="1200" b="1" dirty="0">
                <a:solidFill>
                  <a:srgbClr val="000000"/>
                </a:solidFill>
                <a:latin typeface="Arial" panose="020B0604020202020204"/>
              </a:endParaRPr>
            </a:p>
          </p:txBody>
        </p:sp>
        <p:sp>
          <p:nvSpPr>
            <p:cNvPr id="248" name="Line - Rhode Island"/>
            <p:cNvSpPr>
              <a:spLocks noChangeShapeType="1"/>
            </p:cNvSpPr>
            <p:nvPr/>
          </p:nvSpPr>
          <p:spPr bwMode="auto">
            <a:xfrm>
              <a:off x="7582708" y="1989957"/>
              <a:ext cx="266700" cy="50800"/>
            </a:xfrm>
            <a:prstGeom prst="line">
              <a:avLst/>
            </a:prstGeom>
            <a:noFill/>
            <a:ln w="9525">
              <a:solidFill>
                <a:schemeClr val="tx1"/>
              </a:solidFill>
              <a:round/>
              <a:headEnd/>
              <a:tailEnd/>
            </a:ln>
          </p:spPr>
          <p:txBody>
            <a:bodyPr/>
            <a:lstStyle/>
            <a:p>
              <a:pPr defTabSz="457200"/>
              <a:endParaRPr lang="en-US" sz="1200" b="1" dirty="0">
                <a:solidFill>
                  <a:srgbClr val="000000"/>
                </a:solidFill>
                <a:latin typeface="Arial" panose="020B0604020202020204"/>
              </a:endParaRPr>
            </a:p>
          </p:txBody>
        </p:sp>
        <p:sp>
          <p:nvSpPr>
            <p:cNvPr id="249" name="Line - New Jersey"/>
            <p:cNvSpPr>
              <a:spLocks noChangeShapeType="1"/>
            </p:cNvSpPr>
            <p:nvPr/>
          </p:nvSpPr>
          <p:spPr bwMode="auto">
            <a:xfrm flipV="1">
              <a:off x="7269162" y="2291580"/>
              <a:ext cx="263525" cy="0"/>
            </a:xfrm>
            <a:prstGeom prst="line">
              <a:avLst/>
            </a:prstGeom>
            <a:noFill/>
            <a:ln w="9525">
              <a:solidFill>
                <a:schemeClr val="tx1"/>
              </a:solidFill>
              <a:round/>
              <a:headEnd/>
              <a:tailEnd/>
            </a:ln>
          </p:spPr>
          <p:txBody>
            <a:bodyPr/>
            <a:lstStyle/>
            <a:p>
              <a:pPr defTabSz="457200"/>
              <a:endParaRPr lang="en-US" sz="1200" b="1" dirty="0">
                <a:solidFill>
                  <a:srgbClr val="000000"/>
                </a:solidFill>
                <a:latin typeface="Arial" panose="020B0604020202020204"/>
              </a:endParaRPr>
            </a:p>
          </p:txBody>
        </p:sp>
        <p:sp>
          <p:nvSpPr>
            <p:cNvPr id="250" name="Line - New Hampshire"/>
            <p:cNvSpPr>
              <a:spLocks noChangeShapeType="1"/>
            </p:cNvSpPr>
            <p:nvPr/>
          </p:nvSpPr>
          <p:spPr bwMode="auto">
            <a:xfrm flipV="1">
              <a:off x="7416799" y="1628006"/>
              <a:ext cx="360363" cy="66675"/>
            </a:xfrm>
            <a:prstGeom prst="line">
              <a:avLst/>
            </a:prstGeom>
            <a:noFill/>
            <a:ln w="9525">
              <a:solidFill>
                <a:schemeClr val="tx1"/>
              </a:solidFill>
              <a:round/>
              <a:headEnd/>
              <a:tailEnd/>
            </a:ln>
          </p:spPr>
          <p:txBody>
            <a:bodyPr/>
            <a:lstStyle/>
            <a:p>
              <a:pPr defTabSz="457200"/>
              <a:endParaRPr lang="en-US" sz="1200" b="1" dirty="0">
                <a:solidFill>
                  <a:srgbClr val="000000"/>
                </a:solidFill>
                <a:latin typeface="Arial" panose="020B0604020202020204"/>
              </a:endParaRPr>
            </a:p>
          </p:txBody>
        </p:sp>
        <p:sp>
          <p:nvSpPr>
            <p:cNvPr id="251" name="Line - Massachusetts"/>
            <p:cNvSpPr>
              <a:spLocks noChangeShapeType="1"/>
            </p:cNvSpPr>
            <p:nvPr/>
          </p:nvSpPr>
          <p:spPr bwMode="auto">
            <a:xfrm flipV="1">
              <a:off x="7554911" y="1834380"/>
              <a:ext cx="415925" cy="0"/>
            </a:xfrm>
            <a:prstGeom prst="line">
              <a:avLst/>
            </a:prstGeom>
            <a:noFill/>
            <a:ln w="9525">
              <a:solidFill>
                <a:schemeClr val="tx1"/>
              </a:solidFill>
              <a:round/>
              <a:headEnd/>
              <a:tailEnd/>
            </a:ln>
          </p:spPr>
          <p:txBody>
            <a:bodyPr/>
            <a:lstStyle/>
            <a:p>
              <a:pPr defTabSz="457200"/>
              <a:endParaRPr lang="en-US" sz="1200" b="1" dirty="0">
                <a:solidFill>
                  <a:srgbClr val="000000"/>
                </a:solidFill>
                <a:latin typeface="Arial" panose="020B0604020202020204"/>
              </a:endParaRPr>
            </a:p>
          </p:txBody>
        </p:sp>
        <p:sp>
          <p:nvSpPr>
            <p:cNvPr id="252" name="Line - Maryland"/>
            <p:cNvSpPr>
              <a:spLocks noChangeShapeType="1"/>
            </p:cNvSpPr>
            <p:nvPr/>
          </p:nvSpPr>
          <p:spPr bwMode="auto">
            <a:xfrm flipV="1">
              <a:off x="7227887" y="2624955"/>
              <a:ext cx="263525" cy="0"/>
            </a:xfrm>
            <a:prstGeom prst="line">
              <a:avLst/>
            </a:prstGeom>
            <a:noFill/>
            <a:ln w="9525">
              <a:solidFill>
                <a:schemeClr val="tx1"/>
              </a:solidFill>
              <a:round/>
              <a:headEnd/>
              <a:tailEnd/>
            </a:ln>
          </p:spPr>
          <p:txBody>
            <a:bodyPr/>
            <a:lstStyle/>
            <a:p>
              <a:pPr defTabSz="457200"/>
              <a:endParaRPr lang="en-US" sz="1200" b="1" dirty="0">
                <a:solidFill>
                  <a:srgbClr val="000000"/>
                </a:solidFill>
                <a:latin typeface="Arial" panose="020B0604020202020204"/>
              </a:endParaRPr>
            </a:p>
          </p:txBody>
        </p:sp>
        <p:sp>
          <p:nvSpPr>
            <p:cNvPr id="253" name="Line - Hawaii"/>
            <p:cNvSpPr>
              <a:spLocks noChangeShapeType="1"/>
            </p:cNvSpPr>
            <p:nvPr/>
          </p:nvSpPr>
          <p:spPr bwMode="auto">
            <a:xfrm flipH="1" flipV="1">
              <a:off x="2690813" y="4455344"/>
              <a:ext cx="268288" cy="66675"/>
            </a:xfrm>
            <a:prstGeom prst="line">
              <a:avLst/>
            </a:prstGeom>
            <a:noFill/>
            <a:ln w="9525">
              <a:solidFill>
                <a:schemeClr val="tx1"/>
              </a:solidFill>
              <a:round/>
              <a:headEnd/>
              <a:tailEnd/>
            </a:ln>
          </p:spPr>
          <p:txBody>
            <a:bodyPr/>
            <a:lstStyle/>
            <a:p>
              <a:pPr defTabSz="457200"/>
              <a:endParaRPr lang="en-US" sz="1200" b="1" dirty="0">
                <a:solidFill>
                  <a:srgbClr val="000000"/>
                </a:solidFill>
                <a:latin typeface="Arial" panose="020B0604020202020204"/>
              </a:endParaRPr>
            </a:p>
          </p:txBody>
        </p:sp>
        <p:sp>
          <p:nvSpPr>
            <p:cNvPr id="254" name="Line - District of Columbia"/>
            <p:cNvSpPr>
              <a:spLocks noChangeShapeType="1"/>
            </p:cNvSpPr>
            <p:nvPr/>
          </p:nvSpPr>
          <p:spPr bwMode="auto">
            <a:xfrm flipH="1" flipV="1">
              <a:off x="7000077" y="2605904"/>
              <a:ext cx="440535" cy="247650"/>
            </a:xfrm>
            <a:prstGeom prst="line">
              <a:avLst/>
            </a:prstGeom>
            <a:noFill/>
            <a:ln w="9525">
              <a:solidFill>
                <a:schemeClr val="tx1"/>
              </a:solidFill>
              <a:round/>
              <a:headEnd/>
              <a:tailEnd/>
            </a:ln>
          </p:spPr>
          <p:txBody>
            <a:bodyPr/>
            <a:lstStyle/>
            <a:p>
              <a:pPr defTabSz="457200"/>
              <a:endParaRPr lang="en-US" sz="1200" b="1" dirty="0">
                <a:solidFill>
                  <a:srgbClr val="000000"/>
                </a:solidFill>
                <a:latin typeface="Arial" panose="020B0604020202020204"/>
              </a:endParaRPr>
            </a:p>
          </p:txBody>
        </p:sp>
        <p:sp>
          <p:nvSpPr>
            <p:cNvPr id="255" name="Line - Delaware"/>
            <p:cNvSpPr>
              <a:spLocks noChangeShapeType="1"/>
            </p:cNvSpPr>
            <p:nvPr/>
          </p:nvSpPr>
          <p:spPr bwMode="auto">
            <a:xfrm flipV="1">
              <a:off x="7221537" y="2520180"/>
              <a:ext cx="263525" cy="0"/>
            </a:xfrm>
            <a:prstGeom prst="line">
              <a:avLst/>
            </a:prstGeom>
            <a:noFill/>
            <a:ln w="9525">
              <a:solidFill>
                <a:schemeClr val="tx1"/>
              </a:solidFill>
              <a:round/>
              <a:headEnd/>
              <a:tailEnd/>
            </a:ln>
          </p:spPr>
          <p:txBody>
            <a:bodyPr/>
            <a:lstStyle/>
            <a:p>
              <a:pPr defTabSz="457200"/>
              <a:endParaRPr lang="en-US" sz="1200" b="1" dirty="0">
                <a:solidFill>
                  <a:srgbClr val="000000"/>
                </a:solidFill>
                <a:latin typeface="Arial" panose="020B0604020202020204"/>
              </a:endParaRPr>
            </a:p>
          </p:txBody>
        </p:sp>
        <p:sp>
          <p:nvSpPr>
            <p:cNvPr id="256" name="Line - Connecticut"/>
            <p:cNvSpPr>
              <a:spLocks noChangeShapeType="1"/>
            </p:cNvSpPr>
            <p:nvPr/>
          </p:nvSpPr>
          <p:spPr bwMode="auto">
            <a:xfrm>
              <a:off x="7407274" y="2002655"/>
              <a:ext cx="217488" cy="95250"/>
            </a:xfrm>
            <a:prstGeom prst="line">
              <a:avLst/>
            </a:prstGeom>
            <a:noFill/>
            <a:ln w="9525">
              <a:solidFill>
                <a:schemeClr val="tx1"/>
              </a:solidFill>
              <a:round/>
              <a:headEnd/>
              <a:tailEnd/>
            </a:ln>
          </p:spPr>
          <p:txBody>
            <a:bodyPr/>
            <a:lstStyle/>
            <a:p>
              <a:pPr defTabSz="457200"/>
              <a:endParaRPr lang="en-US" sz="1200" b="1" dirty="0">
                <a:solidFill>
                  <a:srgbClr val="000000"/>
                </a:solidFill>
                <a:latin typeface="Arial" panose="020B0604020202020204"/>
              </a:endParaRPr>
            </a:p>
          </p:txBody>
        </p:sp>
      </p:grpSp>
      <p:sp>
        <p:nvSpPr>
          <p:cNvPr id="271" name="Rectangle 270"/>
          <p:cNvSpPr>
            <a:spLocks noChangeArrowheads="1"/>
          </p:cNvSpPr>
          <p:nvPr/>
        </p:nvSpPr>
        <p:spPr bwMode="auto">
          <a:xfrm>
            <a:off x="8852824" y="4515641"/>
            <a:ext cx="152400" cy="159236"/>
          </a:xfrm>
          <a:prstGeom prst="rect">
            <a:avLst/>
          </a:prstGeom>
          <a:solidFill>
            <a:schemeClr val="tx2"/>
          </a:solidFill>
          <a:ln w="19050">
            <a:solidFill>
              <a:schemeClr val="tx1"/>
            </a:solidFill>
            <a:miter lim="800000"/>
            <a:headEnd/>
            <a:tailEnd/>
          </a:ln>
          <a:effectLst/>
        </p:spPr>
        <p:txBody>
          <a:bodyPr wrap="none" anchor="ctr"/>
          <a:lstStyle/>
          <a:p>
            <a:pPr defTabSz="457200"/>
            <a:endParaRPr lang="en-US" b="1" dirty="0">
              <a:solidFill>
                <a:srgbClr val="000000"/>
              </a:solidFill>
              <a:latin typeface="Arial" panose="020B0604020202020204"/>
              <a:cs typeface="Calibri" pitchFamily="34" charset="0"/>
            </a:endParaRPr>
          </a:p>
        </p:txBody>
      </p:sp>
      <p:sp>
        <p:nvSpPr>
          <p:cNvPr id="272" name="Text Box 135"/>
          <p:cNvSpPr txBox="1">
            <a:spLocks noChangeArrowheads="1"/>
          </p:cNvSpPr>
          <p:nvPr/>
        </p:nvSpPr>
        <p:spPr bwMode="auto">
          <a:xfrm>
            <a:off x="9008755" y="4458616"/>
            <a:ext cx="2935675" cy="276999"/>
          </a:xfrm>
          <a:prstGeom prst="rect">
            <a:avLst/>
          </a:prstGeom>
          <a:noFill/>
          <a:ln w="9525">
            <a:noFill/>
            <a:miter lim="800000"/>
            <a:headEnd/>
            <a:tailEnd/>
          </a:ln>
          <a:effectLst/>
        </p:spPr>
        <p:txBody>
          <a:bodyPr wrap="none">
            <a:spAutoFit/>
          </a:bodyPr>
          <a:lstStyle/>
          <a:p>
            <a:pPr defTabSz="457200"/>
            <a:r>
              <a:rPr lang="en-US" sz="1200" b="1" dirty="0">
                <a:solidFill>
                  <a:srgbClr val="000000"/>
                </a:solidFill>
                <a:latin typeface="Arial" panose="020B0604020202020204"/>
                <a:cs typeface="Calibri" pitchFamily="34" charset="0"/>
              </a:rPr>
              <a:t>Not Adopting At This Time (14 States)</a:t>
            </a:r>
          </a:p>
        </p:txBody>
      </p:sp>
      <p:grpSp>
        <p:nvGrpSpPr>
          <p:cNvPr id="273" name="Group 272"/>
          <p:cNvGrpSpPr/>
          <p:nvPr/>
        </p:nvGrpSpPr>
        <p:grpSpPr>
          <a:xfrm>
            <a:off x="8856168" y="4138426"/>
            <a:ext cx="2761202" cy="292388"/>
            <a:chOff x="4332213" y="5210732"/>
            <a:chExt cx="4192836" cy="292388"/>
          </a:xfrm>
        </p:grpSpPr>
        <p:sp>
          <p:nvSpPr>
            <p:cNvPr id="274" name="Rectangle 273"/>
            <p:cNvSpPr>
              <a:spLocks noChangeArrowheads="1"/>
            </p:cNvSpPr>
            <p:nvPr/>
          </p:nvSpPr>
          <p:spPr bwMode="auto">
            <a:xfrm>
              <a:off x="4332213" y="5286540"/>
              <a:ext cx="227736" cy="152791"/>
            </a:xfrm>
            <a:prstGeom prst="rect">
              <a:avLst/>
            </a:prstGeom>
            <a:solidFill>
              <a:schemeClr val="accent2"/>
            </a:solidFill>
            <a:ln w="19050">
              <a:solidFill>
                <a:srgbClr val="000000"/>
              </a:solidFill>
              <a:miter lim="800000"/>
              <a:headEnd/>
              <a:tailEnd/>
            </a:ln>
            <a:effectLst/>
          </p:spPr>
          <p:txBody>
            <a:bodyPr wrap="none" anchor="ctr"/>
            <a:lstStyle/>
            <a:p>
              <a:pPr defTabSz="457200"/>
              <a:endParaRPr lang="en-US" sz="1100" b="1" dirty="0">
                <a:solidFill>
                  <a:srgbClr val="000000"/>
                </a:solidFill>
                <a:latin typeface="Arial" panose="020B0604020202020204"/>
                <a:cs typeface="Calibri" pitchFamily="34" charset="0"/>
              </a:endParaRPr>
            </a:p>
          </p:txBody>
        </p:sp>
        <p:sp>
          <p:nvSpPr>
            <p:cNvPr id="275" name="Text Box 135"/>
            <p:cNvSpPr txBox="1">
              <a:spLocks noChangeArrowheads="1"/>
            </p:cNvSpPr>
            <p:nvPr/>
          </p:nvSpPr>
          <p:spPr bwMode="auto">
            <a:xfrm>
              <a:off x="4532586" y="5210732"/>
              <a:ext cx="3992463" cy="292388"/>
            </a:xfrm>
            <a:prstGeom prst="rect">
              <a:avLst/>
            </a:prstGeom>
            <a:noFill/>
            <a:ln w="9525">
              <a:noFill/>
              <a:miter lim="800000"/>
              <a:headEnd/>
              <a:tailEnd/>
            </a:ln>
            <a:effectLst/>
          </p:spPr>
          <p:txBody>
            <a:bodyPr wrap="none">
              <a:spAutoFit/>
            </a:bodyPr>
            <a:lstStyle/>
            <a:p>
              <a:pPr defTabSz="457200"/>
              <a:r>
                <a:rPr lang="en-US" sz="1200" b="1" dirty="0">
                  <a:solidFill>
                    <a:srgbClr val="000000"/>
                  </a:solidFill>
                  <a:latin typeface="Arial" panose="020B0604020202020204"/>
                  <a:cs typeface="Calibri" pitchFamily="34" charset="0"/>
                </a:rPr>
                <a:t>Adopted (37 States including DC</a:t>
              </a:r>
              <a:r>
                <a:rPr lang="en-US" sz="1300" b="1" dirty="0">
                  <a:solidFill>
                    <a:srgbClr val="000000"/>
                  </a:solidFill>
                  <a:latin typeface="Arial" panose="020B0604020202020204"/>
                  <a:cs typeface="Calibri" pitchFamily="34" charset="0"/>
                </a:rPr>
                <a:t>)</a:t>
              </a:r>
            </a:p>
          </p:txBody>
        </p:sp>
      </p:grpSp>
      <p:sp>
        <p:nvSpPr>
          <p:cNvPr id="276" name="Text Placeholder 142"/>
          <p:cNvSpPr>
            <a:spLocks noGrp="1"/>
          </p:cNvSpPr>
          <p:nvPr>
            <p:ph type="body" sz="quarter" idx="4294967295"/>
          </p:nvPr>
        </p:nvSpPr>
        <p:spPr>
          <a:xfrm>
            <a:off x="464618" y="5981711"/>
            <a:ext cx="10375785" cy="778747"/>
          </a:xfrm>
          <a:prstGeom prst="rect">
            <a:avLst/>
          </a:prstGeom>
        </p:spPr>
        <p:txBody>
          <a:bodyPr/>
          <a:lstStyle/>
          <a:p>
            <a:pPr marL="0" indent="0">
              <a:buNone/>
            </a:pPr>
            <a:r>
              <a:rPr lang="en-US" sz="1200" dirty="0"/>
              <a:t>NOTES: Current status for each state is based on KFF tracking and analysis of state activity. </a:t>
            </a:r>
            <a:r>
              <a:rPr lang="en-US" sz="1200" b="1" baseline="30000" dirty="0"/>
              <a:t>◊</a:t>
            </a:r>
            <a:r>
              <a:rPr lang="en-US" sz="1200" dirty="0"/>
              <a:t>Expansion is adopted but not yet implemented in NE. (See link below for additional state-specific notes). </a:t>
            </a:r>
          </a:p>
          <a:p>
            <a:pPr marL="0" indent="0">
              <a:buNone/>
            </a:pPr>
            <a:r>
              <a:rPr lang="en-US" sz="1200" dirty="0"/>
              <a:t>SOURCE: “Status of State Action on the Medicaid Expansion Decision,” KFF State Health Facts, updated February 19, 2020. </a:t>
            </a:r>
            <a:r>
              <a:rPr lang="en-US" sz="1200" dirty="0">
                <a:hlinkClick r:id="rId3"/>
              </a:rPr>
              <a:t>https://www.kff.org/health-reform/state-indicator/state-activity-around-expanding-medicaid-under-the-affordable-care-act/ </a:t>
            </a:r>
            <a:endParaRPr lang="en-US" sz="1200" dirty="0"/>
          </a:p>
        </p:txBody>
      </p:sp>
    </p:spTree>
    <p:extLst>
      <p:ext uri="{BB962C8B-B14F-4D97-AF65-F5344CB8AC3E}">
        <p14:creationId xmlns:p14="http://schemas.microsoft.com/office/powerpoint/2010/main" val="3518643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600" dirty="0">
                <a:solidFill>
                  <a:schemeClr val="tx1"/>
                </a:solidFill>
              </a:rPr>
              <a:t>Blacks make up a greater share of the population in the South, where most states have not expanded Medicaid. </a:t>
            </a:r>
          </a:p>
        </p:txBody>
      </p:sp>
      <p:sp>
        <p:nvSpPr>
          <p:cNvPr id="4" name="Text Placeholder 3"/>
          <p:cNvSpPr>
            <a:spLocks noGrp="1"/>
          </p:cNvSpPr>
          <p:nvPr>
            <p:ph type="body" sz="quarter" idx="11"/>
          </p:nvPr>
        </p:nvSpPr>
        <p:spPr>
          <a:xfrm>
            <a:off x="1615440" y="6217920"/>
            <a:ext cx="8138160" cy="548640"/>
          </a:xfrm>
        </p:spPr>
        <p:txBody>
          <a:bodyPr/>
          <a:lstStyle/>
          <a:p>
            <a:r>
              <a:rPr lang="en-US" sz="900" dirty="0"/>
              <a:t>Note: Blacks are non-Hispanic and exclude individuals of mixed race. States outlined in black have not adopted Medicaid expansion as of May 2019. </a:t>
            </a:r>
          </a:p>
          <a:p>
            <a:r>
              <a:rPr lang="en-US" sz="900" dirty="0"/>
              <a:t>Source: Kaiser Family Foundation analysis of 2017 American Community Survey, 1-Year Estimates and Kaiser Family Foundation, Status of State Action on the Medicaid Expansion Decision, as of April 26, 2019, </a:t>
            </a:r>
            <a:r>
              <a:rPr lang="en-US" sz="900" dirty="0">
                <a:hlinkClick r:id="rId3"/>
              </a:rPr>
              <a:t>https://www.kff.org/health-reform/state-indicator/state-activity-around-expanding-medicaid-under-the-affordable-care-act/</a:t>
            </a:r>
            <a:r>
              <a:rPr lang="en-US" sz="900" dirty="0"/>
              <a:t>. </a:t>
            </a:r>
          </a:p>
        </p:txBody>
      </p:sp>
      <p:sp>
        <p:nvSpPr>
          <p:cNvPr id="5" name="TextBox 4"/>
          <p:cNvSpPr txBox="1"/>
          <p:nvPr/>
        </p:nvSpPr>
        <p:spPr>
          <a:xfrm>
            <a:off x="2133600" y="1216224"/>
            <a:ext cx="7924800" cy="307777"/>
          </a:xfrm>
          <a:prstGeom prst="rect">
            <a:avLst/>
          </a:prstGeom>
          <a:noFill/>
        </p:spPr>
        <p:txBody>
          <a:bodyPr wrap="square" rtlCol="0">
            <a:spAutoFit/>
          </a:bodyPr>
          <a:lstStyle/>
          <a:p>
            <a:r>
              <a:rPr lang="en-US" sz="1400" dirty="0">
                <a:solidFill>
                  <a:srgbClr val="000000"/>
                </a:solidFill>
                <a:latin typeface="Arial" panose="020B0604020202020204"/>
                <a:cs typeface="Meta Offc Pro"/>
              </a:rPr>
              <a:t>SHARE OF TOTAL POPULATION THAT IS BLACK BY STATE, 2017</a:t>
            </a:r>
          </a:p>
        </p:txBody>
      </p:sp>
      <p:grpSp>
        <p:nvGrpSpPr>
          <p:cNvPr id="156" name="Shape - Michigan"/>
          <p:cNvGrpSpPr>
            <a:grpSpLocks/>
          </p:cNvGrpSpPr>
          <p:nvPr/>
        </p:nvGrpSpPr>
        <p:grpSpPr bwMode="auto">
          <a:xfrm>
            <a:off x="6366465" y="2010107"/>
            <a:ext cx="1018637" cy="928779"/>
            <a:chOff x="3254" y="860"/>
            <a:chExt cx="623" cy="557"/>
          </a:xfrm>
          <a:solidFill>
            <a:schemeClr val="accent5"/>
          </a:solidFill>
        </p:grpSpPr>
        <p:sp>
          <p:nvSpPr>
            <p:cNvPr id="157" name="Freeform 27"/>
            <p:cNvSpPr>
              <a:spLocks noChangeAspect="1"/>
            </p:cNvSpPr>
            <p:nvPr/>
          </p:nvSpPr>
          <p:spPr bwMode="auto">
            <a:xfrm>
              <a:off x="3254" y="860"/>
              <a:ext cx="442" cy="190"/>
            </a:xfrm>
            <a:custGeom>
              <a:avLst/>
              <a:gdLst>
                <a:gd name="T0" fmla="*/ 0 w 445"/>
                <a:gd name="T1" fmla="*/ 100 h 193"/>
                <a:gd name="T2" fmla="*/ 96 w 445"/>
                <a:gd name="T3" fmla="*/ 0 h 193"/>
                <a:gd name="T4" fmla="*/ 79 w 445"/>
                <a:gd name="T5" fmla="*/ 41 h 193"/>
                <a:gd name="T6" fmla="*/ 92 w 445"/>
                <a:gd name="T7" fmla="*/ 54 h 193"/>
                <a:gd name="T8" fmla="*/ 123 w 445"/>
                <a:gd name="T9" fmla="*/ 36 h 193"/>
                <a:gd name="T10" fmla="*/ 192 w 445"/>
                <a:gd name="T11" fmla="*/ 63 h 193"/>
                <a:gd name="T12" fmla="*/ 220 w 445"/>
                <a:gd name="T13" fmla="*/ 41 h 193"/>
                <a:gd name="T14" fmla="*/ 311 w 445"/>
                <a:gd name="T15" fmla="*/ 32 h 193"/>
                <a:gd name="T16" fmla="*/ 329 w 445"/>
                <a:gd name="T17" fmla="*/ 55 h 193"/>
                <a:gd name="T18" fmla="*/ 364 w 445"/>
                <a:gd name="T19" fmla="*/ 50 h 193"/>
                <a:gd name="T20" fmla="*/ 432 w 445"/>
                <a:gd name="T21" fmla="*/ 78 h 193"/>
                <a:gd name="T22" fmla="*/ 436 w 445"/>
                <a:gd name="T23" fmla="*/ 96 h 193"/>
                <a:gd name="T24" fmla="*/ 363 w 445"/>
                <a:gd name="T25" fmla="*/ 114 h 193"/>
                <a:gd name="T26" fmla="*/ 341 w 445"/>
                <a:gd name="T27" fmla="*/ 100 h 193"/>
                <a:gd name="T28" fmla="*/ 302 w 445"/>
                <a:gd name="T29" fmla="*/ 105 h 193"/>
                <a:gd name="T30" fmla="*/ 257 w 445"/>
                <a:gd name="T31" fmla="*/ 131 h 193"/>
                <a:gd name="T32" fmla="*/ 237 w 445"/>
                <a:gd name="T33" fmla="*/ 133 h 193"/>
                <a:gd name="T34" fmla="*/ 221 w 445"/>
                <a:gd name="T35" fmla="*/ 114 h 193"/>
                <a:gd name="T36" fmla="*/ 198 w 445"/>
                <a:gd name="T37" fmla="*/ 182 h 193"/>
                <a:gd name="T38" fmla="*/ 170 w 445"/>
                <a:gd name="T39" fmla="*/ 184 h 193"/>
                <a:gd name="T40" fmla="*/ 158 w 445"/>
                <a:gd name="T41" fmla="*/ 156 h 193"/>
                <a:gd name="T42" fmla="*/ 98 w 445"/>
                <a:gd name="T43" fmla="*/ 145 h 193"/>
                <a:gd name="T44" fmla="*/ 73 w 445"/>
                <a:gd name="T45" fmla="*/ 124 h 193"/>
                <a:gd name="T46" fmla="*/ 23 w 445"/>
                <a:gd name="T47" fmla="*/ 131 h 193"/>
                <a:gd name="T48" fmla="*/ 0 w 445"/>
                <a:gd name="T49" fmla="*/ 100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5"/>
                <a:gd name="T76" fmla="*/ 0 h 193"/>
                <a:gd name="T77" fmla="*/ 445 w 445"/>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5" h="193">
                  <a:moveTo>
                    <a:pt x="0" y="106"/>
                  </a:moveTo>
                  <a:lnTo>
                    <a:pt x="99" y="0"/>
                  </a:lnTo>
                  <a:lnTo>
                    <a:pt x="82" y="44"/>
                  </a:lnTo>
                  <a:lnTo>
                    <a:pt x="95" y="57"/>
                  </a:lnTo>
                  <a:lnTo>
                    <a:pt x="126" y="39"/>
                  </a:lnTo>
                  <a:lnTo>
                    <a:pt x="195" y="66"/>
                  </a:lnTo>
                  <a:lnTo>
                    <a:pt x="225" y="44"/>
                  </a:lnTo>
                  <a:lnTo>
                    <a:pt x="317" y="32"/>
                  </a:lnTo>
                  <a:lnTo>
                    <a:pt x="335" y="58"/>
                  </a:lnTo>
                  <a:lnTo>
                    <a:pt x="371" y="53"/>
                  </a:lnTo>
                  <a:lnTo>
                    <a:pt x="441" y="81"/>
                  </a:lnTo>
                  <a:lnTo>
                    <a:pt x="445" y="102"/>
                  </a:lnTo>
                  <a:lnTo>
                    <a:pt x="369" y="120"/>
                  </a:lnTo>
                  <a:lnTo>
                    <a:pt x="347" y="106"/>
                  </a:lnTo>
                  <a:lnTo>
                    <a:pt x="308" y="111"/>
                  </a:lnTo>
                  <a:lnTo>
                    <a:pt x="263" y="137"/>
                  </a:lnTo>
                  <a:lnTo>
                    <a:pt x="243" y="139"/>
                  </a:lnTo>
                  <a:lnTo>
                    <a:pt x="226" y="120"/>
                  </a:lnTo>
                  <a:lnTo>
                    <a:pt x="201" y="191"/>
                  </a:lnTo>
                  <a:lnTo>
                    <a:pt x="173" y="193"/>
                  </a:lnTo>
                  <a:lnTo>
                    <a:pt x="161" y="164"/>
                  </a:lnTo>
                  <a:lnTo>
                    <a:pt x="101" y="151"/>
                  </a:lnTo>
                  <a:lnTo>
                    <a:pt x="73" y="130"/>
                  </a:lnTo>
                  <a:lnTo>
                    <a:pt x="23" y="137"/>
                  </a:lnTo>
                  <a:lnTo>
                    <a:pt x="0" y="106"/>
                  </a:lnTo>
                  <a:close/>
                </a:path>
              </a:pathLst>
            </a:custGeom>
            <a:grpFill/>
            <a:ln w="12700">
              <a:solidFill>
                <a:srgbClr val="000000"/>
              </a:solidFill>
              <a:prstDash val="solid"/>
              <a:round/>
              <a:headEnd/>
              <a:tailEnd/>
            </a:ln>
          </p:spPr>
          <p:txBody>
            <a:bodyPr/>
            <a:lstStyle/>
            <a:p>
              <a:endParaRPr lang="en-US" sz="1100" dirty="0">
                <a:solidFill>
                  <a:srgbClr val="FFFFFF"/>
                </a:solidFill>
                <a:latin typeface="Arial" panose="020B0604020202020204"/>
              </a:endParaRPr>
            </a:p>
          </p:txBody>
        </p:sp>
        <p:sp>
          <p:nvSpPr>
            <p:cNvPr id="158" name="Freeform 28"/>
            <p:cNvSpPr>
              <a:spLocks noChangeAspect="1"/>
            </p:cNvSpPr>
            <p:nvPr/>
          </p:nvSpPr>
          <p:spPr bwMode="auto">
            <a:xfrm>
              <a:off x="3560" y="994"/>
              <a:ext cx="317" cy="423"/>
            </a:xfrm>
            <a:custGeom>
              <a:avLst/>
              <a:gdLst>
                <a:gd name="T0" fmla="*/ 79 w 319"/>
                <a:gd name="T1" fmla="*/ 18 h 432"/>
                <a:gd name="T2" fmla="*/ 90 w 319"/>
                <a:gd name="T3" fmla="*/ 42 h 432"/>
                <a:gd name="T4" fmla="*/ 70 w 319"/>
                <a:gd name="T5" fmla="*/ 58 h 432"/>
                <a:gd name="T6" fmla="*/ 69 w 319"/>
                <a:gd name="T7" fmla="*/ 121 h 432"/>
                <a:gd name="T8" fmla="*/ 57 w 319"/>
                <a:gd name="T9" fmla="*/ 79 h 432"/>
                <a:gd name="T10" fmla="*/ 11 w 319"/>
                <a:gd name="T11" fmla="*/ 119 h 432"/>
                <a:gd name="T12" fmla="*/ 0 w 319"/>
                <a:gd name="T13" fmla="*/ 237 h 432"/>
                <a:gd name="T14" fmla="*/ 30 w 319"/>
                <a:gd name="T15" fmla="*/ 294 h 432"/>
                <a:gd name="T16" fmla="*/ 33 w 319"/>
                <a:gd name="T17" fmla="*/ 323 h 432"/>
                <a:gd name="T18" fmla="*/ 34 w 319"/>
                <a:gd name="T19" fmla="*/ 346 h 432"/>
                <a:gd name="T20" fmla="*/ 33 w 319"/>
                <a:gd name="T21" fmla="*/ 368 h 432"/>
                <a:gd name="T22" fmla="*/ 27 w 319"/>
                <a:gd name="T23" fmla="*/ 405 h 432"/>
                <a:gd name="T24" fmla="*/ 149 w 319"/>
                <a:gd name="T25" fmla="*/ 399 h 432"/>
                <a:gd name="T26" fmla="*/ 312 w 319"/>
                <a:gd name="T27" fmla="*/ 385 h 432"/>
                <a:gd name="T28" fmla="*/ 282 w 319"/>
                <a:gd name="T29" fmla="*/ 377 h 432"/>
                <a:gd name="T30" fmla="*/ 265 w 319"/>
                <a:gd name="T31" fmla="*/ 354 h 432"/>
                <a:gd name="T32" fmla="*/ 291 w 319"/>
                <a:gd name="T33" fmla="*/ 338 h 432"/>
                <a:gd name="T34" fmla="*/ 291 w 319"/>
                <a:gd name="T35" fmla="*/ 314 h 432"/>
                <a:gd name="T36" fmla="*/ 279 w 319"/>
                <a:gd name="T37" fmla="*/ 295 h 432"/>
                <a:gd name="T38" fmla="*/ 291 w 319"/>
                <a:gd name="T39" fmla="*/ 281 h 432"/>
                <a:gd name="T40" fmla="*/ 313 w 319"/>
                <a:gd name="T41" fmla="*/ 283 h 432"/>
                <a:gd name="T42" fmla="*/ 309 w 319"/>
                <a:gd name="T43" fmla="*/ 226 h 432"/>
                <a:gd name="T44" fmla="*/ 303 w 319"/>
                <a:gd name="T45" fmla="*/ 194 h 432"/>
                <a:gd name="T46" fmla="*/ 289 w 319"/>
                <a:gd name="T47" fmla="*/ 171 h 432"/>
                <a:gd name="T48" fmla="*/ 276 w 319"/>
                <a:gd name="T49" fmla="*/ 160 h 432"/>
                <a:gd name="T50" fmla="*/ 255 w 319"/>
                <a:gd name="T51" fmla="*/ 156 h 432"/>
                <a:gd name="T52" fmla="*/ 237 w 319"/>
                <a:gd name="T53" fmla="*/ 156 h 432"/>
                <a:gd name="T54" fmla="*/ 218 w 319"/>
                <a:gd name="T55" fmla="*/ 182 h 432"/>
                <a:gd name="T56" fmla="*/ 204 w 319"/>
                <a:gd name="T57" fmla="*/ 191 h 432"/>
                <a:gd name="T58" fmla="*/ 195 w 319"/>
                <a:gd name="T59" fmla="*/ 194 h 432"/>
                <a:gd name="T60" fmla="*/ 185 w 319"/>
                <a:gd name="T61" fmla="*/ 189 h 432"/>
                <a:gd name="T62" fmla="*/ 182 w 319"/>
                <a:gd name="T63" fmla="*/ 176 h 432"/>
                <a:gd name="T64" fmla="*/ 185 w 319"/>
                <a:gd name="T65" fmla="*/ 167 h 432"/>
                <a:gd name="T66" fmla="*/ 194 w 319"/>
                <a:gd name="T67" fmla="*/ 160 h 432"/>
                <a:gd name="T68" fmla="*/ 203 w 319"/>
                <a:gd name="T69" fmla="*/ 156 h 432"/>
                <a:gd name="T70" fmla="*/ 212 w 319"/>
                <a:gd name="T71" fmla="*/ 155 h 432"/>
                <a:gd name="T72" fmla="*/ 212 w 319"/>
                <a:gd name="T73" fmla="*/ 138 h 432"/>
                <a:gd name="T74" fmla="*/ 236 w 319"/>
                <a:gd name="T75" fmla="*/ 121 h 432"/>
                <a:gd name="T76" fmla="*/ 212 w 319"/>
                <a:gd name="T77" fmla="*/ 69 h 432"/>
                <a:gd name="T78" fmla="*/ 212 w 319"/>
                <a:gd name="T79" fmla="*/ 43 h 432"/>
                <a:gd name="T80" fmla="*/ 172 w 319"/>
                <a:gd name="T81" fmla="*/ 33 h 432"/>
                <a:gd name="T82" fmla="*/ 113 w 319"/>
                <a:gd name="T83" fmla="*/ 0 h 432"/>
                <a:gd name="T84" fmla="*/ 79 w 319"/>
                <a:gd name="T85" fmla="*/ 18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
                <a:gd name="T130" fmla="*/ 0 h 432"/>
                <a:gd name="T131" fmla="*/ 319 w 319"/>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 h="432">
                  <a:moveTo>
                    <a:pt x="81" y="18"/>
                  </a:moveTo>
                  <a:lnTo>
                    <a:pt x="93" y="45"/>
                  </a:lnTo>
                  <a:lnTo>
                    <a:pt x="70" y="61"/>
                  </a:lnTo>
                  <a:lnTo>
                    <a:pt x="69" y="130"/>
                  </a:lnTo>
                  <a:lnTo>
                    <a:pt x="57" y="85"/>
                  </a:lnTo>
                  <a:lnTo>
                    <a:pt x="11" y="128"/>
                  </a:lnTo>
                  <a:lnTo>
                    <a:pt x="0" y="252"/>
                  </a:lnTo>
                  <a:lnTo>
                    <a:pt x="30" y="313"/>
                  </a:lnTo>
                  <a:lnTo>
                    <a:pt x="33" y="344"/>
                  </a:lnTo>
                  <a:lnTo>
                    <a:pt x="34" y="369"/>
                  </a:lnTo>
                  <a:lnTo>
                    <a:pt x="33" y="392"/>
                  </a:lnTo>
                  <a:lnTo>
                    <a:pt x="27" y="432"/>
                  </a:lnTo>
                  <a:lnTo>
                    <a:pt x="152" y="425"/>
                  </a:lnTo>
                  <a:lnTo>
                    <a:pt x="318" y="410"/>
                  </a:lnTo>
                  <a:lnTo>
                    <a:pt x="288" y="401"/>
                  </a:lnTo>
                  <a:lnTo>
                    <a:pt x="271" y="378"/>
                  </a:lnTo>
                  <a:lnTo>
                    <a:pt x="297" y="359"/>
                  </a:lnTo>
                  <a:lnTo>
                    <a:pt x="297" y="335"/>
                  </a:lnTo>
                  <a:lnTo>
                    <a:pt x="285" y="314"/>
                  </a:lnTo>
                  <a:lnTo>
                    <a:pt x="297" y="299"/>
                  </a:lnTo>
                  <a:lnTo>
                    <a:pt x="319" y="301"/>
                  </a:lnTo>
                  <a:lnTo>
                    <a:pt x="315" y="241"/>
                  </a:lnTo>
                  <a:lnTo>
                    <a:pt x="309" y="206"/>
                  </a:lnTo>
                  <a:lnTo>
                    <a:pt x="295" y="183"/>
                  </a:lnTo>
                  <a:lnTo>
                    <a:pt x="282" y="170"/>
                  </a:lnTo>
                  <a:lnTo>
                    <a:pt x="261" y="165"/>
                  </a:lnTo>
                  <a:lnTo>
                    <a:pt x="242" y="165"/>
                  </a:lnTo>
                  <a:lnTo>
                    <a:pt x="221" y="194"/>
                  </a:lnTo>
                  <a:lnTo>
                    <a:pt x="207" y="203"/>
                  </a:lnTo>
                  <a:lnTo>
                    <a:pt x="198" y="206"/>
                  </a:lnTo>
                  <a:lnTo>
                    <a:pt x="188" y="201"/>
                  </a:lnTo>
                  <a:lnTo>
                    <a:pt x="185" y="188"/>
                  </a:lnTo>
                  <a:lnTo>
                    <a:pt x="188" y="179"/>
                  </a:lnTo>
                  <a:lnTo>
                    <a:pt x="197" y="170"/>
                  </a:lnTo>
                  <a:lnTo>
                    <a:pt x="206" y="165"/>
                  </a:lnTo>
                  <a:lnTo>
                    <a:pt x="215" y="164"/>
                  </a:lnTo>
                  <a:lnTo>
                    <a:pt x="215" y="147"/>
                  </a:lnTo>
                  <a:lnTo>
                    <a:pt x="239" y="130"/>
                  </a:lnTo>
                  <a:lnTo>
                    <a:pt x="215" y="73"/>
                  </a:lnTo>
                  <a:lnTo>
                    <a:pt x="215" y="46"/>
                  </a:lnTo>
                  <a:lnTo>
                    <a:pt x="175" y="36"/>
                  </a:lnTo>
                  <a:lnTo>
                    <a:pt x="116" y="0"/>
                  </a:lnTo>
                  <a:lnTo>
                    <a:pt x="81" y="18"/>
                  </a:lnTo>
                  <a:close/>
                </a:path>
              </a:pathLst>
            </a:custGeom>
            <a:grpFill/>
            <a:ln w="12700">
              <a:solidFill>
                <a:srgbClr val="000000"/>
              </a:solidFill>
              <a:prstDash val="solid"/>
              <a:round/>
              <a:headEnd/>
              <a:tailEnd/>
            </a:ln>
          </p:spPr>
          <p:txBody>
            <a:bodyPr/>
            <a:lstStyle/>
            <a:p>
              <a:endParaRPr lang="en-US" sz="1100" dirty="0">
                <a:solidFill>
                  <a:srgbClr val="FFFFFF"/>
                </a:solidFill>
                <a:latin typeface="Arial" panose="020B0604020202020204"/>
              </a:endParaRPr>
            </a:p>
          </p:txBody>
        </p:sp>
      </p:grpSp>
      <p:sp>
        <p:nvSpPr>
          <p:cNvPr id="159" name="Shape - Nebraska"/>
          <p:cNvSpPr>
            <a:spLocks noChangeAspect="1"/>
          </p:cNvSpPr>
          <p:nvPr/>
        </p:nvSpPr>
        <p:spPr bwMode="auto">
          <a:xfrm>
            <a:off x="4737298" y="2870396"/>
            <a:ext cx="1126378" cy="512834"/>
          </a:xfrm>
          <a:custGeom>
            <a:avLst/>
            <a:gdLst>
              <a:gd name="T0" fmla="*/ 2147483647 w 695"/>
              <a:gd name="T1" fmla="*/ 0 h 313"/>
              <a:gd name="T2" fmla="*/ 0 w 695"/>
              <a:gd name="T3" fmla="*/ 2147483647 h 313"/>
              <a:gd name="T4" fmla="*/ 2147483647 w 695"/>
              <a:gd name="T5" fmla="*/ 2147483647 h 313"/>
              <a:gd name="T6" fmla="*/ 2147483647 w 695"/>
              <a:gd name="T7" fmla="*/ 2147483647 h 313"/>
              <a:gd name="T8" fmla="*/ 2147483647 w 695"/>
              <a:gd name="T9" fmla="*/ 2147483647 h 313"/>
              <a:gd name="T10" fmla="*/ 2147483647 w 695"/>
              <a:gd name="T11" fmla="*/ 2147483647 h 313"/>
              <a:gd name="T12" fmla="*/ 2147483647 w 695"/>
              <a:gd name="T13" fmla="*/ 2147483647 h 313"/>
              <a:gd name="T14" fmla="*/ 2147483647 w 695"/>
              <a:gd name="T15" fmla="*/ 2147483647 h 313"/>
              <a:gd name="T16" fmla="*/ 2147483647 w 695"/>
              <a:gd name="T17" fmla="*/ 2147483647 h 313"/>
              <a:gd name="T18" fmla="*/ 2147483647 w 695"/>
              <a:gd name="T19" fmla="*/ 2147483647 h 313"/>
              <a:gd name="T20" fmla="*/ 2147483647 w 695"/>
              <a:gd name="T21" fmla="*/ 2147483647 h 313"/>
              <a:gd name="T22" fmla="*/ 2147483647 w 695"/>
              <a:gd name="T23" fmla="*/ 2147483647 h 313"/>
              <a:gd name="T24" fmla="*/ 2147483647 w 695"/>
              <a:gd name="T25" fmla="*/ 2147483647 h 313"/>
              <a:gd name="T26" fmla="*/ 2147483647 w 695"/>
              <a:gd name="T27" fmla="*/ 2147483647 h 313"/>
              <a:gd name="T28" fmla="*/ 2147483647 w 695"/>
              <a:gd name="T29" fmla="*/ 0 h 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5"/>
              <a:gd name="T46" fmla="*/ 0 h 313"/>
              <a:gd name="T47" fmla="*/ 695 w 695"/>
              <a:gd name="T48" fmla="*/ 313 h 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5" h="313">
                <a:moveTo>
                  <a:pt x="8" y="0"/>
                </a:moveTo>
                <a:lnTo>
                  <a:pt x="0" y="207"/>
                </a:lnTo>
                <a:lnTo>
                  <a:pt x="157" y="211"/>
                </a:lnTo>
                <a:lnTo>
                  <a:pt x="155" y="313"/>
                </a:lnTo>
                <a:lnTo>
                  <a:pt x="367" y="310"/>
                </a:lnTo>
                <a:lnTo>
                  <a:pt x="556" y="307"/>
                </a:lnTo>
                <a:lnTo>
                  <a:pt x="695" y="310"/>
                </a:lnTo>
                <a:lnTo>
                  <a:pt x="652" y="222"/>
                </a:lnTo>
                <a:lnTo>
                  <a:pt x="622" y="140"/>
                </a:lnTo>
                <a:lnTo>
                  <a:pt x="589" y="55"/>
                </a:lnTo>
                <a:lnTo>
                  <a:pt x="510" y="1"/>
                </a:lnTo>
                <a:lnTo>
                  <a:pt x="474" y="33"/>
                </a:lnTo>
                <a:lnTo>
                  <a:pt x="431" y="10"/>
                </a:lnTo>
                <a:lnTo>
                  <a:pt x="242" y="4"/>
                </a:lnTo>
                <a:lnTo>
                  <a:pt x="8" y="0"/>
                </a:lnTo>
                <a:close/>
              </a:path>
            </a:pathLst>
          </a:custGeom>
          <a:solidFill>
            <a:schemeClr val="accent6"/>
          </a:solidFill>
          <a:ln w="12700">
            <a:solidFill>
              <a:schemeClr val="tx1"/>
            </a:solidFill>
            <a:prstDash val="solid"/>
            <a:round/>
            <a:headEnd/>
            <a:tailEnd/>
          </a:ln>
        </p:spPr>
        <p:txBody>
          <a:bodyPr/>
          <a:lstStyle/>
          <a:p>
            <a:endParaRPr lang="en-US" sz="1100" dirty="0">
              <a:solidFill>
                <a:srgbClr val="FFFFFF"/>
              </a:solidFill>
              <a:latin typeface="Arial" panose="020B0604020202020204"/>
            </a:endParaRPr>
          </a:p>
        </p:txBody>
      </p:sp>
      <p:sp>
        <p:nvSpPr>
          <p:cNvPr id="160" name="Shape - Utah"/>
          <p:cNvSpPr>
            <a:spLocks noChangeAspect="1"/>
          </p:cNvSpPr>
          <p:nvPr/>
        </p:nvSpPr>
        <p:spPr bwMode="auto">
          <a:xfrm>
            <a:off x="3403602" y="2907146"/>
            <a:ext cx="713372" cy="932120"/>
          </a:xfrm>
          <a:custGeom>
            <a:avLst/>
            <a:gdLst>
              <a:gd name="T0" fmla="*/ 2147483647 w 441"/>
              <a:gd name="T1" fmla="*/ 0 h 569"/>
              <a:gd name="T2" fmla="*/ 2147483647 w 441"/>
              <a:gd name="T3" fmla="*/ 2147483647 h 569"/>
              <a:gd name="T4" fmla="*/ 2147483647 w 441"/>
              <a:gd name="T5" fmla="*/ 2147483647 h 569"/>
              <a:gd name="T6" fmla="*/ 2147483647 w 441"/>
              <a:gd name="T7" fmla="*/ 2147483647 h 569"/>
              <a:gd name="T8" fmla="*/ 2147483647 w 441"/>
              <a:gd name="T9" fmla="*/ 2147483647 h 569"/>
              <a:gd name="T10" fmla="*/ 0 w 441"/>
              <a:gd name="T11" fmla="*/ 2147483647 h 569"/>
              <a:gd name="T12" fmla="*/ 2147483647 w 441"/>
              <a:gd name="T13" fmla="*/ 2147483647 h 569"/>
              <a:gd name="T14" fmla="*/ 2147483647 w 441"/>
              <a:gd name="T15" fmla="*/ 0 h 569"/>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569"/>
              <a:gd name="T26" fmla="*/ 441 w 441"/>
              <a:gd name="T27" fmla="*/ 569 h 5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569">
                <a:moveTo>
                  <a:pt x="82" y="0"/>
                </a:moveTo>
                <a:lnTo>
                  <a:pt x="298" y="30"/>
                </a:lnTo>
                <a:lnTo>
                  <a:pt x="283" y="139"/>
                </a:lnTo>
                <a:lnTo>
                  <a:pt x="441" y="154"/>
                </a:lnTo>
                <a:lnTo>
                  <a:pt x="398" y="569"/>
                </a:lnTo>
                <a:lnTo>
                  <a:pt x="0" y="526"/>
                </a:lnTo>
                <a:lnTo>
                  <a:pt x="40" y="261"/>
                </a:lnTo>
                <a:lnTo>
                  <a:pt x="82" y="0"/>
                </a:lnTo>
                <a:close/>
              </a:path>
            </a:pathLst>
          </a:custGeom>
          <a:solidFill>
            <a:schemeClr val="accent6"/>
          </a:solidFill>
          <a:ln w="12700">
            <a:solidFill>
              <a:schemeClr val="tx1"/>
            </a:solidFill>
            <a:prstDash val="solid"/>
            <a:round/>
            <a:headEnd/>
            <a:tailEnd/>
          </a:ln>
        </p:spPr>
        <p:txBody>
          <a:bodyPr/>
          <a:lstStyle/>
          <a:p>
            <a:endParaRPr lang="en-US" sz="1100" dirty="0">
              <a:solidFill>
                <a:srgbClr val="000000"/>
              </a:solidFill>
              <a:latin typeface="Arial" panose="020B0604020202020204"/>
            </a:endParaRPr>
          </a:p>
        </p:txBody>
      </p:sp>
      <p:sp>
        <p:nvSpPr>
          <p:cNvPr id="161" name="Shape - Idaho"/>
          <p:cNvSpPr>
            <a:spLocks noChangeAspect="1"/>
          </p:cNvSpPr>
          <p:nvPr/>
        </p:nvSpPr>
        <p:spPr bwMode="auto">
          <a:xfrm>
            <a:off x="3163635" y="1694389"/>
            <a:ext cx="772141" cy="1259531"/>
          </a:xfrm>
          <a:custGeom>
            <a:avLst/>
            <a:gdLst>
              <a:gd name="T0" fmla="*/ 2147483647 w 476"/>
              <a:gd name="T1" fmla="*/ 0 h 770"/>
              <a:gd name="T2" fmla="*/ 2147483647 w 476"/>
              <a:gd name="T3" fmla="*/ 2147483647 h 770"/>
              <a:gd name="T4" fmla="*/ 2147483647 w 476"/>
              <a:gd name="T5" fmla="*/ 2147483647 h 770"/>
              <a:gd name="T6" fmla="*/ 2147483647 w 476"/>
              <a:gd name="T7" fmla="*/ 2147483647 h 770"/>
              <a:gd name="T8" fmla="*/ 2147483647 w 476"/>
              <a:gd name="T9" fmla="*/ 2147483647 h 770"/>
              <a:gd name="T10" fmla="*/ 2147483647 w 476"/>
              <a:gd name="T11" fmla="*/ 2147483647 h 770"/>
              <a:gd name="T12" fmla="*/ 2147483647 w 476"/>
              <a:gd name="T13" fmla="*/ 2147483647 h 770"/>
              <a:gd name="T14" fmla="*/ 0 w 476"/>
              <a:gd name="T15" fmla="*/ 2147483647 h 770"/>
              <a:gd name="T16" fmla="*/ 2147483647 w 476"/>
              <a:gd name="T17" fmla="*/ 2147483647 h 770"/>
              <a:gd name="T18" fmla="*/ 2147483647 w 476"/>
              <a:gd name="T19" fmla="*/ 2147483647 h 770"/>
              <a:gd name="T20" fmla="*/ 2147483647 w 476"/>
              <a:gd name="T21" fmla="*/ 2147483647 h 770"/>
              <a:gd name="T22" fmla="*/ 2147483647 w 476"/>
              <a:gd name="T23" fmla="*/ 2147483647 h 770"/>
              <a:gd name="T24" fmla="*/ 2147483647 w 476"/>
              <a:gd name="T25" fmla="*/ 2147483647 h 770"/>
              <a:gd name="T26" fmla="*/ 2147483647 w 476"/>
              <a:gd name="T27" fmla="*/ 2147483647 h 770"/>
              <a:gd name="T28" fmla="*/ 2147483647 w 476"/>
              <a:gd name="T29" fmla="*/ 2147483647 h 770"/>
              <a:gd name="T30" fmla="*/ 2147483647 w 476"/>
              <a:gd name="T31" fmla="*/ 2147483647 h 770"/>
              <a:gd name="T32" fmla="*/ 2147483647 w 476"/>
              <a:gd name="T33" fmla="*/ 2147483647 h 770"/>
              <a:gd name="T34" fmla="*/ 2147483647 w 476"/>
              <a:gd name="T35" fmla="*/ 2147483647 h 770"/>
              <a:gd name="T36" fmla="*/ 2147483647 w 476"/>
              <a:gd name="T37" fmla="*/ 2147483647 h 770"/>
              <a:gd name="T38" fmla="*/ 2147483647 w 476"/>
              <a:gd name="T39" fmla="*/ 2147483647 h 770"/>
              <a:gd name="T40" fmla="*/ 2147483647 w 476"/>
              <a:gd name="T41" fmla="*/ 2147483647 h 770"/>
              <a:gd name="T42" fmla="*/ 2147483647 w 476"/>
              <a:gd name="T43" fmla="*/ 0 h 7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6"/>
              <a:gd name="T67" fmla="*/ 0 h 770"/>
              <a:gd name="T68" fmla="*/ 476 w 476"/>
              <a:gd name="T69" fmla="*/ 770 h 7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6" h="770">
                <a:moveTo>
                  <a:pt x="115" y="0"/>
                </a:moveTo>
                <a:lnTo>
                  <a:pt x="72" y="301"/>
                </a:lnTo>
                <a:lnTo>
                  <a:pt x="117" y="365"/>
                </a:lnTo>
                <a:lnTo>
                  <a:pt x="47" y="432"/>
                </a:lnTo>
                <a:lnTo>
                  <a:pt x="38" y="478"/>
                </a:lnTo>
                <a:lnTo>
                  <a:pt x="57" y="511"/>
                </a:lnTo>
                <a:lnTo>
                  <a:pt x="38" y="527"/>
                </a:lnTo>
                <a:lnTo>
                  <a:pt x="0" y="701"/>
                </a:lnTo>
                <a:lnTo>
                  <a:pt x="227" y="742"/>
                </a:lnTo>
                <a:lnTo>
                  <a:pt x="442" y="770"/>
                </a:lnTo>
                <a:lnTo>
                  <a:pt x="464" y="611"/>
                </a:lnTo>
                <a:lnTo>
                  <a:pt x="476" y="523"/>
                </a:lnTo>
                <a:lnTo>
                  <a:pt x="455" y="491"/>
                </a:lnTo>
                <a:lnTo>
                  <a:pt x="406" y="500"/>
                </a:lnTo>
                <a:lnTo>
                  <a:pt x="342" y="508"/>
                </a:lnTo>
                <a:lnTo>
                  <a:pt x="330" y="436"/>
                </a:lnTo>
                <a:lnTo>
                  <a:pt x="252" y="378"/>
                </a:lnTo>
                <a:lnTo>
                  <a:pt x="263" y="341"/>
                </a:lnTo>
                <a:lnTo>
                  <a:pt x="270" y="275"/>
                </a:lnTo>
                <a:lnTo>
                  <a:pt x="170" y="134"/>
                </a:lnTo>
                <a:lnTo>
                  <a:pt x="184" y="9"/>
                </a:lnTo>
                <a:lnTo>
                  <a:pt x="115" y="0"/>
                </a:lnTo>
                <a:close/>
              </a:path>
            </a:pathLst>
          </a:custGeom>
          <a:solidFill>
            <a:schemeClr val="accent6"/>
          </a:solidFill>
          <a:ln w="12700">
            <a:solidFill>
              <a:schemeClr val="tx1"/>
            </a:solidFill>
            <a:prstDash val="solid"/>
            <a:round/>
            <a:headEnd/>
            <a:tailEnd/>
          </a:ln>
        </p:spPr>
        <p:txBody>
          <a:bodyPr/>
          <a:lstStyle/>
          <a:p>
            <a:endParaRPr lang="en-US" sz="1100" dirty="0">
              <a:solidFill>
                <a:srgbClr val="000000"/>
              </a:solidFill>
              <a:latin typeface="Arial" panose="020B0604020202020204"/>
            </a:endParaRPr>
          </a:p>
        </p:txBody>
      </p:sp>
      <p:sp>
        <p:nvSpPr>
          <p:cNvPr id="162" name="Shape - Illinois"/>
          <p:cNvSpPr>
            <a:spLocks noChangeAspect="1"/>
          </p:cNvSpPr>
          <p:nvPr/>
        </p:nvSpPr>
        <p:spPr bwMode="auto">
          <a:xfrm>
            <a:off x="6305522" y="2860374"/>
            <a:ext cx="563189" cy="933791"/>
          </a:xfrm>
          <a:custGeom>
            <a:avLst/>
            <a:gdLst>
              <a:gd name="T0" fmla="*/ 64 w 346"/>
              <a:gd name="T1" fmla="*/ 33 h 571"/>
              <a:gd name="T2" fmla="*/ 262 w 346"/>
              <a:gd name="T3" fmla="*/ 0 h 571"/>
              <a:gd name="T4" fmla="*/ 294 w 346"/>
              <a:gd name="T5" fmla="*/ 70 h 571"/>
              <a:gd name="T6" fmla="*/ 334 w 346"/>
              <a:gd name="T7" fmla="*/ 362 h 571"/>
              <a:gd name="T8" fmla="*/ 346 w 346"/>
              <a:gd name="T9" fmla="*/ 401 h 571"/>
              <a:gd name="T10" fmla="*/ 314 w 346"/>
              <a:gd name="T11" fmla="*/ 478 h 571"/>
              <a:gd name="T12" fmla="*/ 314 w 346"/>
              <a:gd name="T13" fmla="*/ 532 h 571"/>
              <a:gd name="T14" fmla="*/ 279 w 346"/>
              <a:gd name="T15" fmla="*/ 526 h 571"/>
              <a:gd name="T16" fmla="*/ 280 w 346"/>
              <a:gd name="T17" fmla="*/ 571 h 571"/>
              <a:gd name="T18" fmla="*/ 243 w 346"/>
              <a:gd name="T19" fmla="*/ 553 h 571"/>
              <a:gd name="T20" fmla="*/ 223 w 346"/>
              <a:gd name="T21" fmla="*/ 559 h 571"/>
              <a:gd name="T22" fmla="*/ 195 w 346"/>
              <a:gd name="T23" fmla="*/ 554 h 571"/>
              <a:gd name="T24" fmla="*/ 174 w 346"/>
              <a:gd name="T25" fmla="*/ 486 h 571"/>
              <a:gd name="T26" fmla="*/ 134 w 346"/>
              <a:gd name="T27" fmla="*/ 465 h 571"/>
              <a:gd name="T28" fmla="*/ 134 w 346"/>
              <a:gd name="T29" fmla="*/ 392 h 571"/>
              <a:gd name="T30" fmla="*/ 94 w 346"/>
              <a:gd name="T31" fmla="*/ 401 h 571"/>
              <a:gd name="T32" fmla="*/ 71 w 346"/>
              <a:gd name="T33" fmla="*/ 347 h 571"/>
              <a:gd name="T34" fmla="*/ 0 w 346"/>
              <a:gd name="T35" fmla="*/ 285 h 571"/>
              <a:gd name="T36" fmla="*/ 52 w 346"/>
              <a:gd name="T37" fmla="*/ 186 h 571"/>
              <a:gd name="T38" fmla="*/ 37 w 346"/>
              <a:gd name="T39" fmla="*/ 140 h 571"/>
              <a:gd name="T40" fmla="*/ 89 w 346"/>
              <a:gd name="T41" fmla="*/ 131 h 571"/>
              <a:gd name="T42" fmla="*/ 94 w 346"/>
              <a:gd name="T43" fmla="*/ 67 h 571"/>
              <a:gd name="T44" fmla="*/ 64 w 346"/>
              <a:gd name="T45" fmla="*/ 33 h 5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6"/>
              <a:gd name="T70" fmla="*/ 0 h 571"/>
              <a:gd name="T71" fmla="*/ 346 w 346"/>
              <a:gd name="T72" fmla="*/ 571 h 5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6" h="571">
                <a:moveTo>
                  <a:pt x="64" y="33"/>
                </a:moveTo>
                <a:lnTo>
                  <a:pt x="262" y="0"/>
                </a:lnTo>
                <a:lnTo>
                  <a:pt x="294" y="70"/>
                </a:lnTo>
                <a:lnTo>
                  <a:pt x="334" y="362"/>
                </a:lnTo>
                <a:lnTo>
                  <a:pt x="346" y="401"/>
                </a:lnTo>
                <a:lnTo>
                  <a:pt x="314" y="478"/>
                </a:lnTo>
                <a:lnTo>
                  <a:pt x="314" y="532"/>
                </a:lnTo>
                <a:lnTo>
                  <a:pt x="279" y="526"/>
                </a:lnTo>
                <a:lnTo>
                  <a:pt x="280" y="571"/>
                </a:lnTo>
                <a:lnTo>
                  <a:pt x="243" y="553"/>
                </a:lnTo>
                <a:lnTo>
                  <a:pt x="223" y="559"/>
                </a:lnTo>
                <a:lnTo>
                  <a:pt x="195" y="554"/>
                </a:lnTo>
                <a:lnTo>
                  <a:pt x="174" y="486"/>
                </a:lnTo>
                <a:lnTo>
                  <a:pt x="134" y="465"/>
                </a:lnTo>
                <a:lnTo>
                  <a:pt x="134" y="392"/>
                </a:lnTo>
                <a:lnTo>
                  <a:pt x="94" y="401"/>
                </a:lnTo>
                <a:lnTo>
                  <a:pt x="71" y="347"/>
                </a:lnTo>
                <a:lnTo>
                  <a:pt x="0" y="285"/>
                </a:lnTo>
                <a:lnTo>
                  <a:pt x="52" y="186"/>
                </a:lnTo>
                <a:lnTo>
                  <a:pt x="37" y="140"/>
                </a:lnTo>
                <a:lnTo>
                  <a:pt x="89" y="131"/>
                </a:lnTo>
                <a:lnTo>
                  <a:pt x="94" y="67"/>
                </a:lnTo>
                <a:lnTo>
                  <a:pt x="64" y="33"/>
                </a:lnTo>
                <a:close/>
              </a:path>
            </a:pathLst>
          </a:custGeom>
          <a:solidFill>
            <a:schemeClr val="accent5"/>
          </a:solidFill>
          <a:ln w="12700">
            <a:solidFill>
              <a:srgbClr val="000000"/>
            </a:solidFill>
            <a:prstDash val="solid"/>
            <a:round/>
            <a:headEnd/>
            <a:tailEnd/>
          </a:ln>
        </p:spPr>
        <p:txBody>
          <a:bodyPr/>
          <a:lstStyle/>
          <a:p>
            <a:pPr>
              <a:defRPr/>
            </a:pPr>
            <a:endParaRPr lang="en-US" sz="1100" dirty="0">
              <a:solidFill>
                <a:srgbClr val="FFFFFF"/>
              </a:solidFill>
              <a:latin typeface="Arial" panose="020B0604020202020204"/>
            </a:endParaRPr>
          </a:p>
        </p:txBody>
      </p:sp>
      <p:sp>
        <p:nvSpPr>
          <p:cNvPr id="163" name="Shape - Iowa"/>
          <p:cNvSpPr>
            <a:spLocks noChangeAspect="1"/>
          </p:cNvSpPr>
          <p:nvPr/>
        </p:nvSpPr>
        <p:spPr bwMode="auto">
          <a:xfrm>
            <a:off x="5677578" y="2751794"/>
            <a:ext cx="780302" cy="512833"/>
          </a:xfrm>
          <a:custGeom>
            <a:avLst/>
            <a:gdLst>
              <a:gd name="T0" fmla="*/ 2147483647 w 481"/>
              <a:gd name="T1" fmla="*/ 2147483647 h 313"/>
              <a:gd name="T2" fmla="*/ 0 w 481"/>
              <a:gd name="T3" fmla="*/ 2147483647 h 313"/>
              <a:gd name="T4" fmla="*/ 2147483647 w 481"/>
              <a:gd name="T5" fmla="*/ 2147483647 h 313"/>
              <a:gd name="T6" fmla="*/ 2147483647 w 481"/>
              <a:gd name="T7" fmla="*/ 2147483647 h 313"/>
              <a:gd name="T8" fmla="*/ 2147483647 w 481"/>
              <a:gd name="T9" fmla="*/ 2147483647 h 313"/>
              <a:gd name="T10" fmla="*/ 2147483647 w 481"/>
              <a:gd name="T11" fmla="*/ 2147483647 h 313"/>
              <a:gd name="T12" fmla="*/ 2147483647 w 481"/>
              <a:gd name="T13" fmla="*/ 2147483647 h 313"/>
              <a:gd name="T14" fmla="*/ 2147483647 w 481"/>
              <a:gd name="T15" fmla="*/ 2147483647 h 313"/>
              <a:gd name="T16" fmla="*/ 2147483647 w 481"/>
              <a:gd name="T17" fmla="*/ 2147483647 h 313"/>
              <a:gd name="T18" fmla="*/ 2147483647 w 481"/>
              <a:gd name="T19" fmla="*/ 2147483647 h 313"/>
              <a:gd name="T20" fmla="*/ 2147483647 w 481"/>
              <a:gd name="T21" fmla="*/ 2147483647 h 313"/>
              <a:gd name="T22" fmla="*/ 2147483647 w 481"/>
              <a:gd name="T23" fmla="*/ 2147483647 h 313"/>
              <a:gd name="T24" fmla="*/ 2147483647 w 481"/>
              <a:gd name="T25" fmla="*/ 2147483647 h 313"/>
              <a:gd name="T26" fmla="*/ 2147483647 w 481"/>
              <a:gd name="T27" fmla="*/ 2147483647 h 313"/>
              <a:gd name="T28" fmla="*/ 2147483647 w 481"/>
              <a:gd name="T29" fmla="*/ 0 h 313"/>
              <a:gd name="T30" fmla="*/ 2147483647 w 481"/>
              <a:gd name="T31" fmla="*/ 2147483647 h 313"/>
              <a:gd name="T32" fmla="*/ 2147483647 w 481"/>
              <a:gd name="T33" fmla="*/ 2147483647 h 313"/>
              <a:gd name="T34" fmla="*/ 2147483647 w 481"/>
              <a:gd name="T35" fmla="*/ 2147483647 h 3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1"/>
              <a:gd name="T55" fmla="*/ 0 h 313"/>
              <a:gd name="T56" fmla="*/ 481 w 481"/>
              <a:gd name="T57" fmla="*/ 313 h 3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1" h="313">
                <a:moveTo>
                  <a:pt x="7" y="16"/>
                </a:moveTo>
                <a:lnTo>
                  <a:pt x="0" y="71"/>
                </a:lnTo>
                <a:lnTo>
                  <a:pt x="10" y="129"/>
                </a:lnTo>
                <a:lnTo>
                  <a:pt x="55" y="249"/>
                </a:lnTo>
                <a:lnTo>
                  <a:pt x="80" y="313"/>
                </a:lnTo>
                <a:lnTo>
                  <a:pt x="363" y="298"/>
                </a:lnTo>
                <a:lnTo>
                  <a:pt x="410" y="313"/>
                </a:lnTo>
                <a:lnTo>
                  <a:pt x="438" y="252"/>
                </a:lnTo>
                <a:lnTo>
                  <a:pt x="428" y="208"/>
                </a:lnTo>
                <a:lnTo>
                  <a:pt x="475" y="200"/>
                </a:lnTo>
                <a:lnTo>
                  <a:pt x="481" y="131"/>
                </a:lnTo>
                <a:lnTo>
                  <a:pt x="453" y="101"/>
                </a:lnTo>
                <a:lnTo>
                  <a:pt x="404" y="71"/>
                </a:lnTo>
                <a:lnTo>
                  <a:pt x="414" y="30"/>
                </a:lnTo>
                <a:lnTo>
                  <a:pt x="393" y="0"/>
                </a:lnTo>
                <a:lnTo>
                  <a:pt x="287" y="4"/>
                </a:lnTo>
                <a:lnTo>
                  <a:pt x="180" y="9"/>
                </a:lnTo>
                <a:lnTo>
                  <a:pt x="7" y="16"/>
                </a:lnTo>
                <a:close/>
              </a:path>
            </a:pathLst>
          </a:custGeom>
          <a:solidFill>
            <a:schemeClr val="accent6"/>
          </a:solidFill>
          <a:ln w="12700">
            <a:solidFill>
              <a:srgbClr val="000000"/>
            </a:solidFill>
            <a:prstDash val="solid"/>
            <a:round/>
            <a:headEnd/>
            <a:tailEnd/>
          </a:ln>
        </p:spPr>
        <p:txBody>
          <a:bodyPr/>
          <a:lstStyle/>
          <a:p>
            <a:endParaRPr lang="en-US" sz="1100" dirty="0">
              <a:solidFill>
                <a:srgbClr val="000000"/>
              </a:solidFill>
              <a:latin typeface="Arial" panose="020B0604020202020204"/>
            </a:endParaRPr>
          </a:p>
        </p:txBody>
      </p:sp>
      <p:sp>
        <p:nvSpPr>
          <p:cNvPr id="164" name="Shape - Colorado"/>
          <p:cNvSpPr>
            <a:spLocks noChangeAspect="1"/>
          </p:cNvSpPr>
          <p:nvPr/>
        </p:nvSpPr>
        <p:spPr bwMode="auto">
          <a:xfrm>
            <a:off x="4041883" y="3159387"/>
            <a:ext cx="954973" cy="718300"/>
          </a:xfrm>
          <a:custGeom>
            <a:avLst/>
            <a:gdLst>
              <a:gd name="T0" fmla="*/ 2147483647 w 590"/>
              <a:gd name="T1" fmla="*/ 0 h 439"/>
              <a:gd name="T2" fmla="*/ 2147483647 w 590"/>
              <a:gd name="T3" fmla="*/ 2147483647 h 439"/>
              <a:gd name="T4" fmla="*/ 0 w 590"/>
              <a:gd name="T5" fmla="*/ 2147483647 h 439"/>
              <a:gd name="T6" fmla="*/ 2147483647 w 590"/>
              <a:gd name="T7" fmla="*/ 2147483647 h 439"/>
              <a:gd name="T8" fmla="*/ 2147483647 w 590"/>
              <a:gd name="T9" fmla="*/ 2147483647 h 439"/>
              <a:gd name="T10" fmla="*/ 2147483647 w 590"/>
              <a:gd name="T11" fmla="*/ 2147483647 h 439"/>
              <a:gd name="T12" fmla="*/ 2147483647 w 590"/>
              <a:gd name="T13" fmla="*/ 2147483647 h 439"/>
              <a:gd name="T14" fmla="*/ 2147483647 w 590"/>
              <a:gd name="T15" fmla="*/ 2147483647 h 439"/>
              <a:gd name="T16" fmla="*/ 2147483647 w 590"/>
              <a:gd name="T17" fmla="*/ 0 h 4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0"/>
              <a:gd name="T28" fmla="*/ 0 h 439"/>
              <a:gd name="T29" fmla="*/ 590 w 590"/>
              <a:gd name="T30" fmla="*/ 439 h 4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0" h="439">
                <a:moveTo>
                  <a:pt x="49" y="0"/>
                </a:moveTo>
                <a:lnTo>
                  <a:pt x="19" y="263"/>
                </a:lnTo>
                <a:lnTo>
                  <a:pt x="0" y="415"/>
                </a:lnTo>
                <a:lnTo>
                  <a:pt x="295" y="430"/>
                </a:lnTo>
                <a:lnTo>
                  <a:pt x="577" y="439"/>
                </a:lnTo>
                <a:lnTo>
                  <a:pt x="586" y="234"/>
                </a:lnTo>
                <a:lnTo>
                  <a:pt x="590" y="32"/>
                </a:lnTo>
                <a:lnTo>
                  <a:pt x="429" y="29"/>
                </a:lnTo>
                <a:lnTo>
                  <a:pt x="49" y="0"/>
                </a:lnTo>
                <a:close/>
              </a:path>
            </a:pathLst>
          </a:custGeom>
          <a:solidFill>
            <a:schemeClr val="accent6"/>
          </a:solidFill>
          <a:ln w="12700">
            <a:solidFill>
              <a:srgbClr val="000000"/>
            </a:solidFill>
            <a:prstDash val="solid"/>
            <a:round/>
            <a:headEnd/>
            <a:tailEnd/>
          </a:ln>
        </p:spPr>
        <p:txBody>
          <a:bodyPr/>
          <a:lstStyle/>
          <a:p>
            <a:endParaRPr lang="en-US" sz="1100" dirty="0">
              <a:solidFill>
                <a:srgbClr val="000000"/>
              </a:solidFill>
              <a:latin typeface="Arial" panose="020B0604020202020204"/>
            </a:endParaRPr>
          </a:p>
        </p:txBody>
      </p:sp>
      <p:sp>
        <p:nvSpPr>
          <p:cNvPr id="165" name="Shape - Montana"/>
          <p:cNvSpPr>
            <a:spLocks noChangeAspect="1"/>
          </p:cNvSpPr>
          <p:nvPr/>
        </p:nvSpPr>
        <p:spPr bwMode="auto">
          <a:xfrm>
            <a:off x="3427122" y="1706081"/>
            <a:ext cx="1343491" cy="845256"/>
          </a:xfrm>
          <a:custGeom>
            <a:avLst/>
            <a:gdLst>
              <a:gd name="T0" fmla="*/ 2147483647 w 828"/>
              <a:gd name="T1" fmla="*/ 0 h 516"/>
              <a:gd name="T2" fmla="*/ 2147483647 w 828"/>
              <a:gd name="T3" fmla="*/ 2147483647 h 516"/>
              <a:gd name="T4" fmla="*/ 2147483647 w 828"/>
              <a:gd name="T5" fmla="*/ 2147483647 h 516"/>
              <a:gd name="T6" fmla="*/ 2147483647 w 828"/>
              <a:gd name="T7" fmla="*/ 2147483647 h 516"/>
              <a:gd name="T8" fmla="*/ 2147483647 w 828"/>
              <a:gd name="T9" fmla="*/ 2147483647 h 516"/>
              <a:gd name="T10" fmla="*/ 2147483647 w 828"/>
              <a:gd name="T11" fmla="*/ 2147483647 h 516"/>
              <a:gd name="T12" fmla="*/ 2147483647 w 828"/>
              <a:gd name="T13" fmla="*/ 2147483647 h 516"/>
              <a:gd name="T14" fmla="*/ 2147483647 w 828"/>
              <a:gd name="T15" fmla="*/ 2147483647 h 516"/>
              <a:gd name="T16" fmla="*/ 2147483647 w 828"/>
              <a:gd name="T17" fmla="*/ 2147483647 h 516"/>
              <a:gd name="T18" fmla="*/ 2147483647 w 828"/>
              <a:gd name="T19" fmla="*/ 2147483647 h 516"/>
              <a:gd name="T20" fmla="*/ 2147483647 w 828"/>
              <a:gd name="T21" fmla="*/ 2147483647 h 516"/>
              <a:gd name="T22" fmla="*/ 2147483647 w 828"/>
              <a:gd name="T23" fmla="*/ 2147483647 h 516"/>
              <a:gd name="T24" fmla="*/ 2147483647 w 828"/>
              <a:gd name="T25" fmla="*/ 2147483647 h 516"/>
              <a:gd name="T26" fmla="*/ 2147483647 w 828"/>
              <a:gd name="T27" fmla="*/ 2147483647 h 516"/>
              <a:gd name="T28" fmla="*/ 2147483647 w 828"/>
              <a:gd name="T29" fmla="*/ 2147483647 h 516"/>
              <a:gd name="T30" fmla="*/ 2147483647 w 828"/>
              <a:gd name="T31" fmla="*/ 2147483647 h 516"/>
              <a:gd name="T32" fmla="*/ 2147483647 w 828"/>
              <a:gd name="T33" fmla="*/ 2147483647 h 516"/>
              <a:gd name="T34" fmla="*/ 0 w 828"/>
              <a:gd name="T35" fmla="*/ 2147483647 h 516"/>
              <a:gd name="T36" fmla="*/ 2147483647 w 828"/>
              <a:gd name="T37" fmla="*/ 0 h 5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8"/>
              <a:gd name="T58" fmla="*/ 0 h 516"/>
              <a:gd name="T59" fmla="*/ 828 w 828"/>
              <a:gd name="T60" fmla="*/ 516 h 5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8" h="516">
                <a:moveTo>
                  <a:pt x="14" y="0"/>
                </a:moveTo>
                <a:lnTo>
                  <a:pt x="176" y="21"/>
                </a:lnTo>
                <a:lnTo>
                  <a:pt x="275" y="34"/>
                </a:lnTo>
                <a:lnTo>
                  <a:pt x="404" y="48"/>
                </a:lnTo>
                <a:lnTo>
                  <a:pt x="524" y="60"/>
                </a:lnTo>
                <a:lnTo>
                  <a:pt x="731" y="75"/>
                </a:lnTo>
                <a:lnTo>
                  <a:pt x="828" y="82"/>
                </a:lnTo>
                <a:lnTo>
                  <a:pt x="825" y="502"/>
                </a:lnTo>
                <a:lnTo>
                  <a:pt x="318" y="459"/>
                </a:lnTo>
                <a:lnTo>
                  <a:pt x="307" y="516"/>
                </a:lnTo>
                <a:lnTo>
                  <a:pt x="288" y="489"/>
                </a:lnTo>
                <a:lnTo>
                  <a:pt x="242" y="493"/>
                </a:lnTo>
                <a:lnTo>
                  <a:pt x="175" y="504"/>
                </a:lnTo>
                <a:lnTo>
                  <a:pt x="163" y="431"/>
                </a:lnTo>
                <a:lnTo>
                  <a:pt x="84" y="373"/>
                </a:lnTo>
                <a:lnTo>
                  <a:pt x="96" y="317"/>
                </a:lnTo>
                <a:lnTo>
                  <a:pt x="103" y="273"/>
                </a:lnTo>
                <a:lnTo>
                  <a:pt x="0" y="128"/>
                </a:lnTo>
                <a:lnTo>
                  <a:pt x="14" y="0"/>
                </a:lnTo>
                <a:close/>
              </a:path>
            </a:pathLst>
          </a:custGeom>
          <a:solidFill>
            <a:schemeClr val="accent6"/>
          </a:solidFill>
          <a:ln w="12700">
            <a:solidFill>
              <a:srgbClr val="000000"/>
            </a:solidFill>
            <a:prstDash val="solid"/>
            <a:round/>
            <a:headEnd/>
            <a:tailEnd/>
          </a:ln>
        </p:spPr>
        <p:txBody>
          <a:bodyPr/>
          <a:lstStyle/>
          <a:p>
            <a:endParaRPr lang="en-US" sz="1100" dirty="0">
              <a:solidFill>
                <a:srgbClr val="000000"/>
              </a:solidFill>
              <a:latin typeface="Arial" panose="020B0604020202020204"/>
            </a:endParaRPr>
          </a:p>
        </p:txBody>
      </p:sp>
      <p:sp>
        <p:nvSpPr>
          <p:cNvPr id="166" name="Shape - North Dakota"/>
          <p:cNvSpPr>
            <a:spLocks noChangeAspect="1"/>
          </p:cNvSpPr>
          <p:nvPr/>
        </p:nvSpPr>
        <p:spPr bwMode="auto">
          <a:xfrm>
            <a:off x="4767073" y="1839719"/>
            <a:ext cx="901102" cy="532878"/>
          </a:xfrm>
          <a:custGeom>
            <a:avLst/>
            <a:gdLst>
              <a:gd name="T0" fmla="*/ 2147483647 w 555"/>
              <a:gd name="T1" fmla="*/ 0 h 325"/>
              <a:gd name="T2" fmla="*/ 2147483647 w 555"/>
              <a:gd name="T3" fmla="*/ 2147483647 h 325"/>
              <a:gd name="T4" fmla="*/ 2147483647 w 555"/>
              <a:gd name="T5" fmla="*/ 2147483647 h 325"/>
              <a:gd name="T6" fmla="*/ 2147483647 w 555"/>
              <a:gd name="T7" fmla="*/ 2147483647 h 325"/>
              <a:gd name="T8" fmla="*/ 2147483647 w 555"/>
              <a:gd name="T9" fmla="*/ 2147483647 h 325"/>
              <a:gd name="T10" fmla="*/ 2147483647 w 555"/>
              <a:gd name="T11" fmla="*/ 2147483647 h 325"/>
              <a:gd name="T12" fmla="*/ 2147483647 w 555"/>
              <a:gd name="T13" fmla="*/ 2147483647 h 325"/>
              <a:gd name="T14" fmla="*/ 0 w 555"/>
              <a:gd name="T15" fmla="*/ 2147483647 h 325"/>
              <a:gd name="T16" fmla="*/ 2147483647 w 555"/>
              <a:gd name="T17" fmla="*/ 0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5"/>
              <a:gd name="T28" fmla="*/ 0 h 325"/>
              <a:gd name="T29" fmla="*/ 555 w 555"/>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5" h="325">
                <a:moveTo>
                  <a:pt x="2" y="0"/>
                </a:moveTo>
                <a:lnTo>
                  <a:pt x="465" y="10"/>
                </a:lnTo>
                <a:lnTo>
                  <a:pt x="500" y="106"/>
                </a:lnTo>
                <a:lnTo>
                  <a:pt x="532" y="179"/>
                </a:lnTo>
                <a:lnTo>
                  <a:pt x="555" y="298"/>
                </a:lnTo>
                <a:lnTo>
                  <a:pt x="541" y="325"/>
                </a:lnTo>
                <a:lnTo>
                  <a:pt x="370" y="320"/>
                </a:lnTo>
                <a:lnTo>
                  <a:pt x="0" y="314"/>
                </a:lnTo>
                <a:lnTo>
                  <a:pt x="2" y="0"/>
                </a:lnTo>
                <a:close/>
              </a:path>
            </a:pathLst>
          </a:custGeom>
          <a:solidFill>
            <a:schemeClr val="accent6"/>
          </a:solidFill>
          <a:ln w="12700">
            <a:solidFill>
              <a:srgbClr val="000000"/>
            </a:solidFill>
            <a:prstDash val="solid"/>
            <a:round/>
            <a:headEnd/>
            <a:tailEnd/>
          </a:ln>
        </p:spPr>
        <p:txBody>
          <a:bodyPr/>
          <a:lstStyle/>
          <a:p>
            <a:endParaRPr lang="en-US" sz="1100" dirty="0">
              <a:solidFill>
                <a:srgbClr val="000000"/>
              </a:solidFill>
              <a:latin typeface="Arial" panose="020B0604020202020204"/>
            </a:endParaRPr>
          </a:p>
        </p:txBody>
      </p:sp>
      <p:sp>
        <p:nvSpPr>
          <p:cNvPr id="167" name="Shape - Minnesota"/>
          <p:cNvSpPr>
            <a:spLocks noChangeAspect="1"/>
          </p:cNvSpPr>
          <p:nvPr/>
        </p:nvSpPr>
        <p:spPr bwMode="auto">
          <a:xfrm>
            <a:off x="5521258" y="1774570"/>
            <a:ext cx="881513" cy="1007292"/>
          </a:xfrm>
          <a:custGeom>
            <a:avLst/>
            <a:gdLst>
              <a:gd name="T0" fmla="*/ 0 w 545"/>
              <a:gd name="T1" fmla="*/ 2147483647 h 614"/>
              <a:gd name="T2" fmla="*/ 2147483647 w 545"/>
              <a:gd name="T3" fmla="*/ 2147483647 h 614"/>
              <a:gd name="T4" fmla="*/ 2147483647 w 545"/>
              <a:gd name="T5" fmla="*/ 0 h 614"/>
              <a:gd name="T6" fmla="*/ 2147483647 w 545"/>
              <a:gd name="T7" fmla="*/ 2147483647 h 614"/>
              <a:gd name="T8" fmla="*/ 2147483647 w 545"/>
              <a:gd name="T9" fmla="*/ 2147483647 h 614"/>
              <a:gd name="T10" fmla="*/ 2147483647 w 545"/>
              <a:gd name="T11" fmla="*/ 2147483647 h 614"/>
              <a:gd name="T12" fmla="*/ 2147483647 w 545"/>
              <a:gd name="T13" fmla="*/ 2147483647 h 614"/>
              <a:gd name="T14" fmla="*/ 2147483647 w 545"/>
              <a:gd name="T15" fmla="*/ 2147483647 h 614"/>
              <a:gd name="T16" fmla="*/ 2147483647 w 545"/>
              <a:gd name="T17" fmla="*/ 2147483647 h 614"/>
              <a:gd name="T18" fmla="*/ 2147483647 w 545"/>
              <a:gd name="T19" fmla="*/ 2147483647 h 614"/>
              <a:gd name="T20" fmla="*/ 2147483647 w 545"/>
              <a:gd name="T21" fmla="*/ 2147483647 h 614"/>
              <a:gd name="T22" fmla="*/ 2147483647 w 545"/>
              <a:gd name="T23" fmla="*/ 2147483647 h 614"/>
              <a:gd name="T24" fmla="*/ 2147483647 w 545"/>
              <a:gd name="T25" fmla="*/ 2147483647 h 614"/>
              <a:gd name="T26" fmla="*/ 2147483647 w 545"/>
              <a:gd name="T27" fmla="*/ 2147483647 h 614"/>
              <a:gd name="T28" fmla="*/ 2147483647 w 545"/>
              <a:gd name="T29" fmla="*/ 2147483647 h 614"/>
              <a:gd name="T30" fmla="*/ 2147483647 w 545"/>
              <a:gd name="T31" fmla="*/ 2147483647 h 614"/>
              <a:gd name="T32" fmla="*/ 2147483647 w 545"/>
              <a:gd name="T33" fmla="*/ 2147483647 h 614"/>
              <a:gd name="T34" fmla="*/ 2147483647 w 545"/>
              <a:gd name="T35" fmla="*/ 2147483647 h 614"/>
              <a:gd name="T36" fmla="*/ 2147483647 w 545"/>
              <a:gd name="T37" fmla="*/ 2147483647 h 614"/>
              <a:gd name="T38" fmla="*/ 2147483647 w 545"/>
              <a:gd name="T39" fmla="*/ 2147483647 h 614"/>
              <a:gd name="T40" fmla="*/ 2147483647 w 545"/>
              <a:gd name="T41" fmla="*/ 2147483647 h 614"/>
              <a:gd name="T42" fmla="*/ 2147483647 w 545"/>
              <a:gd name="T43" fmla="*/ 2147483647 h 614"/>
              <a:gd name="T44" fmla="*/ 2147483647 w 545"/>
              <a:gd name="T45" fmla="*/ 2147483647 h 614"/>
              <a:gd name="T46" fmla="*/ 2147483647 w 545"/>
              <a:gd name="T47" fmla="*/ 2147483647 h 614"/>
              <a:gd name="T48" fmla="*/ 2147483647 w 545"/>
              <a:gd name="T49" fmla="*/ 2147483647 h 614"/>
              <a:gd name="T50" fmla="*/ 2147483647 w 545"/>
              <a:gd name="T51" fmla="*/ 2147483647 h 614"/>
              <a:gd name="T52" fmla="*/ 2147483647 w 545"/>
              <a:gd name="T53" fmla="*/ 2147483647 h 614"/>
              <a:gd name="T54" fmla="*/ 2147483647 w 545"/>
              <a:gd name="T55" fmla="*/ 2147483647 h 614"/>
              <a:gd name="T56" fmla="*/ 2147483647 w 545"/>
              <a:gd name="T57" fmla="*/ 2147483647 h 614"/>
              <a:gd name="T58" fmla="*/ 2147483647 w 545"/>
              <a:gd name="T59" fmla="*/ 2147483647 h 614"/>
              <a:gd name="T60" fmla="*/ 0 w 545"/>
              <a:gd name="T61" fmla="*/ 2147483647 h 6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5"/>
              <a:gd name="T94" fmla="*/ 0 h 614"/>
              <a:gd name="T95" fmla="*/ 545 w 545"/>
              <a:gd name="T96" fmla="*/ 614 h 6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5" h="614">
                <a:moveTo>
                  <a:pt x="0" y="48"/>
                </a:moveTo>
                <a:lnTo>
                  <a:pt x="143" y="48"/>
                </a:lnTo>
                <a:lnTo>
                  <a:pt x="141" y="0"/>
                </a:lnTo>
                <a:lnTo>
                  <a:pt x="173" y="14"/>
                </a:lnTo>
                <a:lnTo>
                  <a:pt x="179" y="51"/>
                </a:lnTo>
                <a:lnTo>
                  <a:pt x="247" y="91"/>
                </a:lnTo>
                <a:lnTo>
                  <a:pt x="268" y="73"/>
                </a:lnTo>
                <a:lnTo>
                  <a:pt x="308" y="73"/>
                </a:lnTo>
                <a:lnTo>
                  <a:pt x="340" y="109"/>
                </a:lnTo>
                <a:lnTo>
                  <a:pt x="361" y="96"/>
                </a:lnTo>
                <a:lnTo>
                  <a:pt x="420" y="111"/>
                </a:lnTo>
                <a:lnTo>
                  <a:pt x="441" y="84"/>
                </a:lnTo>
                <a:lnTo>
                  <a:pt x="478" y="105"/>
                </a:lnTo>
                <a:lnTo>
                  <a:pt x="545" y="102"/>
                </a:lnTo>
                <a:lnTo>
                  <a:pt x="437" y="178"/>
                </a:lnTo>
                <a:lnTo>
                  <a:pt x="383" y="245"/>
                </a:lnTo>
                <a:lnTo>
                  <a:pt x="393" y="342"/>
                </a:lnTo>
                <a:lnTo>
                  <a:pt x="356" y="382"/>
                </a:lnTo>
                <a:lnTo>
                  <a:pt x="371" y="410"/>
                </a:lnTo>
                <a:lnTo>
                  <a:pt x="371" y="482"/>
                </a:lnTo>
                <a:lnTo>
                  <a:pt x="408" y="482"/>
                </a:lnTo>
                <a:lnTo>
                  <a:pt x="463" y="534"/>
                </a:lnTo>
                <a:lnTo>
                  <a:pt x="486" y="596"/>
                </a:lnTo>
                <a:lnTo>
                  <a:pt x="100" y="614"/>
                </a:lnTo>
                <a:lnTo>
                  <a:pt x="101" y="444"/>
                </a:lnTo>
                <a:lnTo>
                  <a:pt x="67" y="407"/>
                </a:lnTo>
                <a:lnTo>
                  <a:pt x="79" y="362"/>
                </a:lnTo>
                <a:lnTo>
                  <a:pt x="91" y="337"/>
                </a:lnTo>
                <a:lnTo>
                  <a:pt x="67" y="219"/>
                </a:lnTo>
                <a:lnTo>
                  <a:pt x="34" y="142"/>
                </a:lnTo>
                <a:lnTo>
                  <a:pt x="0" y="48"/>
                </a:lnTo>
                <a:close/>
              </a:path>
            </a:pathLst>
          </a:custGeom>
          <a:solidFill>
            <a:schemeClr val="accent5"/>
          </a:solidFill>
          <a:ln w="12700">
            <a:solidFill>
              <a:srgbClr val="000000"/>
            </a:solidFill>
            <a:prstDash val="solid"/>
            <a:round/>
            <a:headEnd/>
            <a:tailEnd/>
          </a:ln>
        </p:spPr>
        <p:txBody>
          <a:bodyPr/>
          <a:lstStyle/>
          <a:p>
            <a:endParaRPr lang="en-US" sz="1100" dirty="0">
              <a:solidFill>
                <a:srgbClr val="FFFFFF"/>
              </a:solidFill>
              <a:latin typeface="Arial" panose="020B0604020202020204"/>
            </a:endParaRPr>
          </a:p>
        </p:txBody>
      </p:sp>
      <p:grpSp>
        <p:nvGrpSpPr>
          <p:cNvPr id="168" name="Group 167"/>
          <p:cNvGrpSpPr/>
          <p:nvPr/>
        </p:nvGrpSpPr>
        <p:grpSpPr>
          <a:xfrm>
            <a:off x="2156386" y="4613372"/>
            <a:ext cx="1806014" cy="1330228"/>
            <a:chOff x="134938" y="4595812"/>
            <a:chExt cx="1998662" cy="1576388"/>
          </a:xfrm>
          <a:solidFill>
            <a:schemeClr val="accent6"/>
          </a:solidFill>
        </p:grpSpPr>
        <p:grpSp>
          <p:nvGrpSpPr>
            <p:cNvPr id="169" name="Shape - Hawaii"/>
            <p:cNvGrpSpPr/>
            <p:nvPr/>
          </p:nvGrpSpPr>
          <p:grpSpPr>
            <a:xfrm>
              <a:off x="1511300" y="5037137"/>
              <a:ext cx="622300" cy="477838"/>
              <a:chOff x="2578100" y="5000625"/>
              <a:chExt cx="622300" cy="477838"/>
            </a:xfrm>
            <a:grpFill/>
          </p:grpSpPr>
          <p:sp>
            <p:nvSpPr>
              <p:cNvPr id="171" name="Freeform 4"/>
              <p:cNvSpPr>
                <a:spLocks noChangeAspect="1"/>
              </p:cNvSpPr>
              <p:nvPr/>
            </p:nvSpPr>
            <p:spPr bwMode="auto">
              <a:xfrm>
                <a:off x="2578100" y="5060535"/>
                <a:ext cx="47758" cy="69294"/>
              </a:xfrm>
              <a:custGeom>
                <a:avLst/>
                <a:gdLst>
                  <a:gd name="T0" fmla="*/ 0 w 66"/>
                  <a:gd name="T1" fmla="*/ 96 h 96"/>
                  <a:gd name="T2" fmla="*/ 0 w 66"/>
                  <a:gd name="T3" fmla="*/ 68 h 96"/>
                  <a:gd name="T4" fmla="*/ 37 w 66"/>
                  <a:gd name="T5" fmla="*/ 0 h 96"/>
                  <a:gd name="T6" fmla="*/ 66 w 66"/>
                  <a:gd name="T7" fmla="*/ 20 h 96"/>
                  <a:gd name="T8" fmla="*/ 34 w 66"/>
                  <a:gd name="T9" fmla="*/ 96 h 96"/>
                  <a:gd name="T10" fmla="*/ 0 w 66"/>
                  <a:gd name="T11" fmla="*/ 96 h 96"/>
                  <a:gd name="T12" fmla="*/ 0 60000 65536"/>
                  <a:gd name="T13" fmla="*/ 0 60000 65536"/>
                  <a:gd name="T14" fmla="*/ 0 60000 65536"/>
                  <a:gd name="T15" fmla="*/ 0 60000 65536"/>
                  <a:gd name="T16" fmla="*/ 0 60000 65536"/>
                  <a:gd name="T17" fmla="*/ 0 60000 65536"/>
                  <a:gd name="T18" fmla="*/ 0 w 66"/>
                  <a:gd name="T19" fmla="*/ 0 h 96"/>
                  <a:gd name="T20" fmla="*/ 66 w 6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66" h="96">
                    <a:moveTo>
                      <a:pt x="0" y="96"/>
                    </a:moveTo>
                    <a:lnTo>
                      <a:pt x="0" y="68"/>
                    </a:lnTo>
                    <a:lnTo>
                      <a:pt x="37" y="0"/>
                    </a:lnTo>
                    <a:lnTo>
                      <a:pt x="66" y="20"/>
                    </a:lnTo>
                    <a:lnTo>
                      <a:pt x="34" y="96"/>
                    </a:lnTo>
                    <a:lnTo>
                      <a:pt x="0" y="96"/>
                    </a:lnTo>
                    <a:close/>
                  </a:path>
                </a:pathLst>
              </a:custGeom>
              <a:grpFill/>
              <a:ln w="12700">
                <a:solidFill>
                  <a:srgbClr val="000000"/>
                </a:solidFill>
                <a:prstDash val="solid"/>
                <a:round/>
                <a:headEnd/>
                <a:tailEnd/>
              </a:ln>
            </p:spPr>
            <p:txBody>
              <a:bodyPr/>
              <a:lstStyle/>
              <a:p>
                <a:endParaRPr lang="en-US" sz="1100" dirty="0">
                  <a:solidFill>
                    <a:srgbClr val="000000"/>
                  </a:solidFill>
                  <a:latin typeface="Arial" panose="020B0604020202020204"/>
                </a:endParaRPr>
              </a:p>
            </p:txBody>
          </p:sp>
          <p:sp>
            <p:nvSpPr>
              <p:cNvPr id="172" name="Freeform 5"/>
              <p:cNvSpPr>
                <a:spLocks noChangeAspect="1"/>
              </p:cNvSpPr>
              <p:nvPr/>
            </p:nvSpPr>
            <p:spPr bwMode="auto">
              <a:xfrm>
                <a:off x="2646119" y="5000625"/>
                <a:ext cx="89727" cy="87339"/>
              </a:xfrm>
              <a:custGeom>
                <a:avLst/>
                <a:gdLst>
                  <a:gd name="T0" fmla="*/ 27 w 124"/>
                  <a:gd name="T1" fmla="*/ 13 h 121"/>
                  <a:gd name="T2" fmla="*/ 0 w 124"/>
                  <a:gd name="T3" fmla="*/ 72 h 121"/>
                  <a:gd name="T4" fmla="*/ 48 w 124"/>
                  <a:gd name="T5" fmla="*/ 110 h 121"/>
                  <a:gd name="T6" fmla="*/ 103 w 124"/>
                  <a:gd name="T7" fmla="*/ 121 h 121"/>
                  <a:gd name="T8" fmla="*/ 124 w 124"/>
                  <a:gd name="T9" fmla="*/ 73 h 121"/>
                  <a:gd name="T10" fmla="*/ 110 w 124"/>
                  <a:gd name="T11" fmla="*/ 0 h 121"/>
                  <a:gd name="T12" fmla="*/ 27 w 124"/>
                  <a:gd name="T13" fmla="*/ 13 h 121"/>
                  <a:gd name="T14" fmla="*/ 0 60000 65536"/>
                  <a:gd name="T15" fmla="*/ 0 60000 65536"/>
                  <a:gd name="T16" fmla="*/ 0 60000 65536"/>
                  <a:gd name="T17" fmla="*/ 0 60000 65536"/>
                  <a:gd name="T18" fmla="*/ 0 60000 65536"/>
                  <a:gd name="T19" fmla="*/ 0 60000 65536"/>
                  <a:gd name="T20" fmla="*/ 0 60000 65536"/>
                  <a:gd name="T21" fmla="*/ 0 w 124"/>
                  <a:gd name="T22" fmla="*/ 0 h 121"/>
                  <a:gd name="T23" fmla="*/ 124 w 12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21">
                    <a:moveTo>
                      <a:pt x="27" y="13"/>
                    </a:moveTo>
                    <a:lnTo>
                      <a:pt x="0" y="72"/>
                    </a:lnTo>
                    <a:lnTo>
                      <a:pt x="48" y="110"/>
                    </a:lnTo>
                    <a:lnTo>
                      <a:pt x="103" y="121"/>
                    </a:lnTo>
                    <a:lnTo>
                      <a:pt x="124" y="73"/>
                    </a:lnTo>
                    <a:lnTo>
                      <a:pt x="110" y="0"/>
                    </a:lnTo>
                    <a:lnTo>
                      <a:pt x="27" y="13"/>
                    </a:lnTo>
                    <a:close/>
                  </a:path>
                </a:pathLst>
              </a:custGeom>
              <a:grpFill/>
              <a:ln w="12700">
                <a:solidFill>
                  <a:srgbClr val="000000"/>
                </a:solidFill>
                <a:prstDash val="solid"/>
                <a:round/>
                <a:headEnd/>
                <a:tailEnd/>
              </a:ln>
            </p:spPr>
            <p:txBody>
              <a:bodyPr/>
              <a:lstStyle/>
              <a:p>
                <a:endParaRPr lang="en-US" sz="1100" dirty="0">
                  <a:solidFill>
                    <a:srgbClr val="000000"/>
                  </a:solidFill>
                  <a:latin typeface="Arial" panose="020B0604020202020204"/>
                </a:endParaRPr>
              </a:p>
            </p:txBody>
          </p:sp>
          <p:sp>
            <p:nvSpPr>
              <p:cNvPr id="173" name="Freeform 6"/>
              <p:cNvSpPr>
                <a:spLocks noChangeAspect="1"/>
              </p:cNvSpPr>
              <p:nvPr/>
            </p:nvSpPr>
            <p:spPr bwMode="auto">
              <a:xfrm>
                <a:off x="2730057" y="5060535"/>
                <a:ext cx="133143" cy="98166"/>
              </a:xfrm>
              <a:custGeom>
                <a:avLst/>
                <a:gdLst>
                  <a:gd name="T0" fmla="*/ 0 w 184"/>
                  <a:gd name="T1" fmla="*/ 48 h 136"/>
                  <a:gd name="T2" fmla="*/ 126 w 184"/>
                  <a:gd name="T3" fmla="*/ 0 h 136"/>
                  <a:gd name="T4" fmla="*/ 149 w 184"/>
                  <a:gd name="T5" fmla="*/ 59 h 136"/>
                  <a:gd name="T6" fmla="*/ 173 w 184"/>
                  <a:gd name="T7" fmla="*/ 72 h 136"/>
                  <a:gd name="T8" fmla="*/ 184 w 184"/>
                  <a:gd name="T9" fmla="*/ 120 h 136"/>
                  <a:gd name="T10" fmla="*/ 121 w 184"/>
                  <a:gd name="T11" fmla="*/ 127 h 136"/>
                  <a:gd name="T12" fmla="*/ 76 w 184"/>
                  <a:gd name="T13" fmla="*/ 136 h 136"/>
                  <a:gd name="T14" fmla="*/ 0 w 184"/>
                  <a:gd name="T15" fmla="*/ 48 h 136"/>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36"/>
                  <a:gd name="T26" fmla="*/ 184 w 184"/>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36">
                    <a:moveTo>
                      <a:pt x="0" y="48"/>
                    </a:moveTo>
                    <a:lnTo>
                      <a:pt x="126" y="0"/>
                    </a:lnTo>
                    <a:lnTo>
                      <a:pt x="149" y="59"/>
                    </a:lnTo>
                    <a:lnTo>
                      <a:pt x="173" y="72"/>
                    </a:lnTo>
                    <a:lnTo>
                      <a:pt x="184" y="120"/>
                    </a:lnTo>
                    <a:lnTo>
                      <a:pt x="121" y="127"/>
                    </a:lnTo>
                    <a:lnTo>
                      <a:pt x="76" y="136"/>
                    </a:lnTo>
                    <a:lnTo>
                      <a:pt x="0" y="48"/>
                    </a:lnTo>
                    <a:close/>
                  </a:path>
                </a:pathLst>
              </a:custGeom>
              <a:grpFill/>
              <a:ln w="12700">
                <a:solidFill>
                  <a:srgbClr val="000000"/>
                </a:solidFill>
                <a:prstDash val="solid"/>
                <a:round/>
                <a:headEnd/>
                <a:tailEnd/>
              </a:ln>
            </p:spPr>
            <p:txBody>
              <a:bodyPr/>
              <a:lstStyle/>
              <a:p>
                <a:endParaRPr lang="en-US" sz="1100" dirty="0">
                  <a:solidFill>
                    <a:srgbClr val="000000"/>
                  </a:solidFill>
                  <a:latin typeface="Arial" panose="020B0604020202020204"/>
                </a:endParaRPr>
              </a:p>
            </p:txBody>
          </p:sp>
          <p:sp>
            <p:nvSpPr>
              <p:cNvPr id="174" name="Freeform 7"/>
              <p:cNvSpPr>
                <a:spLocks noChangeAspect="1"/>
              </p:cNvSpPr>
              <p:nvPr/>
            </p:nvSpPr>
            <p:spPr bwMode="auto">
              <a:xfrm>
                <a:off x="2867542" y="5134882"/>
                <a:ext cx="105646" cy="51970"/>
              </a:xfrm>
              <a:custGeom>
                <a:avLst/>
                <a:gdLst>
                  <a:gd name="T0" fmla="*/ 22 w 146"/>
                  <a:gd name="T1" fmla="*/ 3 h 72"/>
                  <a:gd name="T2" fmla="*/ 0 w 146"/>
                  <a:gd name="T3" fmla="*/ 67 h 72"/>
                  <a:gd name="T4" fmla="*/ 38 w 146"/>
                  <a:gd name="T5" fmla="*/ 72 h 72"/>
                  <a:gd name="T6" fmla="*/ 62 w 146"/>
                  <a:gd name="T7" fmla="*/ 57 h 72"/>
                  <a:gd name="T8" fmla="*/ 107 w 146"/>
                  <a:gd name="T9" fmla="*/ 58 h 72"/>
                  <a:gd name="T10" fmla="*/ 146 w 146"/>
                  <a:gd name="T11" fmla="*/ 30 h 72"/>
                  <a:gd name="T12" fmla="*/ 120 w 146"/>
                  <a:gd name="T13" fmla="*/ 20 h 72"/>
                  <a:gd name="T14" fmla="*/ 101 w 146"/>
                  <a:gd name="T15" fmla="*/ 0 h 72"/>
                  <a:gd name="T16" fmla="*/ 22 w 146"/>
                  <a:gd name="T17" fmla="*/ 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72"/>
                  <a:gd name="T29" fmla="*/ 146 w 14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72">
                    <a:moveTo>
                      <a:pt x="22" y="3"/>
                    </a:moveTo>
                    <a:lnTo>
                      <a:pt x="0" y="67"/>
                    </a:lnTo>
                    <a:lnTo>
                      <a:pt x="38" y="72"/>
                    </a:lnTo>
                    <a:lnTo>
                      <a:pt x="62" y="57"/>
                    </a:lnTo>
                    <a:lnTo>
                      <a:pt x="107" y="58"/>
                    </a:lnTo>
                    <a:lnTo>
                      <a:pt x="146" y="30"/>
                    </a:lnTo>
                    <a:lnTo>
                      <a:pt x="120" y="20"/>
                    </a:lnTo>
                    <a:lnTo>
                      <a:pt x="101" y="0"/>
                    </a:lnTo>
                    <a:lnTo>
                      <a:pt x="22" y="3"/>
                    </a:lnTo>
                    <a:close/>
                  </a:path>
                </a:pathLst>
              </a:custGeom>
              <a:grpFill/>
              <a:ln w="12700">
                <a:solidFill>
                  <a:srgbClr val="000000"/>
                </a:solidFill>
                <a:prstDash val="solid"/>
                <a:round/>
                <a:headEnd/>
                <a:tailEnd/>
              </a:ln>
            </p:spPr>
            <p:txBody>
              <a:bodyPr/>
              <a:lstStyle/>
              <a:p>
                <a:endParaRPr lang="en-US" sz="1100" dirty="0">
                  <a:solidFill>
                    <a:srgbClr val="000000"/>
                  </a:solidFill>
                  <a:latin typeface="Arial" panose="020B0604020202020204"/>
                </a:endParaRPr>
              </a:p>
            </p:txBody>
          </p:sp>
          <p:sp>
            <p:nvSpPr>
              <p:cNvPr id="175" name="Freeform 8"/>
              <p:cNvSpPr>
                <a:spLocks noChangeAspect="1"/>
              </p:cNvSpPr>
              <p:nvPr/>
            </p:nvSpPr>
            <p:spPr bwMode="auto">
              <a:xfrm>
                <a:off x="2898657" y="5208506"/>
                <a:ext cx="43416" cy="37534"/>
              </a:xfrm>
              <a:custGeom>
                <a:avLst/>
                <a:gdLst>
                  <a:gd name="T0" fmla="*/ 52 w 60"/>
                  <a:gd name="T1" fmla="*/ 0 h 52"/>
                  <a:gd name="T2" fmla="*/ 0 w 60"/>
                  <a:gd name="T3" fmla="*/ 4 h 52"/>
                  <a:gd name="T4" fmla="*/ 9 w 60"/>
                  <a:gd name="T5" fmla="*/ 52 h 52"/>
                  <a:gd name="T6" fmla="*/ 60 w 60"/>
                  <a:gd name="T7" fmla="*/ 40 h 52"/>
                  <a:gd name="T8" fmla="*/ 52 w 60"/>
                  <a:gd name="T9" fmla="*/ 0 h 52"/>
                  <a:gd name="T10" fmla="*/ 0 60000 65536"/>
                  <a:gd name="T11" fmla="*/ 0 60000 65536"/>
                  <a:gd name="T12" fmla="*/ 0 60000 65536"/>
                  <a:gd name="T13" fmla="*/ 0 60000 65536"/>
                  <a:gd name="T14" fmla="*/ 0 60000 65536"/>
                  <a:gd name="T15" fmla="*/ 0 w 60"/>
                  <a:gd name="T16" fmla="*/ 0 h 52"/>
                  <a:gd name="T17" fmla="*/ 60 w 60"/>
                  <a:gd name="T18" fmla="*/ 52 h 52"/>
                </a:gdLst>
                <a:ahLst/>
                <a:cxnLst>
                  <a:cxn ang="T10">
                    <a:pos x="T0" y="T1"/>
                  </a:cxn>
                  <a:cxn ang="T11">
                    <a:pos x="T2" y="T3"/>
                  </a:cxn>
                  <a:cxn ang="T12">
                    <a:pos x="T4" y="T5"/>
                  </a:cxn>
                  <a:cxn ang="T13">
                    <a:pos x="T6" y="T7"/>
                  </a:cxn>
                  <a:cxn ang="T14">
                    <a:pos x="T8" y="T9"/>
                  </a:cxn>
                </a:cxnLst>
                <a:rect l="T15" t="T16" r="T17" b="T18"/>
                <a:pathLst>
                  <a:path w="60" h="52">
                    <a:moveTo>
                      <a:pt x="52" y="0"/>
                    </a:moveTo>
                    <a:lnTo>
                      <a:pt x="0" y="4"/>
                    </a:lnTo>
                    <a:lnTo>
                      <a:pt x="9" y="52"/>
                    </a:lnTo>
                    <a:lnTo>
                      <a:pt x="60" y="40"/>
                    </a:lnTo>
                    <a:lnTo>
                      <a:pt x="52" y="0"/>
                    </a:lnTo>
                    <a:close/>
                  </a:path>
                </a:pathLst>
              </a:custGeom>
              <a:grpFill/>
              <a:ln w="12700">
                <a:solidFill>
                  <a:srgbClr val="000000"/>
                </a:solidFill>
                <a:prstDash val="solid"/>
                <a:round/>
                <a:headEnd/>
                <a:tailEnd/>
              </a:ln>
            </p:spPr>
            <p:txBody>
              <a:bodyPr/>
              <a:lstStyle/>
              <a:p>
                <a:endParaRPr lang="en-US" sz="1100" dirty="0">
                  <a:solidFill>
                    <a:srgbClr val="000000"/>
                  </a:solidFill>
                  <a:latin typeface="Arial" panose="020B0604020202020204"/>
                </a:endParaRPr>
              </a:p>
            </p:txBody>
          </p:sp>
          <p:sp>
            <p:nvSpPr>
              <p:cNvPr id="176" name="Freeform 9"/>
              <p:cNvSpPr>
                <a:spLocks noChangeAspect="1"/>
              </p:cNvSpPr>
              <p:nvPr/>
            </p:nvSpPr>
            <p:spPr bwMode="auto">
              <a:xfrm>
                <a:off x="2945691" y="5248928"/>
                <a:ext cx="29668" cy="36812"/>
              </a:xfrm>
              <a:custGeom>
                <a:avLst/>
                <a:gdLst>
                  <a:gd name="T0" fmla="*/ 0 w 41"/>
                  <a:gd name="T1" fmla="*/ 20 h 51"/>
                  <a:gd name="T2" fmla="*/ 41 w 41"/>
                  <a:gd name="T3" fmla="*/ 0 h 51"/>
                  <a:gd name="T4" fmla="*/ 41 w 41"/>
                  <a:gd name="T5" fmla="*/ 45 h 51"/>
                  <a:gd name="T6" fmla="*/ 14 w 41"/>
                  <a:gd name="T7" fmla="*/ 51 h 51"/>
                  <a:gd name="T8" fmla="*/ 0 w 41"/>
                  <a:gd name="T9" fmla="*/ 20 h 51"/>
                  <a:gd name="T10" fmla="*/ 0 60000 65536"/>
                  <a:gd name="T11" fmla="*/ 0 60000 65536"/>
                  <a:gd name="T12" fmla="*/ 0 60000 65536"/>
                  <a:gd name="T13" fmla="*/ 0 60000 65536"/>
                  <a:gd name="T14" fmla="*/ 0 60000 65536"/>
                  <a:gd name="T15" fmla="*/ 0 w 41"/>
                  <a:gd name="T16" fmla="*/ 0 h 51"/>
                  <a:gd name="T17" fmla="*/ 41 w 41"/>
                  <a:gd name="T18" fmla="*/ 51 h 51"/>
                </a:gdLst>
                <a:ahLst/>
                <a:cxnLst>
                  <a:cxn ang="T10">
                    <a:pos x="T0" y="T1"/>
                  </a:cxn>
                  <a:cxn ang="T11">
                    <a:pos x="T2" y="T3"/>
                  </a:cxn>
                  <a:cxn ang="T12">
                    <a:pos x="T4" y="T5"/>
                  </a:cxn>
                  <a:cxn ang="T13">
                    <a:pos x="T6" y="T7"/>
                  </a:cxn>
                  <a:cxn ang="T14">
                    <a:pos x="T8" y="T9"/>
                  </a:cxn>
                </a:cxnLst>
                <a:rect l="T15" t="T16" r="T17" b="T18"/>
                <a:pathLst>
                  <a:path w="41" h="51">
                    <a:moveTo>
                      <a:pt x="0" y="20"/>
                    </a:moveTo>
                    <a:lnTo>
                      <a:pt x="41" y="0"/>
                    </a:lnTo>
                    <a:lnTo>
                      <a:pt x="41" y="45"/>
                    </a:lnTo>
                    <a:lnTo>
                      <a:pt x="14" y="51"/>
                    </a:lnTo>
                    <a:lnTo>
                      <a:pt x="0" y="20"/>
                    </a:lnTo>
                    <a:close/>
                  </a:path>
                </a:pathLst>
              </a:custGeom>
              <a:grpFill/>
              <a:ln w="12700">
                <a:solidFill>
                  <a:srgbClr val="000000"/>
                </a:solidFill>
                <a:prstDash val="solid"/>
                <a:round/>
                <a:headEnd/>
                <a:tailEnd/>
              </a:ln>
            </p:spPr>
            <p:txBody>
              <a:bodyPr/>
              <a:lstStyle/>
              <a:p>
                <a:endParaRPr lang="en-US" sz="1100" dirty="0">
                  <a:solidFill>
                    <a:srgbClr val="000000"/>
                  </a:solidFill>
                  <a:latin typeface="Arial" panose="020B0604020202020204"/>
                </a:endParaRPr>
              </a:p>
            </p:txBody>
          </p:sp>
          <p:sp>
            <p:nvSpPr>
              <p:cNvPr id="177" name="Freeform"/>
              <p:cNvSpPr>
                <a:spLocks noChangeAspect="1"/>
              </p:cNvSpPr>
              <p:nvPr/>
            </p:nvSpPr>
            <p:spPr bwMode="auto">
              <a:xfrm>
                <a:off x="3020222" y="5266251"/>
                <a:ext cx="180178" cy="212212"/>
              </a:xfrm>
              <a:custGeom>
                <a:avLst/>
                <a:gdLst>
                  <a:gd name="T0" fmla="*/ 42 w 249"/>
                  <a:gd name="T1" fmla="*/ 0 h 294"/>
                  <a:gd name="T2" fmla="*/ 0 w 249"/>
                  <a:gd name="T3" fmla="*/ 112 h 294"/>
                  <a:gd name="T4" fmla="*/ 30 w 249"/>
                  <a:gd name="T5" fmla="*/ 167 h 294"/>
                  <a:gd name="T6" fmla="*/ 30 w 249"/>
                  <a:gd name="T7" fmla="*/ 267 h 294"/>
                  <a:gd name="T8" fmla="*/ 90 w 249"/>
                  <a:gd name="T9" fmla="*/ 294 h 294"/>
                  <a:gd name="T10" fmla="*/ 117 w 249"/>
                  <a:gd name="T11" fmla="*/ 235 h 294"/>
                  <a:gd name="T12" fmla="*/ 193 w 249"/>
                  <a:gd name="T13" fmla="*/ 222 h 294"/>
                  <a:gd name="T14" fmla="*/ 249 w 249"/>
                  <a:gd name="T15" fmla="*/ 158 h 294"/>
                  <a:gd name="T16" fmla="*/ 190 w 249"/>
                  <a:gd name="T17" fmla="*/ 58 h 294"/>
                  <a:gd name="T18" fmla="*/ 42 w 249"/>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
                  <a:gd name="T31" fmla="*/ 0 h 294"/>
                  <a:gd name="T32" fmla="*/ 249 w 249"/>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 h="294">
                    <a:moveTo>
                      <a:pt x="42" y="0"/>
                    </a:moveTo>
                    <a:lnTo>
                      <a:pt x="0" y="112"/>
                    </a:lnTo>
                    <a:lnTo>
                      <a:pt x="30" y="167"/>
                    </a:lnTo>
                    <a:lnTo>
                      <a:pt x="30" y="267"/>
                    </a:lnTo>
                    <a:lnTo>
                      <a:pt x="90" y="294"/>
                    </a:lnTo>
                    <a:lnTo>
                      <a:pt x="117" y="235"/>
                    </a:lnTo>
                    <a:lnTo>
                      <a:pt x="193" y="222"/>
                    </a:lnTo>
                    <a:lnTo>
                      <a:pt x="249" y="158"/>
                    </a:lnTo>
                    <a:lnTo>
                      <a:pt x="190" y="58"/>
                    </a:lnTo>
                    <a:lnTo>
                      <a:pt x="42" y="0"/>
                    </a:lnTo>
                    <a:close/>
                  </a:path>
                </a:pathLst>
              </a:custGeom>
              <a:grpFill/>
              <a:ln w="12700">
                <a:solidFill>
                  <a:srgbClr val="000000"/>
                </a:solidFill>
                <a:prstDash val="solid"/>
                <a:round/>
                <a:headEnd/>
                <a:tailEnd/>
              </a:ln>
            </p:spPr>
            <p:txBody>
              <a:bodyPr/>
              <a:lstStyle/>
              <a:p>
                <a:endParaRPr lang="en-US" sz="1100" dirty="0">
                  <a:solidFill>
                    <a:srgbClr val="000000"/>
                  </a:solidFill>
                  <a:latin typeface="Arial" panose="020B0604020202020204"/>
                </a:endParaRPr>
              </a:p>
            </p:txBody>
          </p:sp>
          <p:sp>
            <p:nvSpPr>
              <p:cNvPr id="178" name="Freeform"/>
              <p:cNvSpPr>
                <a:spLocks noChangeAspect="1"/>
              </p:cNvSpPr>
              <p:nvPr/>
            </p:nvSpPr>
            <p:spPr bwMode="auto">
              <a:xfrm>
                <a:off x="2956545" y="5167363"/>
                <a:ext cx="99857" cy="83008"/>
              </a:xfrm>
              <a:custGeom>
                <a:avLst/>
                <a:gdLst>
                  <a:gd name="T0" fmla="*/ 29 w 138"/>
                  <a:gd name="T1" fmla="*/ 0 h 115"/>
                  <a:gd name="T2" fmla="*/ 0 w 138"/>
                  <a:gd name="T3" fmla="*/ 34 h 115"/>
                  <a:gd name="T4" fmla="*/ 12 w 138"/>
                  <a:gd name="T5" fmla="*/ 61 h 115"/>
                  <a:gd name="T6" fmla="*/ 38 w 138"/>
                  <a:gd name="T7" fmla="*/ 70 h 115"/>
                  <a:gd name="T8" fmla="*/ 64 w 138"/>
                  <a:gd name="T9" fmla="*/ 115 h 115"/>
                  <a:gd name="T10" fmla="*/ 136 w 138"/>
                  <a:gd name="T11" fmla="*/ 97 h 115"/>
                  <a:gd name="T12" fmla="*/ 138 w 138"/>
                  <a:gd name="T13" fmla="*/ 49 h 115"/>
                  <a:gd name="T14" fmla="*/ 85 w 138"/>
                  <a:gd name="T15" fmla="*/ 9 h 115"/>
                  <a:gd name="T16" fmla="*/ 29 w 138"/>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15"/>
                  <a:gd name="T29" fmla="*/ 138 w 13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15">
                    <a:moveTo>
                      <a:pt x="29" y="0"/>
                    </a:moveTo>
                    <a:lnTo>
                      <a:pt x="0" y="34"/>
                    </a:lnTo>
                    <a:lnTo>
                      <a:pt x="12" y="61"/>
                    </a:lnTo>
                    <a:lnTo>
                      <a:pt x="38" y="70"/>
                    </a:lnTo>
                    <a:lnTo>
                      <a:pt x="64" y="115"/>
                    </a:lnTo>
                    <a:lnTo>
                      <a:pt x="136" y="97"/>
                    </a:lnTo>
                    <a:lnTo>
                      <a:pt x="138" y="49"/>
                    </a:lnTo>
                    <a:lnTo>
                      <a:pt x="85" y="9"/>
                    </a:lnTo>
                    <a:lnTo>
                      <a:pt x="29" y="0"/>
                    </a:lnTo>
                    <a:close/>
                  </a:path>
                </a:pathLst>
              </a:custGeom>
              <a:grpFill/>
              <a:ln w="12700">
                <a:solidFill>
                  <a:srgbClr val="000000"/>
                </a:solidFill>
                <a:prstDash val="solid"/>
                <a:round/>
                <a:headEnd/>
                <a:tailEnd/>
              </a:ln>
            </p:spPr>
            <p:txBody>
              <a:bodyPr/>
              <a:lstStyle/>
              <a:p>
                <a:endParaRPr lang="en-US" sz="1100" dirty="0">
                  <a:solidFill>
                    <a:srgbClr val="000000"/>
                  </a:solidFill>
                  <a:latin typeface="Arial" panose="020B0604020202020204"/>
                </a:endParaRPr>
              </a:p>
            </p:txBody>
          </p:sp>
        </p:grpSp>
        <p:sp>
          <p:nvSpPr>
            <p:cNvPr id="170" name="Shape - Alaska"/>
            <p:cNvSpPr>
              <a:spLocks noChangeAspect="1"/>
            </p:cNvSpPr>
            <p:nvPr/>
          </p:nvSpPr>
          <p:spPr bwMode="auto">
            <a:xfrm>
              <a:off x="134938" y="4595812"/>
              <a:ext cx="1617662" cy="1576388"/>
            </a:xfrm>
            <a:custGeom>
              <a:avLst/>
              <a:gdLst>
                <a:gd name="T0" fmla="*/ 2147483647 w 1572"/>
                <a:gd name="T1" fmla="*/ 2147483647 h 1533"/>
                <a:gd name="T2" fmla="*/ 2147483647 w 1572"/>
                <a:gd name="T3" fmla="*/ 0 h 1533"/>
                <a:gd name="T4" fmla="*/ 2147483647 w 1572"/>
                <a:gd name="T5" fmla="*/ 2147483647 h 1533"/>
                <a:gd name="T6" fmla="*/ 2147483647 w 1572"/>
                <a:gd name="T7" fmla="*/ 2147483647 h 1533"/>
                <a:gd name="T8" fmla="*/ 2147483647 w 1572"/>
                <a:gd name="T9" fmla="*/ 2147483647 h 1533"/>
                <a:gd name="T10" fmla="*/ 2147483647 w 1572"/>
                <a:gd name="T11" fmla="*/ 2147483647 h 1533"/>
                <a:gd name="T12" fmla="*/ 2147483647 w 1572"/>
                <a:gd name="T13" fmla="*/ 2147483647 h 1533"/>
                <a:gd name="T14" fmla="*/ 2147483647 w 1572"/>
                <a:gd name="T15" fmla="*/ 2147483647 h 1533"/>
                <a:gd name="T16" fmla="*/ 2147483647 w 1572"/>
                <a:gd name="T17" fmla="*/ 2147483647 h 1533"/>
                <a:gd name="T18" fmla="*/ 2147483647 w 1572"/>
                <a:gd name="T19" fmla="*/ 2147483647 h 1533"/>
                <a:gd name="T20" fmla="*/ 2147483647 w 1572"/>
                <a:gd name="T21" fmla="*/ 2147483647 h 1533"/>
                <a:gd name="T22" fmla="*/ 2147483647 w 1572"/>
                <a:gd name="T23" fmla="*/ 2147483647 h 1533"/>
                <a:gd name="T24" fmla="*/ 2147483647 w 1572"/>
                <a:gd name="T25" fmla="*/ 2147483647 h 1533"/>
                <a:gd name="T26" fmla="*/ 2147483647 w 1572"/>
                <a:gd name="T27" fmla="*/ 2147483647 h 1533"/>
                <a:gd name="T28" fmla="*/ 2147483647 w 1572"/>
                <a:gd name="T29" fmla="*/ 2147483647 h 1533"/>
                <a:gd name="T30" fmla="*/ 2147483647 w 1572"/>
                <a:gd name="T31" fmla="*/ 2147483647 h 1533"/>
                <a:gd name="T32" fmla="*/ 2147483647 w 1572"/>
                <a:gd name="T33" fmla="*/ 2147483647 h 1533"/>
                <a:gd name="T34" fmla="*/ 2147483647 w 1572"/>
                <a:gd name="T35" fmla="*/ 2147483647 h 1533"/>
                <a:gd name="T36" fmla="*/ 2147483647 w 1572"/>
                <a:gd name="T37" fmla="*/ 2147483647 h 1533"/>
                <a:gd name="T38" fmla="*/ 2147483647 w 1572"/>
                <a:gd name="T39" fmla="*/ 2147483647 h 1533"/>
                <a:gd name="T40" fmla="*/ 2147483647 w 1572"/>
                <a:gd name="T41" fmla="*/ 2147483647 h 1533"/>
                <a:gd name="T42" fmla="*/ 2147483647 w 1572"/>
                <a:gd name="T43" fmla="*/ 2147483647 h 1533"/>
                <a:gd name="T44" fmla="*/ 0 w 1572"/>
                <a:gd name="T45" fmla="*/ 2147483647 h 1533"/>
                <a:gd name="T46" fmla="*/ 2147483647 w 1572"/>
                <a:gd name="T47" fmla="*/ 2147483647 h 1533"/>
                <a:gd name="T48" fmla="*/ 2147483647 w 1572"/>
                <a:gd name="T49" fmla="*/ 2147483647 h 1533"/>
                <a:gd name="T50" fmla="*/ 2147483647 w 1572"/>
                <a:gd name="T51" fmla="*/ 2147483647 h 1533"/>
                <a:gd name="T52" fmla="*/ 2147483647 w 1572"/>
                <a:gd name="T53" fmla="*/ 2147483647 h 1533"/>
                <a:gd name="T54" fmla="*/ 2147483647 w 1572"/>
                <a:gd name="T55" fmla="*/ 2147483647 h 1533"/>
                <a:gd name="T56" fmla="*/ 2147483647 w 1572"/>
                <a:gd name="T57" fmla="*/ 2147483647 h 1533"/>
                <a:gd name="T58" fmla="*/ 2147483647 w 1572"/>
                <a:gd name="T59" fmla="*/ 2147483647 h 1533"/>
                <a:gd name="T60" fmla="*/ 2147483647 w 1572"/>
                <a:gd name="T61" fmla="*/ 2147483647 h 1533"/>
                <a:gd name="T62" fmla="*/ 2147483647 w 1572"/>
                <a:gd name="T63" fmla="*/ 2147483647 h 1533"/>
                <a:gd name="T64" fmla="*/ 2147483647 w 1572"/>
                <a:gd name="T65" fmla="*/ 2147483647 h 1533"/>
                <a:gd name="T66" fmla="*/ 2147483647 w 1572"/>
                <a:gd name="T67" fmla="*/ 2147483647 h 1533"/>
                <a:gd name="T68" fmla="*/ 2147483647 w 1572"/>
                <a:gd name="T69" fmla="*/ 2147483647 h 1533"/>
                <a:gd name="T70" fmla="*/ 2147483647 w 1572"/>
                <a:gd name="T71" fmla="*/ 2147483647 h 1533"/>
                <a:gd name="T72" fmla="*/ 2147483647 w 1572"/>
                <a:gd name="T73" fmla="*/ 2147483647 h 1533"/>
                <a:gd name="T74" fmla="*/ 2147483647 w 1572"/>
                <a:gd name="T75" fmla="*/ 2147483647 h 1533"/>
                <a:gd name="T76" fmla="*/ 2147483647 w 1572"/>
                <a:gd name="T77" fmla="*/ 2147483647 h 1533"/>
                <a:gd name="T78" fmla="*/ 2147483647 w 1572"/>
                <a:gd name="T79" fmla="*/ 2147483647 h 1533"/>
                <a:gd name="T80" fmla="*/ 2147483647 w 1572"/>
                <a:gd name="T81" fmla="*/ 2147483647 h 1533"/>
                <a:gd name="T82" fmla="*/ 2147483647 w 1572"/>
                <a:gd name="T83" fmla="*/ 2147483647 h 15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72"/>
                <a:gd name="T127" fmla="*/ 0 h 1533"/>
                <a:gd name="T128" fmla="*/ 1572 w 1572"/>
                <a:gd name="T129" fmla="*/ 1533 h 15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72" h="1533">
                  <a:moveTo>
                    <a:pt x="251" y="228"/>
                  </a:moveTo>
                  <a:lnTo>
                    <a:pt x="567" y="0"/>
                  </a:lnTo>
                  <a:lnTo>
                    <a:pt x="717" y="40"/>
                  </a:lnTo>
                  <a:lnTo>
                    <a:pt x="790" y="113"/>
                  </a:lnTo>
                  <a:lnTo>
                    <a:pt x="1087" y="142"/>
                  </a:lnTo>
                  <a:lnTo>
                    <a:pt x="1096" y="900"/>
                  </a:lnTo>
                  <a:lnTo>
                    <a:pt x="1193" y="922"/>
                  </a:lnTo>
                  <a:lnTo>
                    <a:pt x="1238" y="1013"/>
                  </a:lnTo>
                  <a:lnTo>
                    <a:pt x="1306" y="982"/>
                  </a:lnTo>
                  <a:lnTo>
                    <a:pt x="1449" y="1188"/>
                  </a:lnTo>
                  <a:lnTo>
                    <a:pt x="1572" y="1283"/>
                  </a:lnTo>
                  <a:lnTo>
                    <a:pt x="1567" y="1365"/>
                  </a:lnTo>
                  <a:lnTo>
                    <a:pt x="1412" y="1375"/>
                  </a:lnTo>
                  <a:lnTo>
                    <a:pt x="1344" y="1124"/>
                  </a:lnTo>
                  <a:lnTo>
                    <a:pt x="855" y="876"/>
                  </a:lnTo>
                  <a:lnTo>
                    <a:pt x="868" y="954"/>
                  </a:lnTo>
                  <a:lnTo>
                    <a:pt x="758" y="1055"/>
                  </a:lnTo>
                  <a:lnTo>
                    <a:pt x="740" y="1018"/>
                  </a:lnTo>
                  <a:lnTo>
                    <a:pt x="709" y="1018"/>
                  </a:lnTo>
                  <a:lnTo>
                    <a:pt x="621" y="1228"/>
                  </a:lnTo>
                  <a:lnTo>
                    <a:pt x="348" y="1435"/>
                  </a:lnTo>
                  <a:lnTo>
                    <a:pt x="78" y="1533"/>
                  </a:lnTo>
                  <a:lnTo>
                    <a:pt x="0" y="1520"/>
                  </a:lnTo>
                  <a:lnTo>
                    <a:pt x="310" y="1343"/>
                  </a:lnTo>
                  <a:lnTo>
                    <a:pt x="348" y="1343"/>
                  </a:lnTo>
                  <a:lnTo>
                    <a:pt x="461" y="1206"/>
                  </a:lnTo>
                  <a:lnTo>
                    <a:pt x="512" y="1201"/>
                  </a:lnTo>
                  <a:lnTo>
                    <a:pt x="589" y="1097"/>
                  </a:lnTo>
                  <a:lnTo>
                    <a:pt x="562" y="1051"/>
                  </a:lnTo>
                  <a:lnTo>
                    <a:pt x="397" y="1073"/>
                  </a:lnTo>
                  <a:lnTo>
                    <a:pt x="284" y="812"/>
                  </a:lnTo>
                  <a:lnTo>
                    <a:pt x="348" y="694"/>
                  </a:lnTo>
                  <a:lnTo>
                    <a:pt x="452" y="653"/>
                  </a:lnTo>
                  <a:lnTo>
                    <a:pt x="415" y="548"/>
                  </a:lnTo>
                  <a:lnTo>
                    <a:pt x="306" y="598"/>
                  </a:lnTo>
                  <a:lnTo>
                    <a:pt x="224" y="447"/>
                  </a:lnTo>
                  <a:lnTo>
                    <a:pt x="315" y="411"/>
                  </a:lnTo>
                  <a:lnTo>
                    <a:pt x="397" y="452"/>
                  </a:lnTo>
                  <a:lnTo>
                    <a:pt x="434" y="429"/>
                  </a:lnTo>
                  <a:lnTo>
                    <a:pt x="366" y="301"/>
                  </a:lnTo>
                  <a:lnTo>
                    <a:pt x="246" y="292"/>
                  </a:lnTo>
                  <a:lnTo>
                    <a:pt x="251" y="228"/>
                  </a:lnTo>
                  <a:close/>
                </a:path>
              </a:pathLst>
            </a:custGeom>
            <a:grpFill/>
            <a:ln w="12700">
              <a:solidFill>
                <a:srgbClr val="000000"/>
              </a:solidFill>
              <a:prstDash val="solid"/>
              <a:round/>
              <a:headEnd/>
              <a:tailEnd/>
            </a:ln>
          </p:spPr>
          <p:txBody>
            <a:bodyPr/>
            <a:lstStyle/>
            <a:p>
              <a:endParaRPr lang="en-US" sz="1100" dirty="0">
                <a:solidFill>
                  <a:srgbClr val="000000"/>
                </a:solidFill>
                <a:latin typeface="Arial" panose="020B0604020202020204"/>
              </a:endParaRPr>
            </a:p>
          </p:txBody>
        </p:sp>
      </p:grpSp>
      <p:sp>
        <p:nvSpPr>
          <p:cNvPr id="179" name="Shape - Wisconsin"/>
          <p:cNvSpPr>
            <a:spLocks noChangeAspect="1"/>
          </p:cNvSpPr>
          <p:nvPr/>
        </p:nvSpPr>
        <p:spPr bwMode="auto">
          <a:xfrm>
            <a:off x="6092608" y="2123699"/>
            <a:ext cx="672562" cy="791801"/>
          </a:xfrm>
          <a:custGeom>
            <a:avLst/>
            <a:gdLst>
              <a:gd name="T0" fmla="*/ 30 w 415"/>
              <a:gd name="T1" fmla="*/ 33 h 484"/>
              <a:gd name="T2" fmla="*/ 61 w 415"/>
              <a:gd name="T3" fmla="*/ 28 h 484"/>
              <a:gd name="T4" fmla="*/ 90 w 415"/>
              <a:gd name="T5" fmla="*/ 28 h 484"/>
              <a:gd name="T6" fmla="*/ 107 w 415"/>
              <a:gd name="T7" fmla="*/ 0 h 484"/>
              <a:gd name="T8" fmla="*/ 121 w 415"/>
              <a:gd name="T9" fmla="*/ 36 h 484"/>
              <a:gd name="T10" fmla="*/ 166 w 415"/>
              <a:gd name="T11" fmla="*/ 36 h 484"/>
              <a:gd name="T12" fmla="*/ 189 w 415"/>
              <a:gd name="T13" fmla="*/ 68 h 484"/>
              <a:gd name="T14" fmla="*/ 236 w 415"/>
              <a:gd name="T15" fmla="*/ 59 h 484"/>
              <a:gd name="T16" fmla="*/ 267 w 415"/>
              <a:gd name="T17" fmla="*/ 80 h 484"/>
              <a:gd name="T18" fmla="*/ 325 w 415"/>
              <a:gd name="T19" fmla="*/ 95 h 484"/>
              <a:gd name="T20" fmla="*/ 336 w 415"/>
              <a:gd name="T21" fmla="*/ 121 h 484"/>
              <a:gd name="T22" fmla="*/ 365 w 415"/>
              <a:gd name="T23" fmla="*/ 122 h 484"/>
              <a:gd name="T24" fmla="*/ 356 w 415"/>
              <a:gd name="T25" fmla="*/ 147 h 484"/>
              <a:gd name="T26" fmla="*/ 367 w 415"/>
              <a:gd name="T27" fmla="*/ 176 h 484"/>
              <a:gd name="T28" fmla="*/ 347 w 415"/>
              <a:gd name="T29" fmla="*/ 211 h 484"/>
              <a:gd name="T30" fmla="*/ 361 w 415"/>
              <a:gd name="T31" fmla="*/ 219 h 484"/>
              <a:gd name="T32" fmla="*/ 394 w 415"/>
              <a:gd name="T33" fmla="*/ 180 h 484"/>
              <a:gd name="T34" fmla="*/ 392 w 415"/>
              <a:gd name="T35" fmla="*/ 167 h 484"/>
              <a:gd name="T36" fmla="*/ 406 w 415"/>
              <a:gd name="T37" fmla="*/ 161 h 484"/>
              <a:gd name="T38" fmla="*/ 415 w 415"/>
              <a:gd name="T39" fmla="*/ 180 h 484"/>
              <a:gd name="T40" fmla="*/ 389 w 415"/>
              <a:gd name="T41" fmla="*/ 207 h 484"/>
              <a:gd name="T42" fmla="*/ 379 w 415"/>
              <a:gd name="T43" fmla="*/ 268 h 484"/>
              <a:gd name="T44" fmla="*/ 379 w 415"/>
              <a:gd name="T45" fmla="*/ 371 h 484"/>
              <a:gd name="T46" fmla="*/ 394 w 415"/>
              <a:gd name="T47" fmla="*/ 389 h 484"/>
              <a:gd name="T48" fmla="*/ 388 w 415"/>
              <a:gd name="T49" fmla="*/ 453 h 484"/>
              <a:gd name="T50" fmla="*/ 191 w 415"/>
              <a:gd name="T51" fmla="*/ 484 h 484"/>
              <a:gd name="T52" fmla="*/ 142 w 415"/>
              <a:gd name="T53" fmla="*/ 454 h 484"/>
              <a:gd name="T54" fmla="*/ 152 w 415"/>
              <a:gd name="T55" fmla="*/ 416 h 484"/>
              <a:gd name="T56" fmla="*/ 128 w 415"/>
              <a:gd name="T57" fmla="*/ 374 h 484"/>
              <a:gd name="T58" fmla="*/ 107 w 415"/>
              <a:gd name="T59" fmla="*/ 322 h 484"/>
              <a:gd name="T60" fmla="*/ 52 w 415"/>
              <a:gd name="T61" fmla="*/ 270 h 484"/>
              <a:gd name="T62" fmla="*/ 18 w 415"/>
              <a:gd name="T63" fmla="*/ 270 h 484"/>
              <a:gd name="T64" fmla="*/ 18 w 415"/>
              <a:gd name="T65" fmla="*/ 198 h 484"/>
              <a:gd name="T66" fmla="*/ 0 w 415"/>
              <a:gd name="T67" fmla="*/ 171 h 484"/>
              <a:gd name="T68" fmla="*/ 39 w 415"/>
              <a:gd name="T69" fmla="*/ 130 h 484"/>
              <a:gd name="T70" fmla="*/ 30 w 415"/>
              <a:gd name="T71" fmla="*/ 33 h 4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484"/>
              <a:gd name="T110" fmla="*/ 415 w 415"/>
              <a:gd name="T111" fmla="*/ 484 h 4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484">
                <a:moveTo>
                  <a:pt x="30" y="33"/>
                </a:moveTo>
                <a:lnTo>
                  <a:pt x="61" y="28"/>
                </a:lnTo>
                <a:lnTo>
                  <a:pt x="90" y="28"/>
                </a:lnTo>
                <a:lnTo>
                  <a:pt x="107" y="0"/>
                </a:lnTo>
                <a:lnTo>
                  <a:pt x="121" y="36"/>
                </a:lnTo>
                <a:lnTo>
                  <a:pt x="166" y="36"/>
                </a:lnTo>
                <a:lnTo>
                  <a:pt x="189" y="68"/>
                </a:lnTo>
                <a:lnTo>
                  <a:pt x="236" y="59"/>
                </a:lnTo>
                <a:lnTo>
                  <a:pt x="267" y="80"/>
                </a:lnTo>
                <a:lnTo>
                  <a:pt x="325" y="95"/>
                </a:lnTo>
                <a:lnTo>
                  <a:pt x="336" y="121"/>
                </a:lnTo>
                <a:lnTo>
                  <a:pt x="365" y="122"/>
                </a:lnTo>
                <a:lnTo>
                  <a:pt x="356" y="147"/>
                </a:lnTo>
                <a:lnTo>
                  <a:pt x="367" y="176"/>
                </a:lnTo>
                <a:lnTo>
                  <a:pt x="347" y="211"/>
                </a:lnTo>
                <a:lnTo>
                  <a:pt x="361" y="219"/>
                </a:lnTo>
                <a:lnTo>
                  <a:pt x="394" y="180"/>
                </a:lnTo>
                <a:lnTo>
                  <a:pt x="392" y="167"/>
                </a:lnTo>
                <a:lnTo>
                  <a:pt x="406" y="161"/>
                </a:lnTo>
                <a:lnTo>
                  <a:pt x="415" y="180"/>
                </a:lnTo>
                <a:lnTo>
                  <a:pt x="389" y="207"/>
                </a:lnTo>
                <a:lnTo>
                  <a:pt x="379" y="268"/>
                </a:lnTo>
                <a:lnTo>
                  <a:pt x="379" y="371"/>
                </a:lnTo>
                <a:lnTo>
                  <a:pt x="394" y="389"/>
                </a:lnTo>
                <a:lnTo>
                  <a:pt x="388" y="453"/>
                </a:lnTo>
                <a:lnTo>
                  <a:pt x="191" y="484"/>
                </a:lnTo>
                <a:lnTo>
                  <a:pt x="142" y="454"/>
                </a:lnTo>
                <a:lnTo>
                  <a:pt x="152" y="416"/>
                </a:lnTo>
                <a:lnTo>
                  <a:pt x="128" y="374"/>
                </a:lnTo>
                <a:lnTo>
                  <a:pt x="107" y="322"/>
                </a:lnTo>
                <a:lnTo>
                  <a:pt x="52" y="270"/>
                </a:lnTo>
                <a:lnTo>
                  <a:pt x="18" y="270"/>
                </a:lnTo>
                <a:lnTo>
                  <a:pt x="18" y="198"/>
                </a:lnTo>
                <a:lnTo>
                  <a:pt x="0" y="171"/>
                </a:lnTo>
                <a:lnTo>
                  <a:pt x="39" y="130"/>
                </a:lnTo>
                <a:lnTo>
                  <a:pt x="30" y="33"/>
                </a:lnTo>
                <a:close/>
              </a:path>
            </a:pathLst>
          </a:custGeom>
          <a:solidFill>
            <a:schemeClr val="accent5"/>
          </a:solidFill>
          <a:ln w="57150">
            <a:solidFill>
              <a:schemeClr val="accent1"/>
            </a:solidFill>
            <a:prstDash val="solid"/>
            <a:round/>
            <a:headEnd/>
            <a:tailEnd/>
          </a:ln>
        </p:spPr>
        <p:txBody>
          <a:bodyPr/>
          <a:lstStyle/>
          <a:p>
            <a:pPr>
              <a:defRPr/>
            </a:pPr>
            <a:endParaRPr lang="en-US" sz="1100" dirty="0">
              <a:solidFill>
                <a:srgbClr val="FFFFFF"/>
              </a:solidFill>
              <a:latin typeface="Arial" panose="020B0604020202020204"/>
            </a:endParaRPr>
          </a:p>
        </p:txBody>
      </p:sp>
      <p:sp>
        <p:nvSpPr>
          <p:cNvPr id="180" name="Shape - Wyoming"/>
          <p:cNvSpPr>
            <a:spLocks noChangeAspect="1"/>
          </p:cNvSpPr>
          <p:nvPr/>
        </p:nvSpPr>
        <p:spPr bwMode="auto">
          <a:xfrm>
            <a:off x="3852520" y="2451109"/>
            <a:ext cx="922324" cy="758392"/>
          </a:xfrm>
          <a:custGeom>
            <a:avLst/>
            <a:gdLst>
              <a:gd name="T0" fmla="*/ 2147483647 w 567"/>
              <a:gd name="T1" fmla="*/ 0 h 463"/>
              <a:gd name="T2" fmla="*/ 2147483647 w 567"/>
              <a:gd name="T3" fmla="*/ 2147483647 h 463"/>
              <a:gd name="T4" fmla="*/ 0 w 567"/>
              <a:gd name="T5" fmla="*/ 2147483647 h 463"/>
              <a:gd name="T6" fmla="*/ 2147483647 w 567"/>
              <a:gd name="T7" fmla="*/ 2147483647 h 463"/>
              <a:gd name="T8" fmla="*/ 2147483647 w 567"/>
              <a:gd name="T9" fmla="*/ 2147483647 h 463"/>
              <a:gd name="T10" fmla="*/ 2147483647 w 567"/>
              <a:gd name="T11" fmla="*/ 2147483647 h 463"/>
              <a:gd name="T12" fmla="*/ 2147483647 w 567"/>
              <a:gd name="T13" fmla="*/ 0 h 463"/>
              <a:gd name="T14" fmla="*/ 0 60000 65536"/>
              <a:gd name="T15" fmla="*/ 0 60000 65536"/>
              <a:gd name="T16" fmla="*/ 0 60000 65536"/>
              <a:gd name="T17" fmla="*/ 0 60000 65536"/>
              <a:gd name="T18" fmla="*/ 0 60000 65536"/>
              <a:gd name="T19" fmla="*/ 0 60000 65536"/>
              <a:gd name="T20" fmla="*/ 0 60000 65536"/>
              <a:gd name="T21" fmla="*/ 0 w 567"/>
              <a:gd name="T22" fmla="*/ 0 h 463"/>
              <a:gd name="T23" fmla="*/ 567 w 567"/>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463">
                <a:moveTo>
                  <a:pt x="55" y="0"/>
                </a:moveTo>
                <a:lnTo>
                  <a:pt x="35" y="172"/>
                </a:lnTo>
                <a:lnTo>
                  <a:pt x="0" y="420"/>
                </a:lnTo>
                <a:lnTo>
                  <a:pt x="164" y="433"/>
                </a:lnTo>
                <a:lnTo>
                  <a:pt x="547" y="463"/>
                </a:lnTo>
                <a:lnTo>
                  <a:pt x="567" y="47"/>
                </a:lnTo>
                <a:lnTo>
                  <a:pt x="55" y="0"/>
                </a:lnTo>
                <a:close/>
              </a:path>
            </a:pathLst>
          </a:custGeom>
          <a:solidFill>
            <a:schemeClr val="accent6"/>
          </a:solidFill>
          <a:ln w="57150">
            <a:solidFill>
              <a:schemeClr val="accent1"/>
            </a:solidFill>
            <a:prstDash val="solid"/>
            <a:round/>
            <a:headEnd/>
            <a:tailEnd/>
          </a:ln>
        </p:spPr>
        <p:txBody>
          <a:bodyPr/>
          <a:lstStyle/>
          <a:p>
            <a:endParaRPr lang="en-US" sz="1100" dirty="0">
              <a:solidFill>
                <a:srgbClr val="000000"/>
              </a:solidFill>
              <a:latin typeface="Arial" panose="020B0604020202020204"/>
            </a:endParaRPr>
          </a:p>
        </p:txBody>
      </p:sp>
      <p:sp>
        <p:nvSpPr>
          <p:cNvPr id="181" name="Shape - Washington"/>
          <p:cNvSpPr>
            <a:spLocks noChangeAspect="1"/>
          </p:cNvSpPr>
          <p:nvPr/>
        </p:nvSpPr>
        <p:spPr bwMode="auto">
          <a:xfrm>
            <a:off x="2491073" y="1555740"/>
            <a:ext cx="858659" cy="634777"/>
          </a:xfrm>
          <a:custGeom>
            <a:avLst/>
            <a:gdLst>
              <a:gd name="T0" fmla="*/ 2147483647 w 530"/>
              <a:gd name="T1" fmla="*/ 0 h 389"/>
              <a:gd name="T2" fmla="*/ 2147483647 w 530"/>
              <a:gd name="T3" fmla="*/ 2147483647 h 389"/>
              <a:gd name="T4" fmla="*/ 2147483647 w 530"/>
              <a:gd name="T5" fmla="*/ 2147483647 h 389"/>
              <a:gd name="T6" fmla="*/ 2147483647 w 530"/>
              <a:gd name="T7" fmla="*/ 2147483647 h 389"/>
              <a:gd name="T8" fmla="*/ 2147483647 w 530"/>
              <a:gd name="T9" fmla="*/ 2147483647 h 389"/>
              <a:gd name="T10" fmla="*/ 2147483647 w 530"/>
              <a:gd name="T11" fmla="*/ 2147483647 h 389"/>
              <a:gd name="T12" fmla="*/ 2147483647 w 530"/>
              <a:gd name="T13" fmla="*/ 2147483647 h 389"/>
              <a:gd name="T14" fmla="*/ 2147483647 w 530"/>
              <a:gd name="T15" fmla="*/ 2147483647 h 389"/>
              <a:gd name="T16" fmla="*/ 2147483647 w 530"/>
              <a:gd name="T17" fmla="*/ 2147483647 h 389"/>
              <a:gd name="T18" fmla="*/ 2147483647 w 530"/>
              <a:gd name="T19" fmla="*/ 2147483647 h 389"/>
              <a:gd name="T20" fmla="*/ 2147483647 w 530"/>
              <a:gd name="T21" fmla="*/ 2147483647 h 389"/>
              <a:gd name="T22" fmla="*/ 2147483647 w 530"/>
              <a:gd name="T23" fmla="*/ 2147483647 h 389"/>
              <a:gd name="T24" fmla="*/ 2147483647 w 530"/>
              <a:gd name="T25" fmla="*/ 2147483647 h 389"/>
              <a:gd name="T26" fmla="*/ 2147483647 w 530"/>
              <a:gd name="T27" fmla="*/ 2147483647 h 389"/>
              <a:gd name="T28" fmla="*/ 2147483647 w 530"/>
              <a:gd name="T29" fmla="*/ 2147483647 h 389"/>
              <a:gd name="T30" fmla="*/ 2147483647 w 530"/>
              <a:gd name="T31" fmla="*/ 2147483647 h 389"/>
              <a:gd name="T32" fmla="*/ 2147483647 w 530"/>
              <a:gd name="T33" fmla="*/ 2147483647 h 389"/>
              <a:gd name="T34" fmla="*/ 2147483647 w 530"/>
              <a:gd name="T35" fmla="*/ 2147483647 h 389"/>
              <a:gd name="T36" fmla="*/ 2147483647 w 530"/>
              <a:gd name="T37" fmla="*/ 2147483647 h 389"/>
              <a:gd name="T38" fmla="*/ 2147483647 w 530"/>
              <a:gd name="T39" fmla="*/ 2147483647 h 389"/>
              <a:gd name="T40" fmla="*/ 0 w 530"/>
              <a:gd name="T41" fmla="*/ 2147483647 h 389"/>
              <a:gd name="T42" fmla="*/ 2147483647 w 530"/>
              <a:gd name="T43" fmla="*/ 2147483647 h 389"/>
              <a:gd name="T44" fmla="*/ 2147483647 w 530"/>
              <a:gd name="T45" fmla="*/ 2147483647 h 389"/>
              <a:gd name="T46" fmla="*/ 2147483647 w 530"/>
              <a:gd name="T47" fmla="*/ 2147483647 h 389"/>
              <a:gd name="T48" fmla="*/ 2147483647 w 530"/>
              <a:gd name="T49" fmla="*/ 2147483647 h 389"/>
              <a:gd name="T50" fmla="*/ 2147483647 w 530"/>
              <a:gd name="T51" fmla="*/ 2147483647 h 389"/>
              <a:gd name="T52" fmla="*/ 2147483647 w 530"/>
              <a:gd name="T53" fmla="*/ 2147483647 h 389"/>
              <a:gd name="T54" fmla="*/ 2147483647 w 530"/>
              <a:gd name="T55" fmla="*/ 2147483647 h 389"/>
              <a:gd name="T56" fmla="*/ 2147483647 w 530"/>
              <a:gd name="T57" fmla="*/ 2147483647 h 389"/>
              <a:gd name="T58" fmla="*/ 2147483647 w 530"/>
              <a:gd name="T59" fmla="*/ 2147483647 h 389"/>
              <a:gd name="T60" fmla="*/ 2147483647 w 530"/>
              <a:gd name="T61" fmla="*/ 2147483647 h 389"/>
              <a:gd name="T62" fmla="*/ 2147483647 w 530"/>
              <a:gd name="T63" fmla="*/ 2147483647 h 389"/>
              <a:gd name="T64" fmla="*/ 2147483647 w 530"/>
              <a:gd name="T65" fmla="*/ 2147483647 h 389"/>
              <a:gd name="T66" fmla="*/ 2147483647 w 530"/>
              <a:gd name="T67" fmla="*/ 2147483647 h 389"/>
              <a:gd name="T68" fmla="*/ 2147483647 w 530"/>
              <a:gd name="T69" fmla="*/ 2147483647 h 389"/>
              <a:gd name="T70" fmla="*/ 2147483647 w 530"/>
              <a:gd name="T71" fmla="*/ 2147483647 h 389"/>
              <a:gd name="T72" fmla="*/ 2147483647 w 530"/>
              <a:gd name="T73" fmla="*/ 2147483647 h 389"/>
              <a:gd name="T74" fmla="*/ 2147483647 w 530"/>
              <a:gd name="T75" fmla="*/ 0 h 3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0"/>
              <a:gd name="T115" fmla="*/ 0 h 389"/>
              <a:gd name="T116" fmla="*/ 530 w 530"/>
              <a:gd name="T117" fmla="*/ 389 h 3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0" h="389">
                <a:moveTo>
                  <a:pt x="134" y="0"/>
                </a:moveTo>
                <a:lnTo>
                  <a:pt x="243" y="30"/>
                </a:lnTo>
                <a:lnTo>
                  <a:pt x="326" y="49"/>
                </a:lnTo>
                <a:lnTo>
                  <a:pt x="366" y="58"/>
                </a:lnTo>
                <a:lnTo>
                  <a:pt x="408" y="64"/>
                </a:lnTo>
                <a:lnTo>
                  <a:pt x="463" y="74"/>
                </a:lnTo>
                <a:lnTo>
                  <a:pt x="530" y="86"/>
                </a:lnTo>
                <a:lnTo>
                  <a:pt x="487" y="389"/>
                </a:lnTo>
                <a:lnTo>
                  <a:pt x="281" y="345"/>
                </a:lnTo>
                <a:lnTo>
                  <a:pt x="253" y="365"/>
                </a:lnTo>
                <a:lnTo>
                  <a:pt x="216" y="335"/>
                </a:lnTo>
                <a:lnTo>
                  <a:pt x="183" y="365"/>
                </a:lnTo>
                <a:lnTo>
                  <a:pt x="153" y="339"/>
                </a:lnTo>
                <a:lnTo>
                  <a:pt x="68" y="335"/>
                </a:lnTo>
                <a:lnTo>
                  <a:pt x="80" y="286"/>
                </a:lnTo>
                <a:lnTo>
                  <a:pt x="19" y="281"/>
                </a:lnTo>
                <a:lnTo>
                  <a:pt x="13" y="253"/>
                </a:lnTo>
                <a:lnTo>
                  <a:pt x="25" y="223"/>
                </a:lnTo>
                <a:lnTo>
                  <a:pt x="10" y="196"/>
                </a:lnTo>
                <a:lnTo>
                  <a:pt x="11" y="120"/>
                </a:lnTo>
                <a:lnTo>
                  <a:pt x="0" y="62"/>
                </a:lnTo>
                <a:lnTo>
                  <a:pt x="7" y="40"/>
                </a:lnTo>
                <a:lnTo>
                  <a:pt x="34" y="49"/>
                </a:lnTo>
                <a:lnTo>
                  <a:pt x="62" y="83"/>
                </a:lnTo>
                <a:lnTo>
                  <a:pt x="114" y="91"/>
                </a:lnTo>
                <a:lnTo>
                  <a:pt x="128" y="119"/>
                </a:lnTo>
                <a:lnTo>
                  <a:pt x="102" y="119"/>
                </a:lnTo>
                <a:lnTo>
                  <a:pt x="99" y="143"/>
                </a:lnTo>
                <a:lnTo>
                  <a:pt x="114" y="146"/>
                </a:lnTo>
                <a:lnTo>
                  <a:pt x="120" y="170"/>
                </a:lnTo>
                <a:lnTo>
                  <a:pt x="89" y="187"/>
                </a:lnTo>
                <a:lnTo>
                  <a:pt x="89" y="204"/>
                </a:lnTo>
                <a:lnTo>
                  <a:pt x="125" y="204"/>
                </a:lnTo>
                <a:lnTo>
                  <a:pt x="134" y="162"/>
                </a:lnTo>
                <a:lnTo>
                  <a:pt x="161" y="137"/>
                </a:lnTo>
                <a:lnTo>
                  <a:pt x="128" y="71"/>
                </a:lnTo>
                <a:lnTo>
                  <a:pt x="149" y="50"/>
                </a:lnTo>
                <a:lnTo>
                  <a:pt x="134" y="0"/>
                </a:lnTo>
                <a:close/>
              </a:path>
            </a:pathLst>
          </a:custGeom>
          <a:solidFill>
            <a:schemeClr val="accent6"/>
          </a:solidFill>
          <a:ln w="12700">
            <a:solidFill>
              <a:srgbClr val="000000"/>
            </a:solidFill>
            <a:prstDash val="solid"/>
            <a:round/>
            <a:headEnd/>
            <a:tailEnd/>
          </a:ln>
        </p:spPr>
        <p:txBody>
          <a:bodyPr/>
          <a:lstStyle/>
          <a:p>
            <a:endParaRPr lang="en-US" sz="1100" dirty="0">
              <a:solidFill>
                <a:srgbClr val="000000"/>
              </a:solidFill>
              <a:latin typeface="Arial" panose="020B0604020202020204"/>
            </a:endParaRPr>
          </a:p>
        </p:txBody>
      </p:sp>
      <p:sp>
        <p:nvSpPr>
          <p:cNvPr id="182" name="Shape - Vermont"/>
          <p:cNvSpPr>
            <a:spLocks noChangeAspect="1"/>
          </p:cNvSpPr>
          <p:nvPr/>
        </p:nvSpPr>
        <p:spPr bwMode="auto">
          <a:xfrm>
            <a:off x="8361297" y="2025140"/>
            <a:ext cx="226909" cy="422628"/>
          </a:xfrm>
          <a:custGeom>
            <a:avLst/>
            <a:gdLst>
              <a:gd name="T0" fmla="*/ 0 w 139"/>
              <a:gd name="T1" fmla="*/ 2147483647 h 257"/>
              <a:gd name="T2" fmla="*/ 2147483647 w 139"/>
              <a:gd name="T3" fmla="*/ 0 h 257"/>
              <a:gd name="T4" fmla="*/ 2147483647 w 139"/>
              <a:gd name="T5" fmla="*/ 2147483647 h 257"/>
              <a:gd name="T6" fmla="*/ 2147483647 w 139"/>
              <a:gd name="T7" fmla="*/ 2147483647 h 257"/>
              <a:gd name="T8" fmla="*/ 2147483647 w 139"/>
              <a:gd name="T9" fmla="*/ 2147483647 h 257"/>
              <a:gd name="T10" fmla="*/ 2147483647 w 139"/>
              <a:gd name="T11" fmla="*/ 2147483647 h 257"/>
              <a:gd name="T12" fmla="*/ 2147483647 w 139"/>
              <a:gd name="T13" fmla="*/ 2147483647 h 257"/>
              <a:gd name="T14" fmla="*/ 2147483647 w 139"/>
              <a:gd name="T15" fmla="*/ 2147483647 h 257"/>
              <a:gd name="T16" fmla="*/ 2147483647 w 139"/>
              <a:gd name="T17" fmla="*/ 2147483647 h 257"/>
              <a:gd name="T18" fmla="*/ 0 w 139"/>
              <a:gd name="T19" fmla="*/ 21474836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257"/>
              <a:gd name="T32" fmla="*/ 139 w 139"/>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257">
                <a:moveTo>
                  <a:pt x="0" y="27"/>
                </a:moveTo>
                <a:lnTo>
                  <a:pt x="102" y="0"/>
                </a:lnTo>
                <a:lnTo>
                  <a:pt x="139" y="70"/>
                </a:lnTo>
                <a:lnTo>
                  <a:pt x="120" y="88"/>
                </a:lnTo>
                <a:lnTo>
                  <a:pt x="127" y="243"/>
                </a:lnTo>
                <a:lnTo>
                  <a:pt x="69" y="257"/>
                </a:lnTo>
                <a:lnTo>
                  <a:pt x="41" y="193"/>
                </a:lnTo>
                <a:lnTo>
                  <a:pt x="39" y="117"/>
                </a:lnTo>
                <a:lnTo>
                  <a:pt x="14" y="94"/>
                </a:lnTo>
                <a:lnTo>
                  <a:pt x="0" y="27"/>
                </a:lnTo>
                <a:close/>
              </a:path>
            </a:pathLst>
          </a:custGeom>
          <a:solidFill>
            <a:schemeClr val="accent6"/>
          </a:solidFill>
          <a:ln w="12700">
            <a:solidFill>
              <a:srgbClr val="000000"/>
            </a:solidFill>
            <a:prstDash val="solid"/>
            <a:round/>
            <a:headEnd/>
            <a:tailEnd/>
          </a:ln>
        </p:spPr>
        <p:txBody>
          <a:bodyPr/>
          <a:lstStyle/>
          <a:p>
            <a:endParaRPr lang="en-US" sz="1100" dirty="0">
              <a:solidFill>
                <a:srgbClr val="000000"/>
              </a:solidFill>
              <a:latin typeface="Arial" panose="020B0604020202020204"/>
            </a:endParaRPr>
          </a:p>
        </p:txBody>
      </p:sp>
      <p:sp>
        <p:nvSpPr>
          <p:cNvPr id="183" name="Shape - South Dakota"/>
          <p:cNvSpPr>
            <a:spLocks noChangeAspect="1"/>
          </p:cNvSpPr>
          <p:nvPr/>
        </p:nvSpPr>
        <p:spPr bwMode="auto">
          <a:xfrm>
            <a:off x="4745460" y="2350881"/>
            <a:ext cx="946810" cy="624754"/>
          </a:xfrm>
          <a:custGeom>
            <a:avLst/>
            <a:gdLst>
              <a:gd name="T0" fmla="*/ 2147483647 w 583"/>
              <a:gd name="T1" fmla="*/ 0 h 380"/>
              <a:gd name="T2" fmla="*/ 2147483647 w 583"/>
              <a:gd name="T3" fmla="*/ 2147483647 h 380"/>
              <a:gd name="T4" fmla="*/ 0 w 583"/>
              <a:gd name="T5" fmla="*/ 2147483647 h 380"/>
              <a:gd name="T6" fmla="*/ 2147483647 w 583"/>
              <a:gd name="T7" fmla="*/ 2147483647 h 380"/>
              <a:gd name="T8" fmla="*/ 2147483647 w 583"/>
              <a:gd name="T9" fmla="*/ 2147483647 h 380"/>
              <a:gd name="T10" fmla="*/ 2147483647 w 583"/>
              <a:gd name="T11" fmla="*/ 2147483647 h 380"/>
              <a:gd name="T12" fmla="*/ 2147483647 w 583"/>
              <a:gd name="T13" fmla="*/ 2147483647 h 380"/>
              <a:gd name="T14" fmla="*/ 2147483647 w 583"/>
              <a:gd name="T15" fmla="*/ 2147483647 h 380"/>
              <a:gd name="T16" fmla="*/ 2147483647 w 583"/>
              <a:gd name="T17" fmla="*/ 2147483647 h 380"/>
              <a:gd name="T18" fmla="*/ 2147483647 w 583"/>
              <a:gd name="T19" fmla="*/ 2147483647 h 380"/>
              <a:gd name="T20" fmla="*/ 2147483647 w 583"/>
              <a:gd name="T21" fmla="*/ 2147483647 h 380"/>
              <a:gd name="T22" fmla="*/ 2147483647 w 583"/>
              <a:gd name="T23" fmla="*/ 2147483647 h 380"/>
              <a:gd name="T24" fmla="*/ 2147483647 w 583"/>
              <a:gd name="T25" fmla="*/ 2147483647 h 380"/>
              <a:gd name="T26" fmla="*/ 2147483647 w 583"/>
              <a:gd name="T27" fmla="*/ 0 h 3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3"/>
              <a:gd name="T43" fmla="*/ 0 h 380"/>
              <a:gd name="T44" fmla="*/ 583 w 583"/>
              <a:gd name="T45" fmla="*/ 380 h 3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3" h="380">
                <a:moveTo>
                  <a:pt x="11" y="0"/>
                </a:moveTo>
                <a:lnTo>
                  <a:pt x="9" y="147"/>
                </a:lnTo>
                <a:lnTo>
                  <a:pt x="0" y="320"/>
                </a:lnTo>
                <a:lnTo>
                  <a:pt x="424" y="326"/>
                </a:lnTo>
                <a:lnTo>
                  <a:pt x="468" y="350"/>
                </a:lnTo>
                <a:lnTo>
                  <a:pt x="500" y="317"/>
                </a:lnTo>
                <a:lnTo>
                  <a:pt x="583" y="380"/>
                </a:lnTo>
                <a:lnTo>
                  <a:pt x="571" y="314"/>
                </a:lnTo>
                <a:lnTo>
                  <a:pt x="579" y="264"/>
                </a:lnTo>
                <a:lnTo>
                  <a:pt x="583" y="91"/>
                </a:lnTo>
                <a:lnTo>
                  <a:pt x="546" y="54"/>
                </a:lnTo>
                <a:lnTo>
                  <a:pt x="561" y="6"/>
                </a:lnTo>
                <a:lnTo>
                  <a:pt x="284" y="4"/>
                </a:lnTo>
                <a:lnTo>
                  <a:pt x="11" y="0"/>
                </a:lnTo>
                <a:close/>
              </a:path>
            </a:pathLst>
          </a:custGeom>
          <a:solidFill>
            <a:schemeClr val="accent6"/>
          </a:solidFill>
          <a:ln w="57150">
            <a:solidFill>
              <a:schemeClr val="accent1"/>
            </a:solidFill>
            <a:prstDash val="solid"/>
            <a:round/>
            <a:headEnd/>
            <a:tailEnd/>
          </a:ln>
        </p:spPr>
        <p:txBody>
          <a:bodyPr/>
          <a:lstStyle/>
          <a:p>
            <a:endParaRPr lang="en-US" sz="1100" dirty="0">
              <a:solidFill>
                <a:srgbClr val="000000"/>
              </a:solidFill>
              <a:latin typeface="Arial" panose="020B0604020202020204"/>
            </a:endParaRPr>
          </a:p>
        </p:txBody>
      </p:sp>
      <p:sp>
        <p:nvSpPr>
          <p:cNvPr id="184" name="Shape - Rhode Island"/>
          <p:cNvSpPr>
            <a:spLocks noChangeAspect="1"/>
          </p:cNvSpPr>
          <p:nvPr/>
        </p:nvSpPr>
        <p:spPr bwMode="auto">
          <a:xfrm>
            <a:off x="8681253" y="2501223"/>
            <a:ext cx="124065" cy="106910"/>
          </a:xfrm>
          <a:custGeom>
            <a:avLst/>
            <a:gdLst>
              <a:gd name="T0" fmla="*/ 0 w 77"/>
              <a:gd name="T1" fmla="*/ 2147483647 h 64"/>
              <a:gd name="T2" fmla="*/ 2147483647 w 77"/>
              <a:gd name="T3" fmla="*/ 0 h 64"/>
              <a:gd name="T4" fmla="*/ 2147483647 w 77"/>
              <a:gd name="T5" fmla="*/ 2147483647 h 64"/>
              <a:gd name="T6" fmla="*/ 2147483647 w 77"/>
              <a:gd name="T7" fmla="*/ 2147483647 h 64"/>
              <a:gd name="T8" fmla="*/ 2147483647 w 77"/>
              <a:gd name="T9" fmla="*/ 2147483647 h 64"/>
              <a:gd name="T10" fmla="*/ 2147483647 w 77"/>
              <a:gd name="T11" fmla="*/ 2147483647 h 64"/>
              <a:gd name="T12" fmla="*/ 0 w 77"/>
              <a:gd name="T13" fmla="*/ 2147483647 h 64"/>
              <a:gd name="T14" fmla="*/ 0 60000 65536"/>
              <a:gd name="T15" fmla="*/ 0 60000 65536"/>
              <a:gd name="T16" fmla="*/ 0 60000 65536"/>
              <a:gd name="T17" fmla="*/ 0 60000 65536"/>
              <a:gd name="T18" fmla="*/ 0 60000 65536"/>
              <a:gd name="T19" fmla="*/ 0 60000 65536"/>
              <a:gd name="T20" fmla="*/ 0 60000 65536"/>
              <a:gd name="T21" fmla="*/ 0 w 77"/>
              <a:gd name="T22" fmla="*/ 0 h 64"/>
              <a:gd name="T23" fmla="*/ 77 w 7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64">
                <a:moveTo>
                  <a:pt x="0" y="10"/>
                </a:moveTo>
                <a:lnTo>
                  <a:pt x="32" y="0"/>
                </a:lnTo>
                <a:lnTo>
                  <a:pt x="77" y="33"/>
                </a:lnTo>
                <a:lnTo>
                  <a:pt x="68" y="42"/>
                </a:lnTo>
                <a:lnTo>
                  <a:pt x="46" y="42"/>
                </a:lnTo>
                <a:lnTo>
                  <a:pt x="35" y="64"/>
                </a:lnTo>
                <a:lnTo>
                  <a:pt x="0" y="10"/>
                </a:lnTo>
                <a:close/>
              </a:path>
            </a:pathLst>
          </a:custGeom>
          <a:solidFill>
            <a:schemeClr val="accent5"/>
          </a:solidFill>
          <a:ln w="19050">
            <a:solidFill>
              <a:srgbClr val="000000"/>
            </a:solidFill>
            <a:prstDash val="solid"/>
            <a:round/>
            <a:headEnd/>
            <a:tailEnd/>
          </a:ln>
        </p:spPr>
        <p:txBody>
          <a:bodyPr/>
          <a:lstStyle/>
          <a:p>
            <a:endParaRPr lang="en-US" sz="1100" dirty="0">
              <a:solidFill>
                <a:srgbClr val="000000"/>
              </a:solidFill>
              <a:latin typeface="Arial" panose="020B0604020202020204"/>
            </a:endParaRPr>
          </a:p>
        </p:txBody>
      </p:sp>
      <p:sp>
        <p:nvSpPr>
          <p:cNvPr id="185" name="Shape - Pennsylvania"/>
          <p:cNvSpPr>
            <a:spLocks noChangeAspect="1"/>
          </p:cNvSpPr>
          <p:nvPr/>
        </p:nvSpPr>
        <p:spPr bwMode="auto">
          <a:xfrm>
            <a:off x="7636497" y="2638201"/>
            <a:ext cx="767243" cy="507822"/>
          </a:xfrm>
          <a:custGeom>
            <a:avLst/>
            <a:gdLst>
              <a:gd name="T0" fmla="*/ 43 w 473"/>
              <a:gd name="T1" fmla="*/ 45 h 310"/>
              <a:gd name="T2" fmla="*/ 0 w 473"/>
              <a:gd name="T3" fmla="*/ 87 h 310"/>
              <a:gd name="T4" fmla="*/ 24 w 473"/>
              <a:gd name="T5" fmla="*/ 237 h 310"/>
              <a:gd name="T6" fmla="*/ 43 w 473"/>
              <a:gd name="T7" fmla="*/ 310 h 310"/>
              <a:gd name="T8" fmla="*/ 124 w 473"/>
              <a:gd name="T9" fmla="*/ 304 h 310"/>
              <a:gd name="T10" fmla="*/ 422 w 473"/>
              <a:gd name="T11" fmla="*/ 248 h 310"/>
              <a:gd name="T12" fmla="*/ 443 w 473"/>
              <a:gd name="T13" fmla="*/ 239 h 310"/>
              <a:gd name="T14" fmla="*/ 473 w 473"/>
              <a:gd name="T15" fmla="*/ 169 h 310"/>
              <a:gd name="T16" fmla="*/ 428 w 473"/>
              <a:gd name="T17" fmla="*/ 130 h 310"/>
              <a:gd name="T18" fmla="*/ 452 w 473"/>
              <a:gd name="T19" fmla="*/ 41 h 310"/>
              <a:gd name="T20" fmla="*/ 418 w 473"/>
              <a:gd name="T21" fmla="*/ 32 h 310"/>
              <a:gd name="T22" fmla="*/ 418 w 473"/>
              <a:gd name="T23" fmla="*/ 9 h 310"/>
              <a:gd name="T24" fmla="*/ 403 w 473"/>
              <a:gd name="T25" fmla="*/ 0 h 310"/>
              <a:gd name="T26" fmla="*/ 57 w 473"/>
              <a:gd name="T27" fmla="*/ 64 h 310"/>
              <a:gd name="T28" fmla="*/ 43 w 473"/>
              <a:gd name="T29" fmla="*/ 45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3"/>
              <a:gd name="T46" fmla="*/ 0 h 310"/>
              <a:gd name="T47" fmla="*/ 473 w 473"/>
              <a:gd name="T48" fmla="*/ 310 h 3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3" h="310">
                <a:moveTo>
                  <a:pt x="43" y="45"/>
                </a:moveTo>
                <a:lnTo>
                  <a:pt x="0" y="87"/>
                </a:lnTo>
                <a:lnTo>
                  <a:pt x="24" y="237"/>
                </a:lnTo>
                <a:lnTo>
                  <a:pt x="43" y="310"/>
                </a:lnTo>
                <a:lnTo>
                  <a:pt x="124" y="304"/>
                </a:lnTo>
                <a:lnTo>
                  <a:pt x="422" y="248"/>
                </a:lnTo>
                <a:lnTo>
                  <a:pt x="443" y="239"/>
                </a:lnTo>
                <a:lnTo>
                  <a:pt x="473" y="169"/>
                </a:lnTo>
                <a:lnTo>
                  <a:pt x="428" y="130"/>
                </a:lnTo>
                <a:lnTo>
                  <a:pt x="452" y="41"/>
                </a:lnTo>
                <a:lnTo>
                  <a:pt x="418" y="32"/>
                </a:lnTo>
                <a:lnTo>
                  <a:pt x="418" y="9"/>
                </a:lnTo>
                <a:lnTo>
                  <a:pt x="403" y="0"/>
                </a:lnTo>
                <a:lnTo>
                  <a:pt x="57" y="64"/>
                </a:lnTo>
                <a:lnTo>
                  <a:pt x="43" y="45"/>
                </a:lnTo>
                <a:close/>
              </a:path>
            </a:pathLst>
          </a:custGeom>
          <a:solidFill>
            <a:schemeClr val="accent5"/>
          </a:solidFill>
          <a:ln w="12700">
            <a:solidFill>
              <a:srgbClr val="000000"/>
            </a:solidFill>
            <a:prstDash val="solid"/>
            <a:round/>
            <a:headEnd/>
            <a:tailEnd/>
          </a:ln>
        </p:spPr>
        <p:txBody>
          <a:bodyPr/>
          <a:lstStyle/>
          <a:p>
            <a:pPr>
              <a:defRPr/>
            </a:pPr>
            <a:endParaRPr lang="en-US" sz="1100" dirty="0">
              <a:solidFill>
                <a:srgbClr val="000000"/>
              </a:solidFill>
              <a:latin typeface="Arial" panose="020B0604020202020204"/>
            </a:endParaRPr>
          </a:p>
        </p:txBody>
      </p:sp>
      <p:sp>
        <p:nvSpPr>
          <p:cNvPr id="186" name="Shape - Oregon"/>
          <p:cNvSpPr>
            <a:spLocks noChangeAspect="1"/>
          </p:cNvSpPr>
          <p:nvPr/>
        </p:nvSpPr>
        <p:spPr bwMode="auto">
          <a:xfrm>
            <a:off x="2285385" y="2015117"/>
            <a:ext cx="1074140" cy="825210"/>
          </a:xfrm>
          <a:custGeom>
            <a:avLst/>
            <a:gdLst>
              <a:gd name="T0" fmla="*/ 145 w 662"/>
              <a:gd name="T1" fmla="*/ 0 h 505"/>
              <a:gd name="T2" fmla="*/ 126 w 662"/>
              <a:gd name="T3" fmla="*/ 11 h 505"/>
              <a:gd name="T4" fmla="*/ 114 w 662"/>
              <a:gd name="T5" fmla="*/ 55 h 505"/>
              <a:gd name="T6" fmla="*/ 102 w 662"/>
              <a:gd name="T7" fmla="*/ 93 h 505"/>
              <a:gd name="T8" fmla="*/ 93 w 662"/>
              <a:gd name="T9" fmla="*/ 123 h 505"/>
              <a:gd name="T10" fmla="*/ 81 w 662"/>
              <a:gd name="T11" fmla="*/ 155 h 505"/>
              <a:gd name="T12" fmla="*/ 67 w 662"/>
              <a:gd name="T13" fmla="*/ 188 h 505"/>
              <a:gd name="T14" fmla="*/ 50 w 662"/>
              <a:gd name="T15" fmla="*/ 224 h 505"/>
              <a:gd name="T16" fmla="*/ 26 w 662"/>
              <a:gd name="T17" fmla="*/ 266 h 505"/>
              <a:gd name="T18" fmla="*/ 0 w 662"/>
              <a:gd name="T19" fmla="*/ 306 h 505"/>
              <a:gd name="T20" fmla="*/ 0 w 662"/>
              <a:gd name="T21" fmla="*/ 394 h 505"/>
              <a:gd name="T22" fmla="*/ 371 w 662"/>
              <a:gd name="T23" fmla="*/ 470 h 505"/>
              <a:gd name="T24" fmla="*/ 543 w 662"/>
              <a:gd name="T25" fmla="*/ 505 h 505"/>
              <a:gd name="T26" fmla="*/ 579 w 662"/>
              <a:gd name="T27" fmla="*/ 330 h 505"/>
              <a:gd name="T28" fmla="*/ 601 w 662"/>
              <a:gd name="T29" fmla="*/ 315 h 505"/>
              <a:gd name="T30" fmla="*/ 580 w 662"/>
              <a:gd name="T31" fmla="*/ 276 h 505"/>
              <a:gd name="T32" fmla="*/ 591 w 662"/>
              <a:gd name="T33" fmla="*/ 236 h 505"/>
              <a:gd name="T34" fmla="*/ 662 w 662"/>
              <a:gd name="T35" fmla="*/ 169 h 505"/>
              <a:gd name="T36" fmla="*/ 613 w 662"/>
              <a:gd name="T37" fmla="*/ 108 h 505"/>
              <a:gd name="T38" fmla="*/ 407 w 662"/>
              <a:gd name="T39" fmla="*/ 64 h 505"/>
              <a:gd name="T40" fmla="*/ 379 w 662"/>
              <a:gd name="T41" fmla="*/ 82 h 505"/>
              <a:gd name="T42" fmla="*/ 342 w 662"/>
              <a:gd name="T43" fmla="*/ 52 h 505"/>
              <a:gd name="T44" fmla="*/ 309 w 662"/>
              <a:gd name="T45" fmla="*/ 84 h 505"/>
              <a:gd name="T46" fmla="*/ 278 w 662"/>
              <a:gd name="T47" fmla="*/ 52 h 505"/>
              <a:gd name="T48" fmla="*/ 196 w 662"/>
              <a:gd name="T49" fmla="*/ 54 h 505"/>
              <a:gd name="T50" fmla="*/ 206 w 662"/>
              <a:gd name="T51" fmla="*/ 5 h 505"/>
              <a:gd name="T52" fmla="*/ 145 w 662"/>
              <a:gd name="T53" fmla="*/ 0 h 5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2"/>
              <a:gd name="T82" fmla="*/ 0 h 505"/>
              <a:gd name="T83" fmla="*/ 662 w 662"/>
              <a:gd name="T84" fmla="*/ 505 h 5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2" h="505">
                <a:moveTo>
                  <a:pt x="145" y="0"/>
                </a:moveTo>
                <a:lnTo>
                  <a:pt x="126" y="11"/>
                </a:lnTo>
                <a:lnTo>
                  <a:pt x="114" y="55"/>
                </a:lnTo>
                <a:lnTo>
                  <a:pt x="102" y="93"/>
                </a:lnTo>
                <a:lnTo>
                  <a:pt x="93" y="123"/>
                </a:lnTo>
                <a:lnTo>
                  <a:pt x="81" y="155"/>
                </a:lnTo>
                <a:lnTo>
                  <a:pt x="67" y="188"/>
                </a:lnTo>
                <a:lnTo>
                  <a:pt x="50" y="224"/>
                </a:lnTo>
                <a:lnTo>
                  <a:pt x="26" y="266"/>
                </a:lnTo>
                <a:lnTo>
                  <a:pt x="0" y="306"/>
                </a:lnTo>
                <a:lnTo>
                  <a:pt x="0" y="394"/>
                </a:lnTo>
                <a:lnTo>
                  <a:pt x="371" y="470"/>
                </a:lnTo>
                <a:lnTo>
                  <a:pt x="543" y="505"/>
                </a:lnTo>
                <a:lnTo>
                  <a:pt x="579" y="330"/>
                </a:lnTo>
                <a:lnTo>
                  <a:pt x="601" y="315"/>
                </a:lnTo>
                <a:lnTo>
                  <a:pt x="580" y="276"/>
                </a:lnTo>
                <a:lnTo>
                  <a:pt x="591" y="236"/>
                </a:lnTo>
                <a:lnTo>
                  <a:pt x="662" y="169"/>
                </a:lnTo>
                <a:lnTo>
                  <a:pt x="613" y="108"/>
                </a:lnTo>
                <a:lnTo>
                  <a:pt x="407" y="64"/>
                </a:lnTo>
                <a:lnTo>
                  <a:pt x="379" y="82"/>
                </a:lnTo>
                <a:lnTo>
                  <a:pt x="342" y="52"/>
                </a:lnTo>
                <a:lnTo>
                  <a:pt x="309" y="84"/>
                </a:lnTo>
                <a:lnTo>
                  <a:pt x="278" y="52"/>
                </a:lnTo>
                <a:lnTo>
                  <a:pt x="196" y="54"/>
                </a:lnTo>
                <a:lnTo>
                  <a:pt x="206" y="5"/>
                </a:lnTo>
                <a:lnTo>
                  <a:pt x="145" y="0"/>
                </a:lnTo>
                <a:close/>
              </a:path>
            </a:pathLst>
          </a:custGeom>
          <a:solidFill>
            <a:schemeClr val="accent6"/>
          </a:solidFill>
          <a:ln w="12700">
            <a:solidFill>
              <a:srgbClr val="000000"/>
            </a:solidFill>
            <a:prstDash val="solid"/>
            <a:round/>
            <a:headEnd/>
            <a:tailEnd/>
          </a:ln>
        </p:spPr>
        <p:txBody>
          <a:bodyPr/>
          <a:lstStyle/>
          <a:p>
            <a:pPr>
              <a:defRPr/>
            </a:pPr>
            <a:endParaRPr lang="en-US" sz="1100" dirty="0">
              <a:solidFill>
                <a:srgbClr val="000000"/>
              </a:solidFill>
              <a:latin typeface="Arial" panose="020B0604020202020204"/>
            </a:endParaRPr>
          </a:p>
        </p:txBody>
      </p:sp>
      <p:sp>
        <p:nvSpPr>
          <p:cNvPr id="187" name="Shape - Ohio"/>
          <p:cNvSpPr>
            <a:spLocks noChangeAspect="1"/>
          </p:cNvSpPr>
          <p:nvPr/>
        </p:nvSpPr>
        <p:spPr bwMode="auto">
          <a:xfrm>
            <a:off x="7117384" y="2778521"/>
            <a:ext cx="563189" cy="651482"/>
          </a:xfrm>
          <a:custGeom>
            <a:avLst/>
            <a:gdLst>
              <a:gd name="T0" fmla="*/ 0 w 345"/>
              <a:gd name="T1" fmla="*/ 89 h 398"/>
              <a:gd name="T2" fmla="*/ 155 w 345"/>
              <a:gd name="T3" fmla="*/ 74 h 398"/>
              <a:gd name="T4" fmla="*/ 188 w 345"/>
              <a:gd name="T5" fmla="*/ 80 h 398"/>
              <a:gd name="T6" fmla="*/ 261 w 345"/>
              <a:gd name="T7" fmla="*/ 46 h 398"/>
              <a:gd name="T8" fmla="*/ 277 w 345"/>
              <a:gd name="T9" fmla="*/ 15 h 398"/>
              <a:gd name="T10" fmla="*/ 321 w 345"/>
              <a:gd name="T11" fmla="*/ 0 h 398"/>
              <a:gd name="T12" fmla="*/ 345 w 345"/>
              <a:gd name="T13" fmla="*/ 150 h 398"/>
              <a:gd name="T14" fmla="*/ 327 w 345"/>
              <a:gd name="T15" fmla="*/ 167 h 398"/>
              <a:gd name="T16" fmla="*/ 331 w 345"/>
              <a:gd name="T17" fmla="*/ 271 h 398"/>
              <a:gd name="T18" fmla="*/ 297 w 345"/>
              <a:gd name="T19" fmla="*/ 280 h 398"/>
              <a:gd name="T20" fmla="*/ 277 w 345"/>
              <a:gd name="T21" fmla="*/ 338 h 398"/>
              <a:gd name="T22" fmla="*/ 251 w 345"/>
              <a:gd name="T23" fmla="*/ 331 h 398"/>
              <a:gd name="T24" fmla="*/ 242 w 345"/>
              <a:gd name="T25" fmla="*/ 398 h 398"/>
              <a:gd name="T26" fmla="*/ 203 w 345"/>
              <a:gd name="T27" fmla="*/ 369 h 398"/>
              <a:gd name="T28" fmla="*/ 127 w 345"/>
              <a:gd name="T29" fmla="*/ 387 h 398"/>
              <a:gd name="T30" fmla="*/ 94 w 345"/>
              <a:gd name="T31" fmla="*/ 362 h 398"/>
              <a:gd name="T32" fmla="*/ 51 w 345"/>
              <a:gd name="T33" fmla="*/ 360 h 398"/>
              <a:gd name="T34" fmla="*/ 29 w 345"/>
              <a:gd name="T35" fmla="*/ 249 h 398"/>
              <a:gd name="T36" fmla="*/ 0 w 345"/>
              <a:gd name="T37" fmla="*/ 89 h 3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
              <a:gd name="T58" fmla="*/ 0 h 398"/>
              <a:gd name="T59" fmla="*/ 345 w 345"/>
              <a:gd name="T60" fmla="*/ 398 h 3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 h="398">
                <a:moveTo>
                  <a:pt x="0" y="89"/>
                </a:moveTo>
                <a:lnTo>
                  <a:pt x="155" y="74"/>
                </a:lnTo>
                <a:lnTo>
                  <a:pt x="188" y="80"/>
                </a:lnTo>
                <a:lnTo>
                  <a:pt x="261" y="46"/>
                </a:lnTo>
                <a:lnTo>
                  <a:pt x="277" y="15"/>
                </a:lnTo>
                <a:lnTo>
                  <a:pt x="321" y="0"/>
                </a:lnTo>
                <a:lnTo>
                  <a:pt x="345" y="150"/>
                </a:lnTo>
                <a:lnTo>
                  <a:pt x="327" y="167"/>
                </a:lnTo>
                <a:lnTo>
                  <a:pt x="331" y="271"/>
                </a:lnTo>
                <a:lnTo>
                  <a:pt x="297" y="280"/>
                </a:lnTo>
                <a:lnTo>
                  <a:pt x="277" y="338"/>
                </a:lnTo>
                <a:lnTo>
                  <a:pt x="251" y="331"/>
                </a:lnTo>
                <a:lnTo>
                  <a:pt x="242" y="398"/>
                </a:lnTo>
                <a:lnTo>
                  <a:pt x="203" y="369"/>
                </a:lnTo>
                <a:lnTo>
                  <a:pt x="127" y="387"/>
                </a:lnTo>
                <a:lnTo>
                  <a:pt x="94" y="362"/>
                </a:lnTo>
                <a:lnTo>
                  <a:pt x="51" y="360"/>
                </a:lnTo>
                <a:lnTo>
                  <a:pt x="29" y="249"/>
                </a:lnTo>
                <a:lnTo>
                  <a:pt x="0" y="89"/>
                </a:lnTo>
                <a:close/>
              </a:path>
            </a:pathLst>
          </a:custGeom>
          <a:solidFill>
            <a:schemeClr val="accent5"/>
          </a:solidFill>
          <a:ln w="12700">
            <a:solidFill>
              <a:srgbClr val="000000"/>
            </a:solidFill>
            <a:prstDash val="solid"/>
            <a:round/>
            <a:headEnd/>
            <a:tailEnd/>
          </a:ln>
        </p:spPr>
        <p:txBody>
          <a:bodyPr/>
          <a:lstStyle/>
          <a:p>
            <a:pPr>
              <a:defRPr/>
            </a:pPr>
            <a:endParaRPr lang="en-US" sz="1100" dirty="0">
              <a:solidFill>
                <a:srgbClr val="FFFFFF"/>
              </a:solidFill>
              <a:latin typeface="Arial" panose="020B0604020202020204"/>
            </a:endParaRPr>
          </a:p>
        </p:txBody>
      </p:sp>
      <p:grpSp>
        <p:nvGrpSpPr>
          <p:cNvPr id="188" name="Shape - New York"/>
          <p:cNvGrpSpPr>
            <a:grpSpLocks/>
          </p:cNvGrpSpPr>
          <p:nvPr/>
        </p:nvGrpSpPr>
        <p:grpSpPr bwMode="auto">
          <a:xfrm>
            <a:off x="7701793" y="2063562"/>
            <a:ext cx="1074140" cy="736675"/>
            <a:chOff x="4071" y="893"/>
            <a:chExt cx="658" cy="440"/>
          </a:xfrm>
          <a:solidFill>
            <a:schemeClr val="accent5"/>
          </a:solidFill>
        </p:grpSpPr>
        <p:sp>
          <p:nvSpPr>
            <p:cNvPr id="189" name="Shape -"/>
            <p:cNvSpPr>
              <a:spLocks noChangeAspect="1"/>
            </p:cNvSpPr>
            <p:nvPr/>
          </p:nvSpPr>
          <p:spPr bwMode="auto">
            <a:xfrm>
              <a:off x="4071" y="893"/>
              <a:ext cx="521" cy="417"/>
            </a:xfrm>
            <a:custGeom>
              <a:avLst/>
              <a:gdLst>
                <a:gd name="T0" fmla="*/ 41 w 524"/>
                <a:gd name="T1" fmla="*/ 286 h 426"/>
                <a:gd name="T2" fmla="*/ 90 w 524"/>
                <a:gd name="T3" fmla="*/ 261 h 426"/>
                <a:gd name="T4" fmla="*/ 157 w 524"/>
                <a:gd name="T5" fmla="*/ 255 h 426"/>
                <a:gd name="T6" fmla="*/ 173 w 524"/>
                <a:gd name="T7" fmla="*/ 233 h 426"/>
                <a:gd name="T8" fmla="*/ 197 w 524"/>
                <a:gd name="T9" fmla="*/ 230 h 426"/>
                <a:gd name="T10" fmla="*/ 211 w 524"/>
                <a:gd name="T11" fmla="*/ 206 h 426"/>
                <a:gd name="T12" fmla="*/ 233 w 524"/>
                <a:gd name="T13" fmla="*/ 197 h 426"/>
                <a:gd name="T14" fmla="*/ 223 w 524"/>
                <a:gd name="T15" fmla="*/ 152 h 426"/>
                <a:gd name="T16" fmla="*/ 209 w 524"/>
                <a:gd name="T17" fmla="*/ 140 h 426"/>
                <a:gd name="T18" fmla="*/ 237 w 524"/>
                <a:gd name="T19" fmla="*/ 104 h 426"/>
                <a:gd name="T20" fmla="*/ 255 w 524"/>
                <a:gd name="T21" fmla="*/ 104 h 426"/>
                <a:gd name="T22" fmla="*/ 316 w 524"/>
                <a:gd name="T23" fmla="*/ 28 h 426"/>
                <a:gd name="T24" fmla="*/ 410 w 524"/>
                <a:gd name="T25" fmla="*/ 0 h 426"/>
                <a:gd name="T26" fmla="*/ 421 w 524"/>
                <a:gd name="T27" fmla="*/ 72 h 426"/>
                <a:gd name="T28" fmla="*/ 425 w 524"/>
                <a:gd name="T29" fmla="*/ 69 h 426"/>
                <a:gd name="T30" fmla="*/ 448 w 524"/>
                <a:gd name="T31" fmla="*/ 94 h 426"/>
                <a:gd name="T32" fmla="*/ 449 w 524"/>
                <a:gd name="T33" fmla="*/ 167 h 426"/>
                <a:gd name="T34" fmla="*/ 477 w 524"/>
                <a:gd name="T35" fmla="*/ 227 h 426"/>
                <a:gd name="T36" fmla="*/ 488 w 524"/>
                <a:gd name="T37" fmla="*/ 304 h 426"/>
                <a:gd name="T38" fmla="*/ 491 w 524"/>
                <a:gd name="T39" fmla="*/ 371 h 426"/>
                <a:gd name="T40" fmla="*/ 524 w 524"/>
                <a:gd name="T41" fmla="*/ 394 h 426"/>
                <a:gd name="T42" fmla="*/ 500 w 524"/>
                <a:gd name="T43" fmla="*/ 426 h 426"/>
                <a:gd name="T44" fmla="*/ 439 w 524"/>
                <a:gd name="T45" fmla="*/ 388 h 426"/>
                <a:gd name="T46" fmla="*/ 407 w 524"/>
                <a:gd name="T47" fmla="*/ 391 h 426"/>
                <a:gd name="T48" fmla="*/ 376 w 524"/>
                <a:gd name="T49" fmla="*/ 382 h 426"/>
                <a:gd name="T50" fmla="*/ 378 w 524"/>
                <a:gd name="T51" fmla="*/ 359 h 426"/>
                <a:gd name="T52" fmla="*/ 358 w 524"/>
                <a:gd name="T53" fmla="*/ 352 h 426"/>
                <a:gd name="T54" fmla="*/ 15 w 524"/>
                <a:gd name="T55" fmla="*/ 417 h 426"/>
                <a:gd name="T56" fmla="*/ 0 w 524"/>
                <a:gd name="T57" fmla="*/ 398 h 426"/>
                <a:gd name="T58" fmla="*/ 53 w 524"/>
                <a:gd name="T59" fmla="*/ 322 h 426"/>
                <a:gd name="T60" fmla="*/ 41 w 524"/>
                <a:gd name="T61" fmla="*/ 286 h 4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4"/>
                <a:gd name="T94" fmla="*/ 0 h 426"/>
                <a:gd name="T95" fmla="*/ 524 w 524"/>
                <a:gd name="T96" fmla="*/ 426 h 4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4" h="426">
                  <a:moveTo>
                    <a:pt x="41" y="286"/>
                  </a:moveTo>
                  <a:lnTo>
                    <a:pt x="90" y="261"/>
                  </a:lnTo>
                  <a:lnTo>
                    <a:pt x="157" y="255"/>
                  </a:lnTo>
                  <a:lnTo>
                    <a:pt x="173" y="233"/>
                  </a:lnTo>
                  <a:lnTo>
                    <a:pt x="197" y="230"/>
                  </a:lnTo>
                  <a:lnTo>
                    <a:pt x="211" y="206"/>
                  </a:lnTo>
                  <a:lnTo>
                    <a:pt x="233" y="197"/>
                  </a:lnTo>
                  <a:lnTo>
                    <a:pt x="223" y="152"/>
                  </a:lnTo>
                  <a:lnTo>
                    <a:pt x="209" y="140"/>
                  </a:lnTo>
                  <a:lnTo>
                    <a:pt x="237" y="104"/>
                  </a:lnTo>
                  <a:lnTo>
                    <a:pt x="255" y="104"/>
                  </a:lnTo>
                  <a:lnTo>
                    <a:pt x="316" y="28"/>
                  </a:lnTo>
                  <a:lnTo>
                    <a:pt x="410" y="0"/>
                  </a:lnTo>
                  <a:lnTo>
                    <a:pt x="421" y="72"/>
                  </a:lnTo>
                  <a:lnTo>
                    <a:pt x="425" y="69"/>
                  </a:lnTo>
                  <a:lnTo>
                    <a:pt x="448" y="94"/>
                  </a:lnTo>
                  <a:lnTo>
                    <a:pt x="449" y="167"/>
                  </a:lnTo>
                  <a:lnTo>
                    <a:pt x="477" y="227"/>
                  </a:lnTo>
                  <a:lnTo>
                    <a:pt x="488" y="304"/>
                  </a:lnTo>
                  <a:lnTo>
                    <a:pt x="491" y="371"/>
                  </a:lnTo>
                  <a:lnTo>
                    <a:pt x="524" y="394"/>
                  </a:lnTo>
                  <a:lnTo>
                    <a:pt x="500" y="426"/>
                  </a:lnTo>
                  <a:lnTo>
                    <a:pt x="439" y="388"/>
                  </a:lnTo>
                  <a:lnTo>
                    <a:pt x="407" y="391"/>
                  </a:lnTo>
                  <a:lnTo>
                    <a:pt x="376" y="382"/>
                  </a:lnTo>
                  <a:lnTo>
                    <a:pt x="378" y="359"/>
                  </a:lnTo>
                  <a:lnTo>
                    <a:pt x="358" y="352"/>
                  </a:lnTo>
                  <a:lnTo>
                    <a:pt x="15" y="417"/>
                  </a:lnTo>
                  <a:lnTo>
                    <a:pt x="0" y="398"/>
                  </a:lnTo>
                  <a:lnTo>
                    <a:pt x="53" y="322"/>
                  </a:lnTo>
                  <a:lnTo>
                    <a:pt x="41" y="286"/>
                  </a:lnTo>
                  <a:close/>
                </a:path>
              </a:pathLst>
            </a:custGeom>
            <a:grpFill/>
            <a:ln w="12700">
              <a:solidFill>
                <a:srgbClr val="000000"/>
              </a:solidFill>
              <a:prstDash val="solid"/>
              <a:round/>
              <a:headEnd/>
              <a:tailEnd/>
            </a:ln>
          </p:spPr>
          <p:txBody>
            <a:bodyPr/>
            <a:lstStyle/>
            <a:p>
              <a:pPr>
                <a:defRPr/>
              </a:pPr>
              <a:endParaRPr lang="en-US" sz="1100" dirty="0">
                <a:solidFill>
                  <a:srgbClr val="000000"/>
                </a:solidFill>
                <a:latin typeface="Arial" panose="020B0604020202020204"/>
              </a:endParaRPr>
            </a:p>
          </p:txBody>
        </p:sp>
        <p:sp>
          <p:nvSpPr>
            <p:cNvPr id="190" name="Shape -"/>
            <p:cNvSpPr>
              <a:spLocks noChangeAspect="1"/>
            </p:cNvSpPr>
            <p:nvPr/>
          </p:nvSpPr>
          <p:spPr bwMode="auto">
            <a:xfrm>
              <a:off x="4578" y="1244"/>
              <a:ext cx="151" cy="89"/>
            </a:xfrm>
            <a:custGeom>
              <a:avLst/>
              <a:gdLst>
                <a:gd name="T0" fmla="*/ 0 w 152"/>
                <a:gd name="T1" fmla="*/ 67 h 91"/>
                <a:gd name="T2" fmla="*/ 63 w 152"/>
                <a:gd name="T3" fmla="*/ 37 h 91"/>
                <a:gd name="T4" fmla="*/ 124 w 152"/>
                <a:gd name="T5" fmla="*/ 0 h 91"/>
                <a:gd name="T6" fmla="*/ 134 w 152"/>
                <a:gd name="T7" fmla="*/ 1 h 91"/>
                <a:gd name="T8" fmla="*/ 152 w 152"/>
                <a:gd name="T9" fmla="*/ 3 h 91"/>
                <a:gd name="T10" fmla="*/ 93 w 152"/>
                <a:gd name="T11" fmla="*/ 50 h 91"/>
                <a:gd name="T12" fmla="*/ 18 w 152"/>
                <a:gd name="T13" fmla="*/ 91 h 91"/>
                <a:gd name="T14" fmla="*/ 0 w 152"/>
                <a:gd name="T15" fmla="*/ 67 h 9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91"/>
                <a:gd name="T26" fmla="*/ 152 w 152"/>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91">
                  <a:moveTo>
                    <a:pt x="0" y="67"/>
                  </a:moveTo>
                  <a:lnTo>
                    <a:pt x="63" y="37"/>
                  </a:lnTo>
                  <a:lnTo>
                    <a:pt x="124" y="0"/>
                  </a:lnTo>
                  <a:lnTo>
                    <a:pt x="134" y="1"/>
                  </a:lnTo>
                  <a:lnTo>
                    <a:pt x="152" y="3"/>
                  </a:lnTo>
                  <a:lnTo>
                    <a:pt x="93" y="50"/>
                  </a:lnTo>
                  <a:lnTo>
                    <a:pt x="18" y="91"/>
                  </a:lnTo>
                  <a:lnTo>
                    <a:pt x="0" y="67"/>
                  </a:lnTo>
                  <a:close/>
                </a:path>
              </a:pathLst>
            </a:custGeom>
            <a:grpFill/>
            <a:ln w="12700">
              <a:solidFill>
                <a:srgbClr val="000000"/>
              </a:solidFill>
              <a:prstDash val="solid"/>
              <a:round/>
              <a:headEnd/>
              <a:tailEnd/>
            </a:ln>
          </p:spPr>
          <p:txBody>
            <a:bodyPr/>
            <a:lstStyle/>
            <a:p>
              <a:pPr>
                <a:defRPr/>
              </a:pPr>
              <a:endParaRPr lang="en-US" sz="1100" dirty="0">
                <a:solidFill>
                  <a:srgbClr val="000000"/>
                </a:solidFill>
                <a:latin typeface="Arial" panose="020B0604020202020204"/>
              </a:endParaRPr>
            </a:p>
          </p:txBody>
        </p:sp>
      </p:grpSp>
      <p:sp>
        <p:nvSpPr>
          <p:cNvPr id="191" name="Shape - New Mexico"/>
          <p:cNvSpPr>
            <a:spLocks noChangeAspect="1"/>
          </p:cNvSpPr>
          <p:nvPr/>
        </p:nvSpPr>
        <p:spPr bwMode="auto">
          <a:xfrm>
            <a:off x="3935774" y="3830915"/>
            <a:ext cx="923956" cy="923767"/>
          </a:xfrm>
          <a:custGeom>
            <a:avLst/>
            <a:gdLst>
              <a:gd name="T0" fmla="*/ 2147483647 w 568"/>
              <a:gd name="T1" fmla="*/ 0 h 563"/>
              <a:gd name="T2" fmla="*/ 2147483647 w 568"/>
              <a:gd name="T3" fmla="*/ 2147483647 h 563"/>
              <a:gd name="T4" fmla="*/ 2147483647 w 568"/>
              <a:gd name="T5" fmla="*/ 2147483647 h 563"/>
              <a:gd name="T6" fmla="*/ 2147483647 w 568"/>
              <a:gd name="T7" fmla="*/ 2147483647 h 563"/>
              <a:gd name="T8" fmla="*/ 2147483647 w 568"/>
              <a:gd name="T9" fmla="*/ 2147483647 h 563"/>
              <a:gd name="T10" fmla="*/ 2147483647 w 568"/>
              <a:gd name="T11" fmla="*/ 2147483647 h 563"/>
              <a:gd name="T12" fmla="*/ 2147483647 w 568"/>
              <a:gd name="T13" fmla="*/ 2147483647 h 563"/>
              <a:gd name="T14" fmla="*/ 2147483647 w 568"/>
              <a:gd name="T15" fmla="*/ 2147483647 h 563"/>
              <a:gd name="T16" fmla="*/ 0 w 568"/>
              <a:gd name="T17" fmla="*/ 2147483647 h 563"/>
              <a:gd name="T18" fmla="*/ 2147483647 w 568"/>
              <a:gd name="T19" fmla="*/ 2147483647 h 563"/>
              <a:gd name="T20" fmla="*/ 2147483647 w 568"/>
              <a:gd name="T21" fmla="*/ 0 h 5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8"/>
              <a:gd name="T34" fmla="*/ 0 h 563"/>
              <a:gd name="T35" fmla="*/ 568 w 568"/>
              <a:gd name="T36" fmla="*/ 563 h 5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8" h="563">
                <a:moveTo>
                  <a:pt x="69" y="0"/>
                </a:moveTo>
                <a:lnTo>
                  <a:pt x="568" y="22"/>
                </a:lnTo>
                <a:lnTo>
                  <a:pt x="544" y="520"/>
                </a:lnTo>
                <a:lnTo>
                  <a:pt x="382" y="511"/>
                </a:lnTo>
                <a:lnTo>
                  <a:pt x="230" y="507"/>
                </a:lnTo>
                <a:lnTo>
                  <a:pt x="230" y="526"/>
                </a:lnTo>
                <a:lnTo>
                  <a:pt x="103" y="526"/>
                </a:lnTo>
                <a:lnTo>
                  <a:pt x="95" y="563"/>
                </a:lnTo>
                <a:lnTo>
                  <a:pt x="0" y="551"/>
                </a:lnTo>
                <a:lnTo>
                  <a:pt x="54" y="130"/>
                </a:lnTo>
                <a:lnTo>
                  <a:pt x="69" y="0"/>
                </a:lnTo>
                <a:close/>
              </a:path>
            </a:pathLst>
          </a:custGeom>
          <a:solidFill>
            <a:schemeClr val="accent6"/>
          </a:solidFill>
          <a:ln w="12700">
            <a:solidFill>
              <a:srgbClr val="000000"/>
            </a:solidFill>
            <a:prstDash val="solid"/>
            <a:round/>
            <a:headEnd/>
            <a:tailEnd/>
          </a:ln>
        </p:spPr>
        <p:txBody>
          <a:bodyPr/>
          <a:lstStyle/>
          <a:p>
            <a:endParaRPr lang="en-US" sz="1100" dirty="0">
              <a:solidFill>
                <a:srgbClr val="000000"/>
              </a:solidFill>
              <a:latin typeface="Arial" panose="020B0604020202020204"/>
            </a:endParaRPr>
          </a:p>
        </p:txBody>
      </p:sp>
      <p:sp>
        <p:nvSpPr>
          <p:cNvPr id="192" name="Shape - New Jersey"/>
          <p:cNvSpPr>
            <a:spLocks noChangeAspect="1"/>
          </p:cNvSpPr>
          <p:nvPr/>
        </p:nvSpPr>
        <p:spPr bwMode="auto">
          <a:xfrm>
            <a:off x="8331912" y="2696667"/>
            <a:ext cx="202422" cy="405924"/>
          </a:xfrm>
          <a:custGeom>
            <a:avLst/>
            <a:gdLst>
              <a:gd name="T0" fmla="*/ 2147483647 w 125"/>
              <a:gd name="T1" fmla="*/ 2147483647 h 247"/>
              <a:gd name="T2" fmla="*/ 2147483647 w 125"/>
              <a:gd name="T3" fmla="*/ 0 h 247"/>
              <a:gd name="T4" fmla="*/ 2147483647 w 125"/>
              <a:gd name="T5" fmla="*/ 2147483647 h 247"/>
              <a:gd name="T6" fmla="*/ 2147483647 w 125"/>
              <a:gd name="T7" fmla="*/ 2147483647 h 247"/>
              <a:gd name="T8" fmla="*/ 2147483647 w 125"/>
              <a:gd name="T9" fmla="*/ 2147483647 h 247"/>
              <a:gd name="T10" fmla="*/ 2147483647 w 125"/>
              <a:gd name="T11" fmla="*/ 2147483647 h 247"/>
              <a:gd name="T12" fmla="*/ 2147483647 w 125"/>
              <a:gd name="T13" fmla="*/ 2147483647 h 247"/>
              <a:gd name="T14" fmla="*/ 2147483647 w 125"/>
              <a:gd name="T15" fmla="*/ 2147483647 h 247"/>
              <a:gd name="T16" fmla="*/ 2147483647 w 125"/>
              <a:gd name="T17" fmla="*/ 2147483647 h 247"/>
              <a:gd name="T18" fmla="*/ 2147483647 w 125"/>
              <a:gd name="T19" fmla="*/ 2147483647 h 247"/>
              <a:gd name="T20" fmla="*/ 2147483647 w 125"/>
              <a:gd name="T21" fmla="*/ 2147483647 h 247"/>
              <a:gd name="T22" fmla="*/ 0 w 125"/>
              <a:gd name="T23" fmla="*/ 2147483647 h 247"/>
              <a:gd name="T24" fmla="*/ 2147483647 w 125"/>
              <a:gd name="T25" fmla="*/ 2147483647 h 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247"/>
              <a:gd name="T41" fmla="*/ 125 w 125"/>
              <a:gd name="T42" fmla="*/ 247 h 2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247">
                <a:moveTo>
                  <a:pt x="22" y="2"/>
                </a:moveTo>
                <a:lnTo>
                  <a:pt x="52" y="0"/>
                </a:lnTo>
                <a:lnTo>
                  <a:pt x="112" y="37"/>
                </a:lnTo>
                <a:lnTo>
                  <a:pt x="103" y="67"/>
                </a:lnTo>
                <a:lnTo>
                  <a:pt x="124" y="86"/>
                </a:lnTo>
                <a:lnTo>
                  <a:pt x="125" y="203"/>
                </a:lnTo>
                <a:lnTo>
                  <a:pt x="104" y="247"/>
                </a:lnTo>
                <a:lnTo>
                  <a:pt x="81" y="231"/>
                </a:lnTo>
                <a:lnTo>
                  <a:pt x="55" y="230"/>
                </a:lnTo>
                <a:lnTo>
                  <a:pt x="12" y="206"/>
                </a:lnTo>
                <a:lnTo>
                  <a:pt x="45" y="133"/>
                </a:lnTo>
                <a:lnTo>
                  <a:pt x="0" y="94"/>
                </a:lnTo>
                <a:lnTo>
                  <a:pt x="22" y="2"/>
                </a:lnTo>
                <a:close/>
              </a:path>
            </a:pathLst>
          </a:custGeom>
          <a:solidFill>
            <a:schemeClr val="accent5"/>
          </a:solidFill>
          <a:ln w="12700">
            <a:solidFill>
              <a:srgbClr val="000000"/>
            </a:solidFill>
            <a:prstDash val="solid"/>
            <a:round/>
            <a:headEnd/>
            <a:tailEnd/>
          </a:ln>
        </p:spPr>
        <p:txBody>
          <a:bodyPr/>
          <a:lstStyle/>
          <a:p>
            <a:endParaRPr lang="en-US" sz="1100" dirty="0">
              <a:solidFill>
                <a:srgbClr val="000000"/>
              </a:solidFill>
              <a:latin typeface="Arial" panose="020B0604020202020204"/>
            </a:endParaRPr>
          </a:p>
        </p:txBody>
      </p:sp>
      <p:sp>
        <p:nvSpPr>
          <p:cNvPr id="193" name="Shape - New Hampshire"/>
          <p:cNvSpPr>
            <a:spLocks noChangeAspect="1"/>
          </p:cNvSpPr>
          <p:nvPr/>
        </p:nvSpPr>
        <p:spPr bwMode="auto">
          <a:xfrm>
            <a:off x="8527804" y="1944958"/>
            <a:ext cx="264454" cy="471071"/>
          </a:xfrm>
          <a:custGeom>
            <a:avLst/>
            <a:gdLst>
              <a:gd name="T0" fmla="*/ 2147483647 w 162"/>
              <a:gd name="T1" fmla="*/ 0 h 289"/>
              <a:gd name="T2" fmla="*/ 0 w 162"/>
              <a:gd name="T3" fmla="*/ 2147483647 h 289"/>
              <a:gd name="T4" fmla="*/ 2147483647 w 162"/>
              <a:gd name="T5" fmla="*/ 2147483647 h 289"/>
              <a:gd name="T6" fmla="*/ 2147483647 w 162"/>
              <a:gd name="T7" fmla="*/ 2147483647 h 289"/>
              <a:gd name="T8" fmla="*/ 2147483647 w 162"/>
              <a:gd name="T9" fmla="*/ 2147483647 h 289"/>
              <a:gd name="T10" fmla="*/ 2147483647 w 162"/>
              <a:gd name="T11" fmla="*/ 2147483647 h 289"/>
              <a:gd name="T12" fmla="*/ 2147483647 w 162"/>
              <a:gd name="T13" fmla="*/ 2147483647 h 289"/>
              <a:gd name="T14" fmla="*/ 2147483647 w 162"/>
              <a:gd name="T15" fmla="*/ 2147483647 h 289"/>
              <a:gd name="T16" fmla="*/ 2147483647 w 162"/>
              <a:gd name="T17" fmla="*/ 2147483647 h 289"/>
              <a:gd name="T18" fmla="*/ 2147483647 w 162"/>
              <a:gd name="T19" fmla="*/ 2147483647 h 289"/>
              <a:gd name="T20" fmla="*/ 2147483647 w 162"/>
              <a:gd name="T21" fmla="*/ 2147483647 h 289"/>
              <a:gd name="T22" fmla="*/ 2147483647 w 162"/>
              <a:gd name="T23" fmla="*/ 2147483647 h 289"/>
              <a:gd name="T24" fmla="*/ 2147483647 w 162"/>
              <a:gd name="T25" fmla="*/ 0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
              <a:gd name="T40" fmla="*/ 0 h 289"/>
              <a:gd name="T41" fmla="*/ 162 w 162"/>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 h="289">
                <a:moveTo>
                  <a:pt x="34" y="0"/>
                </a:moveTo>
                <a:lnTo>
                  <a:pt x="0" y="51"/>
                </a:lnTo>
                <a:lnTo>
                  <a:pt x="37" y="118"/>
                </a:lnTo>
                <a:lnTo>
                  <a:pt x="15" y="136"/>
                </a:lnTo>
                <a:lnTo>
                  <a:pt x="24" y="289"/>
                </a:lnTo>
                <a:lnTo>
                  <a:pt x="115" y="267"/>
                </a:lnTo>
                <a:lnTo>
                  <a:pt x="138" y="267"/>
                </a:lnTo>
                <a:lnTo>
                  <a:pt x="152" y="250"/>
                </a:lnTo>
                <a:lnTo>
                  <a:pt x="152" y="222"/>
                </a:lnTo>
                <a:lnTo>
                  <a:pt x="162" y="204"/>
                </a:lnTo>
                <a:lnTo>
                  <a:pt x="112" y="182"/>
                </a:lnTo>
                <a:lnTo>
                  <a:pt x="46" y="14"/>
                </a:lnTo>
                <a:lnTo>
                  <a:pt x="34" y="0"/>
                </a:lnTo>
                <a:close/>
              </a:path>
            </a:pathLst>
          </a:custGeom>
          <a:solidFill>
            <a:schemeClr val="accent6"/>
          </a:solidFill>
          <a:ln w="12700">
            <a:solidFill>
              <a:srgbClr val="000000"/>
            </a:solidFill>
            <a:prstDash val="solid"/>
            <a:round/>
            <a:headEnd/>
            <a:tailEnd/>
          </a:ln>
        </p:spPr>
        <p:txBody>
          <a:bodyPr/>
          <a:lstStyle/>
          <a:p>
            <a:endParaRPr lang="en-US" sz="1100" dirty="0">
              <a:solidFill>
                <a:srgbClr val="000000"/>
              </a:solidFill>
              <a:latin typeface="Arial" panose="020B0604020202020204"/>
            </a:endParaRPr>
          </a:p>
        </p:txBody>
      </p:sp>
      <p:sp>
        <p:nvSpPr>
          <p:cNvPr id="194" name="Shape - Nevada"/>
          <p:cNvSpPr>
            <a:spLocks noChangeAspect="1"/>
          </p:cNvSpPr>
          <p:nvPr/>
        </p:nvSpPr>
        <p:spPr bwMode="auto">
          <a:xfrm>
            <a:off x="2693493" y="2763487"/>
            <a:ext cx="855394" cy="1304635"/>
          </a:xfrm>
          <a:custGeom>
            <a:avLst/>
            <a:gdLst>
              <a:gd name="T0" fmla="*/ 2147483647 w 527"/>
              <a:gd name="T1" fmla="*/ 0 h 797"/>
              <a:gd name="T2" fmla="*/ 0 w 527"/>
              <a:gd name="T3" fmla="*/ 2147483647 h 797"/>
              <a:gd name="T4" fmla="*/ 2147483647 w 527"/>
              <a:gd name="T5" fmla="*/ 2147483647 h 797"/>
              <a:gd name="T6" fmla="*/ 2147483647 w 527"/>
              <a:gd name="T7" fmla="*/ 2147483647 h 797"/>
              <a:gd name="T8" fmla="*/ 2147483647 w 527"/>
              <a:gd name="T9" fmla="*/ 2147483647 h 797"/>
              <a:gd name="T10" fmla="*/ 2147483647 w 527"/>
              <a:gd name="T11" fmla="*/ 2147483647 h 797"/>
              <a:gd name="T12" fmla="*/ 2147483647 w 527"/>
              <a:gd name="T13" fmla="*/ 2147483647 h 797"/>
              <a:gd name="T14" fmla="*/ 2147483647 w 527"/>
              <a:gd name="T15" fmla="*/ 2147483647 h 797"/>
              <a:gd name="T16" fmla="*/ 2147483647 w 527"/>
              <a:gd name="T17" fmla="*/ 2147483647 h 797"/>
              <a:gd name="T18" fmla="*/ 2147483647 w 527"/>
              <a:gd name="T19" fmla="*/ 2147483647 h 797"/>
              <a:gd name="T20" fmla="*/ 2147483647 w 527"/>
              <a:gd name="T21" fmla="*/ 2147483647 h 797"/>
              <a:gd name="T22" fmla="*/ 2147483647 w 527"/>
              <a:gd name="T23" fmla="*/ 0 h 7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7"/>
              <a:gd name="T37" fmla="*/ 0 h 797"/>
              <a:gd name="T38" fmla="*/ 527 w 527"/>
              <a:gd name="T39" fmla="*/ 797 h 7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7" h="797">
                <a:moveTo>
                  <a:pt x="67" y="0"/>
                </a:moveTo>
                <a:lnTo>
                  <a:pt x="0" y="316"/>
                </a:lnTo>
                <a:lnTo>
                  <a:pt x="359" y="797"/>
                </a:lnTo>
                <a:lnTo>
                  <a:pt x="381" y="776"/>
                </a:lnTo>
                <a:lnTo>
                  <a:pt x="380" y="681"/>
                </a:lnTo>
                <a:lnTo>
                  <a:pt x="425" y="688"/>
                </a:lnTo>
                <a:lnTo>
                  <a:pt x="471" y="396"/>
                </a:lnTo>
                <a:lnTo>
                  <a:pt x="502" y="198"/>
                </a:lnTo>
                <a:lnTo>
                  <a:pt x="511" y="138"/>
                </a:lnTo>
                <a:lnTo>
                  <a:pt x="527" y="85"/>
                </a:lnTo>
                <a:lnTo>
                  <a:pt x="290" y="47"/>
                </a:lnTo>
                <a:lnTo>
                  <a:pt x="67" y="0"/>
                </a:lnTo>
                <a:close/>
              </a:path>
            </a:pathLst>
          </a:custGeom>
          <a:solidFill>
            <a:schemeClr val="accent5"/>
          </a:solidFill>
          <a:ln w="12700">
            <a:solidFill>
              <a:srgbClr val="000000"/>
            </a:solidFill>
            <a:prstDash val="solid"/>
            <a:round/>
            <a:headEnd/>
            <a:tailEnd/>
          </a:ln>
        </p:spPr>
        <p:txBody>
          <a:bodyPr/>
          <a:lstStyle/>
          <a:p>
            <a:endParaRPr lang="en-US" sz="1100" dirty="0">
              <a:solidFill>
                <a:srgbClr val="000000"/>
              </a:solidFill>
              <a:latin typeface="Arial" panose="020B0604020202020204"/>
            </a:endParaRPr>
          </a:p>
        </p:txBody>
      </p:sp>
      <p:sp>
        <p:nvSpPr>
          <p:cNvPr id="195" name="Shape - Missouri"/>
          <p:cNvSpPr>
            <a:spLocks noChangeAspect="1"/>
          </p:cNvSpPr>
          <p:nvPr/>
        </p:nvSpPr>
        <p:spPr bwMode="auto">
          <a:xfrm>
            <a:off x="5806542" y="3239569"/>
            <a:ext cx="888043" cy="738346"/>
          </a:xfrm>
          <a:custGeom>
            <a:avLst/>
            <a:gdLst>
              <a:gd name="T0" fmla="*/ 0 w 548"/>
              <a:gd name="T1" fmla="*/ 15 h 451"/>
              <a:gd name="T2" fmla="*/ 240 w 548"/>
              <a:gd name="T3" fmla="*/ 0 h 451"/>
              <a:gd name="T4" fmla="*/ 290 w 548"/>
              <a:gd name="T5" fmla="*/ 0 h 451"/>
              <a:gd name="T6" fmla="*/ 329 w 548"/>
              <a:gd name="T7" fmla="*/ 13 h 451"/>
              <a:gd name="T8" fmla="*/ 308 w 548"/>
              <a:gd name="T9" fmla="*/ 52 h 451"/>
              <a:gd name="T10" fmla="*/ 378 w 548"/>
              <a:gd name="T11" fmla="*/ 116 h 451"/>
              <a:gd name="T12" fmla="*/ 401 w 548"/>
              <a:gd name="T13" fmla="*/ 170 h 451"/>
              <a:gd name="T14" fmla="*/ 442 w 548"/>
              <a:gd name="T15" fmla="*/ 156 h 451"/>
              <a:gd name="T16" fmla="*/ 441 w 548"/>
              <a:gd name="T17" fmla="*/ 232 h 451"/>
              <a:gd name="T18" fmla="*/ 483 w 548"/>
              <a:gd name="T19" fmla="*/ 255 h 451"/>
              <a:gd name="T20" fmla="*/ 502 w 548"/>
              <a:gd name="T21" fmla="*/ 322 h 451"/>
              <a:gd name="T22" fmla="*/ 532 w 548"/>
              <a:gd name="T23" fmla="*/ 328 h 451"/>
              <a:gd name="T24" fmla="*/ 548 w 548"/>
              <a:gd name="T25" fmla="*/ 356 h 451"/>
              <a:gd name="T26" fmla="*/ 511 w 548"/>
              <a:gd name="T27" fmla="*/ 395 h 451"/>
              <a:gd name="T28" fmla="*/ 499 w 548"/>
              <a:gd name="T29" fmla="*/ 439 h 451"/>
              <a:gd name="T30" fmla="*/ 447 w 548"/>
              <a:gd name="T31" fmla="*/ 451 h 451"/>
              <a:gd name="T32" fmla="*/ 460 w 548"/>
              <a:gd name="T33" fmla="*/ 402 h 451"/>
              <a:gd name="T34" fmla="*/ 255 w 548"/>
              <a:gd name="T35" fmla="*/ 420 h 451"/>
              <a:gd name="T36" fmla="*/ 107 w 548"/>
              <a:gd name="T37" fmla="*/ 438 h 451"/>
              <a:gd name="T38" fmla="*/ 98 w 548"/>
              <a:gd name="T39" fmla="*/ 390 h 451"/>
              <a:gd name="T40" fmla="*/ 88 w 548"/>
              <a:gd name="T41" fmla="*/ 246 h 451"/>
              <a:gd name="T42" fmla="*/ 86 w 548"/>
              <a:gd name="T43" fmla="*/ 167 h 451"/>
              <a:gd name="T44" fmla="*/ 37 w 548"/>
              <a:gd name="T45" fmla="*/ 131 h 451"/>
              <a:gd name="T46" fmla="*/ 55 w 548"/>
              <a:gd name="T47" fmla="*/ 98 h 451"/>
              <a:gd name="T48" fmla="*/ 31 w 548"/>
              <a:gd name="T49" fmla="*/ 80 h 451"/>
              <a:gd name="T50" fmla="*/ 0 w 548"/>
              <a:gd name="T51" fmla="*/ 15 h 4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8"/>
              <a:gd name="T79" fmla="*/ 0 h 451"/>
              <a:gd name="T80" fmla="*/ 548 w 548"/>
              <a:gd name="T81" fmla="*/ 451 h 4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8" h="451">
                <a:moveTo>
                  <a:pt x="0" y="15"/>
                </a:moveTo>
                <a:lnTo>
                  <a:pt x="240" y="0"/>
                </a:lnTo>
                <a:lnTo>
                  <a:pt x="290" y="0"/>
                </a:lnTo>
                <a:lnTo>
                  <a:pt x="329" y="13"/>
                </a:lnTo>
                <a:lnTo>
                  <a:pt x="308" y="52"/>
                </a:lnTo>
                <a:lnTo>
                  <a:pt x="378" y="116"/>
                </a:lnTo>
                <a:lnTo>
                  <a:pt x="401" y="170"/>
                </a:lnTo>
                <a:lnTo>
                  <a:pt x="442" y="156"/>
                </a:lnTo>
                <a:lnTo>
                  <a:pt x="441" y="232"/>
                </a:lnTo>
                <a:lnTo>
                  <a:pt x="483" y="255"/>
                </a:lnTo>
                <a:lnTo>
                  <a:pt x="502" y="322"/>
                </a:lnTo>
                <a:lnTo>
                  <a:pt x="532" y="328"/>
                </a:lnTo>
                <a:lnTo>
                  <a:pt x="548" y="356"/>
                </a:lnTo>
                <a:lnTo>
                  <a:pt x="511" y="395"/>
                </a:lnTo>
                <a:lnTo>
                  <a:pt x="499" y="439"/>
                </a:lnTo>
                <a:lnTo>
                  <a:pt x="447" y="451"/>
                </a:lnTo>
                <a:lnTo>
                  <a:pt x="460" y="402"/>
                </a:lnTo>
                <a:lnTo>
                  <a:pt x="255" y="420"/>
                </a:lnTo>
                <a:lnTo>
                  <a:pt x="107" y="438"/>
                </a:lnTo>
                <a:lnTo>
                  <a:pt x="98" y="390"/>
                </a:lnTo>
                <a:lnTo>
                  <a:pt x="88" y="246"/>
                </a:lnTo>
                <a:lnTo>
                  <a:pt x="86" y="167"/>
                </a:lnTo>
                <a:lnTo>
                  <a:pt x="37" y="131"/>
                </a:lnTo>
                <a:lnTo>
                  <a:pt x="55" y="98"/>
                </a:lnTo>
                <a:lnTo>
                  <a:pt x="31" y="80"/>
                </a:lnTo>
                <a:lnTo>
                  <a:pt x="0" y="15"/>
                </a:lnTo>
                <a:close/>
              </a:path>
            </a:pathLst>
          </a:custGeom>
          <a:solidFill>
            <a:schemeClr val="accent5"/>
          </a:solidFill>
          <a:ln w="57150">
            <a:solidFill>
              <a:schemeClr val="accent1"/>
            </a:solidFill>
            <a:prstDash val="solid"/>
            <a:round/>
            <a:headEnd/>
            <a:tailEnd/>
          </a:ln>
        </p:spPr>
        <p:txBody>
          <a:bodyPr/>
          <a:lstStyle/>
          <a:p>
            <a:pPr>
              <a:defRPr/>
            </a:pPr>
            <a:endParaRPr lang="en-US" sz="1100" dirty="0">
              <a:solidFill>
                <a:srgbClr val="FFFFFF"/>
              </a:solidFill>
              <a:latin typeface="Arial" panose="020B0604020202020204"/>
            </a:endParaRPr>
          </a:p>
        </p:txBody>
      </p:sp>
      <p:sp>
        <p:nvSpPr>
          <p:cNvPr id="196" name="Shape - Massachusetts"/>
          <p:cNvSpPr>
            <a:spLocks noChangeAspect="1"/>
          </p:cNvSpPr>
          <p:nvPr/>
        </p:nvSpPr>
        <p:spPr bwMode="auto">
          <a:xfrm>
            <a:off x="8470670" y="2350882"/>
            <a:ext cx="481567" cy="222171"/>
          </a:xfrm>
          <a:custGeom>
            <a:avLst/>
            <a:gdLst>
              <a:gd name="T0" fmla="*/ 0 w 296"/>
              <a:gd name="T1" fmla="*/ 2147483647 h 134"/>
              <a:gd name="T2" fmla="*/ 2147483647 w 296"/>
              <a:gd name="T3" fmla="*/ 2147483647 h 134"/>
              <a:gd name="T4" fmla="*/ 2147483647 w 296"/>
              <a:gd name="T5" fmla="*/ 2147483647 h 134"/>
              <a:gd name="T6" fmla="*/ 2147483647 w 296"/>
              <a:gd name="T7" fmla="*/ 0 h 134"/>
              <a:gd name="T8" fmla="*/ 2147483647 w 296"/>
              <a:gd name="T9" fmla="*/ 2147483647 h 134"/>
              <a:gd name="T10" fmla="*/ 2147483647 w 296"/>
              <a:gd name="T11" fmla="*/ 2147483647 h 134"/>
              <a:gd name="T12" fmla="*/ 2147483647 w 296"/>
              <a:gd name="T13" fmla="*/ 2147483647 h 134"/>
              <a:gd name="T14" fmla="*/ 2147483647 w 296"/>
              <a:gd name="T15" fmla="*/ 2147483647 h 134"/>
              <a:gd name="T16" fmla="*/ 2147483647 w 296"/>
              <a:gd name="T17" fmla="*/ 2147483647 h 134"/>
              <a:gd name="T18" fmla="*/ 2147483647 w 296"/>
              <a:gd name="T19" fmla="*/ 2147483647 h 134"/>
              <a:gd name="T20" fmla="*/ 2147483647 w 296"/>
              <a:gd name="T21" fmla="*/ 2147483647 h 134"/>
              <a:gd name="T22" fmla="*/ 2147483647 w 296"/>
              <a:gd name="T23" fmla="*/ 2147483647 h 134"/>
              <a:gd name="T24" fmla="*/ 2147483647 w 296"/>
              <a:gd name="T25" fmla="*/ 2147483647 h 134"/>
              <a:gd name="T26" fmla="*/ 2147483647 w 296"/>
              <a:gd name="T27" fmla="*/ 2147483647 h 134"/>
              <a:gd name="T28" fmla="*/ 2147483647 w 296"/>
              <a:gd name="T29" fmla="*/ 2147483647 h 134"/>
              <a:gd name="T30" fmla="*/ 2147483647 w 296"/>
              <a:gd name="T31" fmla="*/ 2147483647 h 134"/>
              <a:gd name="T32" fmla="*/ 2147483647 w 296"/>
              <a:gd name="T33" fmla="*/ 2147483647 h 134"/>
              <a:gd name="T34" fmla="*/ 2147483647 w 296"/>
              <a:gd name="T35" fmla="*/ 2147483647 h 134"/>
              <a:gd name="T36" fmla="*/ 2147483647 w 296"/>
              <a:gd name="T37" fmla="*/ 2147483647 h 134"/>
              <a:gd name="T38" fmla="*/ 0 w 296"/>
              <a:gd name="T39" fmla="*/ 2147483647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6"/>
              <a:gd name="T61" fmla="*/ 0 h 134"/>
              <a:gd name="T62" fmla="*/ 296 w 296"/>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6" h="134">
                <a:moveTo>
                  <a:pt x="0" y="54"/>
                </a:moveTo>
                <a:lnTo>
                  <a:pt x="151" y="16"/>
                </a:lnTo>
                <a:lnTo>
                  <a:pt x="169" y="18"/>
                </a:lnTo>
                <a:lnTo>
                  <a:pt x="187" y="0"/>
                </a:lnTo>
                <a:lnTo>
                  <a:pt x="202" y="9"/>
                </a:lnTo>
                <a:lnTo>
                  <a:pt x="184" y="48"/>
                </a:lnTo>
                <a:lnTo>
                  <a:pt x="215" y="45"/>
                </a:lnTo>
                <a:lnTo>
                  <a:pt x="233" y="74"/>
                </a:lnTo>
                <a:lnTo>
                  <a:pt x="254" y="77"/>
                </a:lnTo>
                <a:lnTo>
                  <a:pt x="269" y="73"/>
                </a:lnTo>
                <a:lnTo>
                  <a:pt x="269" y="57"/>
                </a:lnTo>
                <a:lnTo>
                  <a:pt x="243" y="36"/>
                </a:lnTo>
                <a:lnTo>
                  <a:pt x="263" y="34"/>
                </a:lnTo>
                <a:lnTo>
                  <a:pt x="296" y="79"/>
                </a:lnTo>
                <a:lnTo>
                  <a:pt x="264" y="106"/>
                </a:lnTo>
                <a:lnTo>
                  <a:pt x="229" y="92"/>
                </a:lnTo>
                <a:lnTo>
                  <a:pt x="206" y="125"/>
                </a:lnTo>
                <a:lnTo>
                  <a:pt x="161" y="92"/>
                </a:lnTo>
                <a:lnTo>
                  <a:pt x="12" y="134"/>
                </a:lnTo>
                <a:lnTo>
                  <a:pt x="0" y="54"/>
                </a:lnTo>
                <a:close/>
              </a:path>
            </a:pathLst>
          </a:custGeom>
          <a:solidFill>
            <a:schemeClr val="accent5"/>
          </a:solidFill>
          <a:ln w="12700">
            <a:solidFill>
              <a:srgbClr val="000000"/>
            </a:solidFill>
            <a:prstDash val="solid"/>
            <a:round/>
            <a:headEnd/>
            <a:tailEnd/>
          </a:ln>
        </p:spPr>
        <p:txBody>
          <a:bodyPr/>
          <a:lstStyle/>
          <a:p>
            <a:endParaRPr lang="en-US" sz="1100" dirty="0">
              <a:solidFill>
                <a:srgbClr val="000000"/>
              </a:solidFill>
              <a:latin typeface="Arial" panose="020B0604020202020204"/>
            </a:endParaRPr>
          </a:p>
        </p:txBody>
      </p:sp>
      <p:sp>
        <p:nvSpPr>
          <p:cNvPr id="197" name="Shape - Maine"/>
          <p:cNvSpPr>
            <a:spLocks noChangeAspect="1"/>
          </p:cNvSpPr>
          <p:nvPr/>
        </p:nvSpPr>
        <p:spPr bwMode="auto">
          <a:xfrm>
            <a:off x="8583306" y="1524000"/>
            <a:ext cx="506054" cy="745028"/>
          </a:xfrm>
          <a:custGeom>
            <a:avLst/>
            <a:gdLst>
              <a:gd name="T0" fmla="*/ 2147483647 w 313"/>
              <a:gd name="T1" fmla="*/ 2147483647 h 478"/>
              <a:gd name="T2" fmla="*/ 2147483647 w 313"/>
              <a:gd name="T3" fmla="*/ 2147483647 h 478"/>
              <a:gd name="T4" fmla="*/ 2147483647 w 313"/>
              <a:gd name="T5" fmla="*/ 2147483647 h 478"/>
              <a:gd name="T6" fmla="*/ 2147483647 w 313"/>
              <a:gd name="T7" fmla="*/ 2147483647 h 478"/>
              <a:gd name="T8" fmla="*/ 2147483647 w 313"/>
              <a:gd name="T9" fmla="*/ 2147483647 h 478"/>
              <a:gd name="T10" fmla="*/ 2147483647 w 313"/>
              <a:gd name="T11" fmla="*/ 2147483647 h 478"/>
              <a:gd name="T12" fmla="*/ 2147483647 w 313"/>
              <a:gd name="T13" fmla="*/ 2147483647 h 478"/>
              <a:gd name="T14" fmla="*/ 0 w 313"/>
              <a:gd name="T15" fmla="*/ 2147483647 h 478"/>
              <a:gd name="T16" fmla="*/ 2147483647 w 313"/>
              <a:gd name="T17" fmla="*/ 2147483647 h 478"/>
              <a:gd name="T18" fmla="*/ 2147483647 w 313"/>
              <a:gd name="T19" fmla="*/ 2147483647 h 478"/>
              <a:gd name="T20" fmla="*/ 2147483647 w 313"/>
              <a:gd name="T21" fmla="*/ 2147483647 h 478"/>
              <a:gd name="T22" fmla="*/ 2147483647 w 313"/>
              <a:gd name="T23" fmla="*/ 2147483647 h 478"/>
              <a:gd name="T24" fmla="*/ 2147483647 w 313"/>
              <a:gd name="T25" fmla="*/ 2147483647 h 478"/>
              <a:gd name="T26" fmla="*/ 2147483647 w 313"/>
              <a:gd name="T27" fmla="*/ 2147483647 h 478"/>
              <a:gd name="T28" fmla="*/ 2147483647 w 313"/>
              <a:gd name="T29" fmla="*/ 2147483647 h 478"/>
              <a:gd name="T30" fmla="*/ 2147483647 w 313"/>
              <a:gd name="T31" fmla="*/ 2147483647 h 478"/>
              <a:gd name="T32" fmla="*/ 2147483647 w 313"/>
              <a:gd name="T33" fmla="*/ 2147483647 h 478"/>
              <a:gd name="T34" fmla="*/ 2147483647 w 313"/>
              <a:gd name="T35" fmla="*/ 2147483647 h 478"/>
              <a:gd name="T36" fmla="*/ 2147483647 w 313"/>
              <a:gd name="T37" fmla="*/ 2147483647 h 478"/>
              <a:gd name="T38" fmla="*/ 2147483647 w 313"/>
              <a:gd name="T39" fmla="*/ 2147483647 h 478"/>
              <a:gd name="T40" fmla="*/ 2147483647 w 313"/>
              <a:gd name="T41" fmla="*/ 2147483647 h 478"/>
              <a:gd name="T42" fmla="*/ 2147483647 w 313"/>
              <a:gd name="T43" fmla="*/ 2147483647 h 478"/>
              <a:gd name="T44" fmla="*/ 2147483647 w 313"/>
              <a:gd name="T45" fmla="*/ 2147483647 h 478"/>
              <a:gd name="T46" fmla="*/ 2147483647 w 313"/>
              <a:gd name="T47" fmla="*/ 2147483647 h 478"/>
              <a:gd name="T48" fmla="*/ 2147483647 w 313"/>
              <a:gd name="T49" fmla="*/ 0 h 478"/>
              <a:gd name="T50" fmla="*/ 2147483647 w 313"/>
              <a:gd name="T51" fmla="*/ 2147483647 h 478"/>
              <a:gd name="T52" fmla="*/ 2147483647 w 313"/>
              <a:gd name="T53" fmla="*/ 2147483647 h 478"/>
              <a:gd name="T54" fmla="*/ 2147483647 w 313"/>
              <a:gd name="T55" fmla="*/ 2147483647 h 4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3"/>
              <a:gd name="T85" fmla="*/ 0 h 478"/>
              <a:gd name="T86" fmla="*/ 313 w 313"/>
              <a:gd name="T87" fmla="*/ 478 h 4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3" h="478">
                <a:moveTo>
                  <a:pt x="73" y="15"/>
                </a:moveTo>
                <a:lnTo>
                  <a:pt x="27" y="103"/>
                </a:lnTo>
                <a:lnTo>
                  <a:pt x="49" y="136"/>
                </a:lnTo>
                <a:lnTo>
                  <a:pt x="27" y="176"/>
                </a:lnTo>
                <a:lnTo>
                  <a:pt x="40" y="189"/>
                </a:lnTo>
                <a:lnTo>
                  <a:pt x="31" y="216"/>
                </a:lnTo>
                <a:lnTo>
                  <a:pt x="31" y="261"/>
                </a:lnTo>
                <a:lnTo>
                  <a:pt x="0" y="277"/>
                </a:lnTo>
                <a:lnTo>
                  <a:pt x="12" y="291"/>
                </a:lnTo>
                <a:lnTo>
                  <a:pt x="78" y="457"/>
                </a:lnTo>
                <a:lnTo>
                  <a:pt x="130" y="478"/>
                </a:lnTo>
                <a:lnTo>
                  <a:pt x="127" y="444"/>
                </a:lnTo>
                <a:lnTo>
                  <a:pt x="152" y="417"/>
                </a:lnTo>
                <a:lnTo>
                  <a:pt x="143" y="389"/>
                </a:lnTo>
                <a:lnTo>
                  <a:pt x="207" y="355"/>
                </a:lnTo>
                <a:lnTo>
                  <a:pt x="210" y="308"/>
                </a:lnTo>
                <a:lnTo>
                  <a:pt x="248" y="305"/>
                </a:lnTo>
                <a:lnTo>
                  <a:pt x="277" y="270"/>
                </a:lnTo>
                <a:lnTo>
                  <a:pt x="313" y="246"/>
                </a:lnTo>
                <a:lnTo>
                  <a:pt x="313" y="216"/>
                </a:lnTo>
                <a:lnTo>
                  <a:pt x="264" y="207"/>
                </a:lnTo>
                <a:lnTo>
                  <a:pt x="255" y="174"/>
                </a:lnTo>
                <a:lnTo>
                  <a:pt x="206" y="170"/>
                </a:lnTo>
                <a:lnTo>
                  <a:pt x="166" y="28"/>
                </a:lnTo>
                <a:lnTo>
                  <a:pt x="148" y="0"/>
                </a:lnTo>
                <a:lnTo>
                  <a:pt x="98" y="12"/>
                </a:lnTo>
                <a:lnTo>
                  <a:pt x="90" y="25"/>
                </a:lnTo>
                <a:lnTo>
                  <a:pt x="73" y="15"/>
                </a:lnTo>
                <a:close/>
              </a:path>
            </a:pathLst>
          </a:custGeom>
          <a:solidFill>
            <a:schemeClr val="accent6"/>
          </a:solidFill>
          <a:ln w="12700">
            <a:solidFill>
              <a:srgbClr val="000000"/>
            </a:solidFill>
            <a:prstDash val="solid"/>
            <a:round/>
            <a:headEnd/>
            <a:tailEnd/>
          </a:ln>
        </p:spPr>
        <p:txBody>
          <a:bodyPr/>
          <a:lstStyle/>
          <a:p>
            <a:endParaRPr lang="en-US" sz="1100" dirty="0">
              <a:solidFill>
                <a:srgbClr val="000000"/>
              </a:solidFill>
              <a:latin typeface="Arial" panose="020B0604020202020204"/>
            </a:endParaRPr>
          </a:p>
        </p:txBody>
      </p:sp>
      <p:sp>
        <p:nvSpPr>
          <p:cNvPr id="198" name="Shape - Kansas"/>
          <p:cNvSpPr>
            <a:spLocks noChangeAspect="1"/>
          </p:cNvSpPr>
          <p:nvPr/>
        </p:nvSpPr>
        <p:spPr bwMode="auto">
          <a:xfrm>
            <a:off x="4975634" y="3368196"/>
            <a:ext cx="994151" cy="511163"/>
          </a:xfrm>
          <a:custGeom>
            <a:avLst/>
            <a:gdLst>
              <a:gd name="T0" fmla="*/ 2147483647 w 611"/>
              <a:gd name="T1" fmla="*/ 2147483647 h 312"/>
              <a:gd name="T2" fmla="*/ 2147483647 w 611"/>
              <a:gd name="T3" fmla="*/ 2147483647 h 312"/>
              <a:gd name="T4" fmla="*/ 0 w 611"/>
              <a:gd name="T5" fmla="*/ 2147483647 h 312"/>
              <a:gd name="T6" fmla="*/ 2147483647 w 611"/>
              <a:gd name="T7" fmla="*/ 2147483647 h 312"/>
              <a:gd name="T8" fmla="*/ 2147483647 w 611"/>
              <a:gd name="T9" fmla="*/ 2147483647 h 312"/>
              <a:gd name="T10" fmla="*/ 2147483647 w 611"/>
              <a:gd name="T11" fmla="*/ 2147483647 h 312"/>
              <a:gd name="T12" fmla="*/ 2147483647 w 611"/>
              <a:gd name="T13" fmla="*/ 2147483647 h 312"/>
              <a:gd name="T14" fmla="*/ 2147483647 w 611"/>
              <a:gd name="T15" fmla="*/ 2147483647 h 312"/>
              <a:gd name="T16" fmla="*/ 2147483647 w 611"/>
              <a:gd name="T17" fmla="*/ 0 h 312"/>
              <a:gd name="T18" fmla="*/ 2147483647 w 611"/>
              <a:gd name="T19" fmla="*/ 2147483647 h 312"/>
              <a:gd name="T20" fmla="*/ 2147483647 w 611"/>
              <a:gd name="T21" fmla="*/ 2147483647 h 3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1"/>
              <a:gd name="T34" fmla="*/ 0 h 312"/>
              <a:gd name="T35" fmla="*/ 611 w 611"/>
              <a:gd name="T36" fmla="*/ 312 h 3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1" h="312">
                <a:moveTo>
                  <a:pt x="6" y="3"/>
                </a:moveTo>
                <a:lnTo>
                  <a:pt x="4" y="182"/>
                </a:lnTo>
                <a:lnTo>
                  <a:pt x="0" y="309"/>
                </a:lnTo>
                <a:lnTo>
                  <a:pt x="611" y="312"/>
                </a:lnTo>
                <a:lnTo>
                  <a:pt x="599" y="149"/>
                </a:lnTo>
                <a:lnTo>
                  <a:pt x="599" y="88"/>
                </a:lnTo>
                <a:lnTo>
                  <a:pt x="550" y="51"/>
                </a:lnTo>
                <a:lnTo>
                  <a:pt x="565" y="18"/>
                </a:lnTo>
                <a:lnTo>
                  <a:pt x="544" y="0"/>
                </a:lnTo>
                <a:lnTo>
                  <a:pt x="267" y="3"/>
                </a:lnTo>
                <a:lnTo>
                  <a:pt x="6" y="3"/>
                </a:lnTo>
                <a:close/>
              </a:path>
            </a:pathLst>
          </a:custGeom>
          <a:solidFill>
            <a:schemeClr val="accent5"/>
          </a:solidFill>
          <a:ln w="57150">
            <a:solidFill>
              <a:schemeClr val="accent1"/>
            </a:solidFill>
            <a:prstDash val="solid"/>
            <a:round/>
            <a:headEnd/>
            <a:tailEnd/>
          </a:ln>
        </p:spPr>
        <p:txBody>
          <a:bodyPr/>
          <a:lstStyle/>
          <a:p>
            <a:endParaRPr lang="en-US" sz="1100" dirty="0">
              <a:solidFill>
                <a:srgbClr val="FFFFFF"/>
              </a:solidFill>
              <a:latin typeface="Arial" panose="020B0604020202020204"/>
            </a:endParaRPr>
          </a:p>
        </p:txBody>
      </p:sp>
      <p:sp>
        <p:nvSpPr>
          <p:cNvPr id="199" name="Shape - Indiana"/>
          <p:cNvSpPr>
            <a:spLocks noChangeAspect="1"/>
          </p:cNvSpPr>
          <p:nvPr/>
        </p:nvSpPr>
        <p:spPr bwMode="auto">
          <a:xfrm>
            <a:off x="6781103" y="2925523"/>
            <a:ext cx="434227" cy="723311"/>
          </a:xfrm>
          <a:custGeom>
            <a:avLst/>
            <a:gdLst>
              <a:gd name="T0" fmla="*/ 0 w 268"/>
              <a:gd name="T1" fmla="*/ 2147483647 h 441"/>
              <a:gd name="T2" fmla="*/ 2147483647 w 268"/>
              <a:gd name="T3" fmla="*/ 2147483647 h 441"/>
              <a:gd name="T4" fmla="*/ 2147483647 w 268"/>
              <a:gd name="T5" fmla="*/ 2147483647 h 441"/>
              <a:gd name="T6" fmla="*/ 2147483647 w 268"/>
              <a:gd name="T7" fmla="*/ 2147483647 h 441"/>
              <a:gd name="T8" fmla="*/ 2147483647 w 268"/>
              <a:gd name="T9" fmla="*/ 2147483647 h 441"/>
              <a:gd name="T10" fmla="*/ 2147483647 w 268"/>
              <a:gd name="T11" fmla="*/ 0 h 441"/>
              <a:gd name="T12" fmla="*/ 2147483647 w 268"/>
              <a:gd name="T13" fmla="*/ 2147483647 h 441"/>
              <a:gd name="T14" fmla="*/ 2147483647 w 268"/>
              <a:gd name="T15" fmla="*/ 2147483647 h 441"/>
              <a:gd name="T16" fmla="*/ 2147483647 w 268"/>
              <a:gd name="T17" fmla="*/ 2147483647 h 441"/>
              <a:gd name="T18" fmla="*/ 2147483647 w 268"/>
              <a:gd name="T19" fmla="*/ 2147483647 h 441"/>
              <a:gd name="T20" fmla="*/ 2147483647 w 268"/>
              <a:gd name="T21" fmla="*/ 2147483647 h 441"/>
              <a:gd name="T22" fmla="*/ 2147483647 w 268"/>
              <a:gd name="T23" fmla="*/ 2147483647 h 441"/>
              <a:gd name="T24" fmla="*/ 2147483647 w 268"/>
              <a:gd name="T25" fmla="*/ 2147483647 h 441"/>
              <a:gd name="T26" fmla="*/ 2147483647 w 268"/>
              <a:gd name="T27" fmla="*/ 2147483647 h 441"/>
              <a:gd name="T28" fmla="*/ 2147483647 w 268"/>
              <a:gd name="T29" fmla="*/ 2147483647 h 441"/>
              <a:gd name="T30" fmla="*/ 0 w 268"/>
              <a:gd name="T31" fmla="*/ 2147483647 h 4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8"/>
              <a:gd name="T49" fmla="*/ 0 h 441"/>
              <a:gd name="T50" fmla="*/ 268 w 268"/>
              <a:gd name="T51" fmla="*/ 441 h 4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8" h="441">
                <a:moveTo>
                  <a:pt x="0" y="31"/>
                </a:moveTo>
                <a:lnTo>
                  <a:pt x="31" y="48"/>
                </a:lnTo>
                <a:lnTo>
                  <a:pt x="61" y="45"/>
                </a:lnTo>
                <a:lnTo>
                  <a:pt x="71" y="36"/>
                </a:lnTo>
                <a:lnTo>
                  <a:pt x="79" y="9"/>
                </a:lnTo>
                <a:lnTo>
                  <a:pt x="208" y="0"/>
                </a:lnTo>
                <a:lnTo>
                  <a:pt x="268" y="312"/>
                </a:lnTo>
                <a:lnTo>
                  <a:pt x="263" y="309"/>
                </a:lnTo>
                <a:lnTo>
                  <a:pt x="219" y="326"/>
                </a:lnTo>
                <a:lnTo>
                  <a:pt x="187" y="410"/>
                </a:lnTo>
                <a:lnTo>
                  <a:pt x="141" y="398"/>
                </a:lnTo>
                <a:lnTo>
                  <a:pt x="87" y="429"/>
                </a:lnTo>
                <a:lnTo>
                  <a:pt x="17" y="441"/>
                </a:lnTo>
                <a:lnTo>
                  <a:pt x="49" y="359"/>
                </a:lnTo>
                <a:lnTo>
                  <a:pt x="35" y="313"/>
                </a:lnTo>
                <a:lnTo>
                  <a:pt x="0" y="31"/>
                </a:lnTo>
                <a:close/>
              </a:path>
            </a:pathLst>
          </a:custGeom>
          <a:solidFill>
            <a:schemeClr val="accent5"/>
          </a:solidFill>
          <a:ln w="12700">
            <a:solidFill>
              <a:srgbClr val="000000"/>
            </a:solidFill>
            <a:prstDash val="solid"/>
            <a:round/>
            <a:headEnd/>
            <a:tailEnd/>
          </a:ln>
        </p:spPr>
        <p:txBody>
          <a:bodyPr/>
          <a:lstStyle/>
          <a:p>
            <a:endParaRPr lang="en-US" sz="1100" dirty="0">
              <a:solidFill>
                <a:srgbClr val="FFFFFF"/>
              </a:solidFill>
              <a:latin typeface="Arial" panose="020B0604020202020204"/>
            </a:endParaRPr>
          </a:p>
        </p:txBody>
      </p:sp>
      <p:sp>
        <p:nvSpPr>
          <p:cNvPr id="200" name="Shape - Connecticut"/>
          <p:cNvSpPr>
            <a:spLocks noChangeAspect="1"/>
          </p:cNvSpPr>
          <p:nvPr/>
        </p:nvSpPr>
        <p:spPr bwMode="auto">
          <a:xfrm>
            <a:off x="8486993" y="2516258"/>
            <a:ext cx="249762" cy="195445"/>
          </a:xfrm>
          <a:custGeom>
            <a:avLst/>
            <a:gdLst>
              <a:gd name="T0" fmla="*/ 0 w 153"/>
              <a:gd name="T1" fmla="*/ 2147483647 h 118"/>
              <a:gd name="T2" fmla="*/ 2147483647 w 153"/>
              <a:gd name="T3" fmla="*/ 0 h 118"/>
              <a:gd name="T4" fmla="*/ 2147483647 w 153"/>
              <a:gd name="T5" fmla="*/ 2147483647 h 118"/>
              <a:gd name="T6" fmla="*/ 2147483647 w 153"/>
              <a:gd name="T7" fmla="*/ 2147483647 h 118"/>
              <a:gd name="T8" fmla="*/ 2147483647 w 153"/>
              <a:gd name="T9" fmla="*/ 2147483647 h 118"/>
              <a:gd name="T10" fmla="*/ 2147483647 w 153"/>
              <a:gd name="T11" fmla="*/ 2147483647 h 118"/>
              <a:gd name="T12" fmla="*/ 2147483647 w 153"/>
              <a:gd name="T13" fmla="*/ 2147483647 h 118"/>
              <a:gd name="T14" fmla="*/ 0 w 153"/>
              <a:gd name="T15" fmla="*/ 2147483647 h 118"/>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18"/>
              <a:gd name="T26" fmla="*/ 153 w 153"/>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18">
                <a:moveTo>
                  <a:pt x="0" y="30"/>
                </a:moveTo>
                <a:lnTo>
                  <a:pt x="118" y="0"/>
                </a:lnTo>
                <a:lnTo>
                  <a:pt x="153" y="54"/>
                </a:lnTo>
                <a:lnTo>
                  <a:pt x="133" y="78"/>
                </a:lnTo>
                <a:lnTo>
                  <a:pt x="95" y="69"/>
                </a:lnTo>
                <a:lnTo>
                  <a:pt x="37" y="118"/>
                </a:lnTo>
                <a:lnTo>
                  <a:pt x="6" y="93"/>
                </a:lnTo>
                <a:lnTo>
                  <a:pt x="0" y="30"/>
                </a:lnTo>
                <a:close/>
              </a:path>
            </a:pathLst>
          </a:custGeom>
          <a:solidFill>
            <a:schemeClr val="accent5"/>
          </a:solidFill>
          <a:ln w="19050">
            <a:solidFill>
              <a:srgbClr val="000000"/>
            </a:solidFill>
            <a:prstDash val="solid"/>
            <a:round/>
            <a:headEnd/>
            <a:tailEnd/>
          </a:ln>
        </p:spPr>
        <p:txBody>
          <a:bodyPr/>
          <a:lstStyle/>
          <a:p>
            <a:endParaRPr lang="en-US" sz="1100" dirty="0">
              <a:solidFill>
                <a:srgbClr val="000000"/>
              </a:solidFill>
              <a:latin typeface="Arial" panose="020B0604020202020204"/>
            </a:endParaRPr>
          </a:p>
        </p:txBody>
      </p:sp>
      <p:sp>
        <p:nvSpPr>
          <p:cNvPr id="201" name="Shape - California"/>
          <p:cNvSpPr>
            <a:spLocks noChangeAspect="1"/>
          </p:cNvSpPr>
          <p:nvPr/>
        </p:nvSpPr>
        <p:spPr bwMode="auto">
          <a:xfrm>
            <a:off x="2200500" y="2656577"/>
            <a:ext cx="1129643" cy="1760671"/>
          </a:xfrm>
          <a:custGeom>
            <a:avLst/>
            <a:gdLst>
              <a:gd name="T0" fmla="*/ 2147483647 w 697"/>
              <a:gd name="T1" fmla="*/ 0 h 1077"/>
              <a:gd name="T2" fmla="*/ 2147483647 w 697"/>
              <a:gd name="T3" fmla="*/ 2147483647 h 1077"/>
              <a:gd name="T4" fmla="*/ 2147483647 w 697"/>
              <a:gd name="T5" fmla="*/ 2147483647 h 1077"/>
              <a:gd name="T6" fmla="*/ 2147483647 w 697"/>
              <a:gd name="T7" fmla="*/ 2147483647 h 1077"/>
              <a:gd name="T8" fmla="*/ 2147483647 w 697"/>
              <a:gd name="T9" fmla="*/ 2147483647 h 1077"/>
              <a:gd name="T10" fmla="*/ 2147483647 w 697"/>
              <a:gd name="T11" fmla="*/ 2147483647 h 1077"/>
              <a:gd name="T12" fmla="*/ 2147483647 w 697"/>
              <a:gd name="T13" fmla="*/ 2147483647 h 1077"/>
              <a:gd name="T14" fmla="*/ 2147483647 w 697"/>
              <a:gd name="T15" fmla="*/ 2147483647 h 1077"/>
              <a:gd name="T16" fmla="*/ 2147483647 w 697"/>
              <a:gd name="T17" fmla="*/ 2147483647 h 1077"/>
              <a:gd name="T18" fmla="*/ 2147483647 w 697"/>
              <a:gd name="T19" fmla="*/ 2147483647 h 1077"/>
              <a:gd name="T20" fmla="*/ 2147483647 w 697"/>
              <a:gd name="T21" fmla="*/ 2147483647 h 1077"/>
              <a:gd name="T22" fmla="*/ 2147483647 w 697"/>
              <a:gd name="T23" fmla="*/ 2147483647 h 1077"/>
              <a:gd name="T24" fmla="*/ 2147483647 w 697"/>
              <a:gd name="T25" fmla="*/ 2147483647 h 1077"/>
              <a:gd name="T26" fmla="*/ 2147483647 w 697"/>
              <a:gd name="T27" fmla="*/ 2147483647 h 1077"/>
              <a:gd name="T28" fmla="*/ 2147483647 w 697"/>
              <a:gd name="T29" fmla="*/ 2147483647 h 1077"/>
              <a:gd name="T30" fmla="*/ 2147483647 w 697"/>
              <a:gd name="T31" fmla="*/ 2147483647 h 1077"/>
              <a:gd name="T32" fmla="*/ 2147483647 w 697"/>
              <a:gd name="T33" fmla="*/ 2147483647 h 1077"/>
              <a:gd name="T34" fmla="*/ 2147483647 w 697"/>
              <a:gd name="T35" fmla="*/ 2147483647 h 1077"/>
              <a:gd name="T36" fmla="*/ 2147483647 w 697"/>
              <a:gd name="T37" fmla="*/ 2147483647 h 1077"/>
              <a:gd name="T38" fmla="*/ 2147483647 w 697"/>
              <a:gd name="T39" fmla="*/ 2147483647 h 1077"/>
              <a:gd name="T40" fmla="*/ 2147483647 w 697"/>
              <a:gd name="T41" fmla="*/ 2147483647 h 1077"/>
              <a:gd name="T42" fmla="*/ 2147483647 w 697"/>
              <a:gd name="T43" fmla="*/ 2147483647 h 1077"/>
              <a:gd name="T44" fmla="*/ 2147483647 w 697"/>
              <a:gd name="T45" fmla="*/ 2147483647 h 1077"/>
              <a:gd name="T46" fmla="*/ 2147483647 w 697"/>
              <a:gd name="T47" fmla="*/ 2147483647 h 1077"/>
              <a:gd name="T48" fmla="*/ 2147483647 w 697"/>
              <a:gd name="T49" fmla="*/ 2147483647 h 1077"/>
              <a:gd name="T50" fmla="*/ 2147483647 w 697"/>
              <a:gd name="T51" fmla="*/ 2147483647 h 1077"/>
              <a:gd name="T52" fmla="*/ 2147483647 w 697"/>
              <a:gd name="T53" fmla="*/ 2147483647 h 1077"/>
              <a:gd name="T54" fmla="*/ 2147483647 w 697"/>
              <a:gd name="T55" fmla="*/ 2147483647 h 1077"/>
              <a:gd name="T56" fmla="*/ 2147483647 w 697"/>
              <a:gd name="T57" fmla="*/ 2147483647 h 1077"/>
              <a:gd name="T58" fmla="*/ 2147483647 w 697"/>
              <a:gd name="T59" fmla="*/ 2147483647 h 1077"/>
              <a:gd name="T60" fmla="*/ 2147483647 w 697"/>
              <a:gd name="T61" fmla="*/ 2147483647 h 1077"/>
              <a:gd name="T62" fmla="*/ 2147483647 w 697"/>
              <a:gd name="T63" fmla="*/ 2147483647 h 1077"/>
              <a:gd name="T64" fmla="*/ 2147483647 w 697"/>
              <a:gd name="T65" fmla="*/ 2147483647 h 1077"/>
              <a:gd name="T66" fmla="*/ 2147483647 w 697"/>
              <a:gd name="T67" fmla="*/ 2147483647 h 1077"/>
              <a:gd name="T68" fmla="*/ 2147483647 w 697"/>
              <a:gd name="T69" fmla="*/ 2147483647 h 1077"/>
              <a:gd name="T70" fmla="*/ 2147483647 w 697"/>
              <a:gd name="T71" fmla="*/ 2147483647 h 1077"/>
              <a:gd name="T72" fmla="*/ 2147483647 w 697"/>
              <a:gd name="T73" fmla="*/ 2147483647 h 1077"/>
              <a:gd name="T74" fmla="*/ 2147483647 w 697"/>
              <a:gd name="T75" fmla="*/ 2147483647 h 1077"/>
              <a:gd name="T76" fmla="*/ 2147483647 w 697"/>
              <a:gd name="T77" fmla="*/ 2147483647 h 1077"/>
              <a:gd name="T78" fmla="*/ 2147483647 w 697"/>
              <a:gd name="T79" fmla="*/ 2147483647 h 1077"/>
              <a:gd name="T80" fmla="*/ 2147483647 w 697"/>
              <a:gd name="T81" fmla="*/ 2147483647 h 1077"/>
              <a:gd name="T82" fmla="*/ 2147483647 w 697"/>
              <a:gd name="T83" fmla="*/ 2147483647 h 1077"/>
              <a:gd name="T84" fmla="*/ 2147483647 w 697"/>
              <a:gd name="T85" fmla="*/ 2147483647 h 1077"/>
              <a:gd name="T86" fmla="*/ 0 w 697"/>
              <a:gd name="T87" fmla="*/ 2147483647 h 1077"/>
              <a:gd name="T88" fmla="*/ 2147483647 w 697"/>
              <a:gd name="T89" fmla="*/ 2147483647 h 1077"/>
              <a:gd name="T90" fmla="*/ 2147483647 w 697"/>
              <a:gd name="T91" fmla="*/ 2147483647 h 1077"/>
              <a:gd name="T92" fmla="*/ 2147483647 w 697"/>
              <a:gd name="T93" fmla="*/ 2147483647 h 1077"/>
              <a:gd name="T94" fmla="*/ 2147483647 w 697"/>
              <a:gd name="T95" fmla="*/ 0 h 10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7"/>
              <a:gd name="T145" fmla="*/ 0 h 1077"/>
              <a:gd name="T146" fmla="*/ 697 w 697"/>
              <a:gd name="T147" fmla="*/ 1077 h 10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7" h="1077">
                <a:moveTo>
                  <a:pt x="53" y="0"/>
                </a:moveTo>
                <a:lnTo>
                  <a:pt x="374" y="64"/>
                </a:lnTo>
                <a:lnTo>
                  <a:pt x="304" y="381"/>
                </a:lnTo>
                <a:lnTo>
                  <a:pt x="664" y="864"/>
                </a:lnTo>
                <a:lnTo>
                  <a:pt x="697" y="925"/>
                </a:lnTo>
                <a:lnTo>
                  <a:pt x="663" y="955"/>
                </a:lnTo>
                <a:lnTo>
                  <a:pt x="641" y="1009"/>
                </a:lnTo>
                <a:lnTo>
                  <a:pt x="620" y="1040"/>
                </a:lnTo>
                <a:lnTo>
                  <a:pt x="642" y="1068"/>
                </a:lnTo>
                <a:lnTo>
                  <a:pt x="605" y="1077"/>
                </a:lnTo>
                <a:lnTo>
                  <a:pt x="393" y="1070"/>
                </a:lnTo>
                <a:lnTo>
                  <a:pt x="380" y="1007"/>
                </a:lnTo>
                <a:lnTo>
                  <a:pt x="343" y="961"/>
                </a:lnTo>
                <a:lnTo>
                  <a:pt x="316" y="944"/>
                </a:lnTo>
                <a:lnTo>
                  <a:pt x="308" y="912"/>
                </a:lnTo>
                <a:lnTo>
                  <a:pt x="286" y="894"/>
                </a:lnTo>
                <a:lnTo>
                  <a:pt x="263" y="871"/>
                </a:lnTo>
                <a:lnTo>
                  <a:pt x="256" y="846"/>
                </a:lnTo>
                <a:lnTo>
                  <a:pt x="235" y="830"/>
                </a:lnTo>
                <a:lnTo>
                  <a:pt x="202" y="839"/>
                </a:lnTo>
                <a:lnTo>
                  <a:pt x="165" y="825"/>
                </a:lnTo>
                <a:lnTo>
                  <a:pt x="165" y="812"/>
                </a:lnTo>
                <a:lnTo>
                  <a:pt x="164" y="782"/>
                </a:lnTo>
                <a:lnTo>
                  <a:pt x="149" y="749"/>
                </a:lnTo>
                <a:lnTo>
                  <a:pt x="147" y="722"/>
                </a:lnTo>
                <a:lnTo>
                  <a:pt x="131" y="699"/>
                </a:lnTo>
                <a:lnTo>
                  <a:pt x="135" y="676"/>
                </a:lnTo>
                <a:lnTo>
                  <a:pt x="89" y="621"/>
                </a:lnTo>
                <a:lnTo>
                  <a:pt x="89" y="590"/>
                </a:lnTo>
                <a:lnTo>
                  <a:pt x="113" y="578"/>
                </a:lnTo>
                <a:lnTo>
                  <a:pt x="113" y="559"/>
                </a:lnTo>
                <a:lnTo>
                  <a:pt x="89" y="553"/>
                </a:lnTo>
                <a:lnTo>
                  <a:pt x="79" y="523"/>
                </a:lnTo>
                <a:lnTo>
                  <a:pt x="67" y="471"/>
                </a:lnTo>
                <a:lnTo>
                  <a:pt x="101" y="499"/>
                </a:lnTo>
                <a:lnTo>
                  <a:pt x="88" y="462"/>
                </a:lnTo>
                <a:lnTo>
                  <a:pt x="113" y="462"/>
                </a:lnTo>
                <a:lnTo>
                  <a:pt x="113" y="435"/>
                </a:lnTo>
                <a:lnTo>
                  <a:pt x="88" y="417"/>
                </a:lnTo>
                <a:lnTo>
                  <a:pt x="76" y="442"/>
                </a:lnTo>
                <a:lnTo>
                  <a:pt x="53" y="433"/>
                </a:lnTo>
                <a:lnTo>
                  <a:pt x="9" y="313"/>
                </a:lnTo>
                <a:lnTo>
                  <a:pt x="21" y="226"/>
                </a:lnTo>
                <a:lnTo>
                  <a:pt x="0" y="177"/>
                </a:lnTo>
                <a:lnTo>
                  <a:pt x="10" y="140"/>
                </a:lnTo>
                <a:lnTo>
                  <a:pt x="32" y="132"/>
                </a:lnTo>
                <a:lnTo>
                  <a:pt x="53" y="73"/>
                </a:lnTo>
                <a:lnTo>
                  <a:pt x="53" y="0"/>
                </a:lnTo>
                <a:close/>
              </a:path>
            </a:pathLst>
          </a:custGeom>
          <a:solidFill>
            <a:schemeClr val="accent5"/>
          </a:solidFill>
          <a:ln w="12700">
            <a:solidFill>
              <a:srgbClr val="000000"/>
            </a:solidFill>
            <a:prstDash val="solid"/>
            <a:round/>
            <a:headEnd/>
            <a:tailEnd/>
          </a:ln>
        </p:spPr>
        <p:txBody>
          <a:bodyPr/>
          <a:lstStyle/>
          <a:p>
            <a:endParaRPr lang="en-US" sz="1100" dirty="0">
              <a:solidFill>
                <a:srgbClr val="000000"/>
              </a:solidFill>
              <a:latin typeface="Arial" panose="020B0604020202020204"/>
            </a:endParaRPr>
          </a:p>
        </p:txBody>
      </p:sp>
      <p:sp>
        <p:nvSpPr>
          <p:cNvPr id="202" name="Shape - Arizona"/>
          <p:cNvSpPr>
            <a:spLocks noChangeAspect="1"/>
          </p:cNvSpPr>
          <p:nvPr/>
        </p:nvSpPr>
        <p:spPr bwMode="auto">
          <a:xfrm>
            <a:off x="3179958" y="3762425"/>
            <a:ext cx="868454" cy="975552"/>
          </a:xfrm>
          <a:custGeom>
            <a:avLst/>
            <a:gdLst>
              <a:gd name="T0" fmla="*/ 2147483647 w 536"/>
              <a:gd name="T1" fmla="*/ 0 h 595"/>
              <a:gd name="T2" fmla="*/ 2147483647 w 536"/>
              <a:gd name="T3" fmla="*/ 2147483647 h 595"/>
              <a:gd name="T4" fmla="*/ 2147483647 w 536"/>
              <a:gd name="T5" fmla="*/ 2147483647 h 595"/>
              <a:gd name="T6" fmla="*/ 2147483647 w 536"/>
              <a:gd name="T7" fmla="*/ 2147483647 h 595"/>
              <a:gd name="T8" fmla="*/ 2147483647 w 536"/>
              <a:gd name="T9" fmla="*/ 2147483647 h 595"/>
              <a:gd name="T10" fmla="*/ 2147483647 w 536"/>
              <a:gd name="T11" fmla="*/ 2147483647 h 595"/>
              <a:gd name="T12" fmla="*/ 2147483647 w 536"/>
              <a:gd name="T13" fmla="*/ 2147483647 h 595"/>
              <a:gd name="T14" fmla="*/ 2147483647 w 536"/>
              <a:gd name="T15" fmla="*/ 2147483647 h 595"/>
              <a:gd name="T16" fmla="*/ 2147483647 w 536"/>
              <a:gd name="T17" fmla="*/ 2147483647 h 595"/>
              <a:gd name="T18" fmla="*/ 2147483647 w 536"/>
              <a:gd name="T19" fmla="*/ 2147483647 h 595"/>
              <a:gd name="T20" fmla="*/ 2147483647 w 536"/>
              <a:gd name="T21" fmla="*/ 2147483647 h 595"/>
              <a:gd name="T22" fmla="*/ 0 w 536"/>
              <a:gd name="T23" fmla="*/ 2147483647 h 595"/>
              <a:gd name="T24" fmla="*/ 2147483647 w 536"/>
              <a:gd name="T25" fmla="*/ 2147483647 h 595"/>
              <a:gd name="T26" fmla="*/ 2147483647 w 536"/>
              <a:gd name="T27" fmla="*/ 2147483647 h 595"/>
              <a:gd name="T28" fmla="*/ 2147483647 w 536"/>
              <a:gd name="T29" fmla="*/ 2147483647 h 595"/>
              <a:gd name="T30" fmla="*/ 2147483647 w 536"/>
              <a:gd name="T31" fmla="*/ 0 h 5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
              <a:gd name="T49" fmla="*/ 0 h 595"/>
              <a:gd name="T50" fmla="*/ 536 w 536"/>
              <a:gd name="T51" fmla="*/ 595 h 5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 h="595">
                <a:moveTo>
                  <a:pt x="136" y="0"/>
                </a:moveTo>
                <a:lnTo>
                  <a:pt x="126" y="78"/>
                </a:lnTo>
                <a:lnTo>
                  <a:pt x="79" y="69"/>
                </a:lnTo>
                <a:lnTo>
                  <a:pt x="82" y="169"/>
                </a:lnTo>
                <a:lnTo>
                  <a:pt x="60" y="188"/>
                </a:lnTo>
                <a:lnTo>
                  <a:pt x="93" y="249"/>
                </a:lnTo>
                <a:lnTo>
                  <a:pt x="60" y="276"/>
                </a:lnTo>
                <a:lnTo>
                  <a:pt x="42" y="321"/>
                </a:lnTo>
                <a:lnTo>
                  <a:pt x="17" y="364"/>
                </a:lnTo>
                <a:lnTo>
                  <a:pt x="35" y="389"/>
                </a:lnTo>
                <a:lnTo>
                  <a:pt x="3" y="400"/>
                </a:lnTo>
                <a:lnTo>
                  <a:pt x="0" y="440"/>
                </a:lnTo>
                <a:lnTo>
                  <a:pt x="301" y="592"/>
                </a:lnTo>
                <a:lnTo>
                  <a:pt x="471" y="595"/>
                </a:lnTo>
                <a:lnTo>
                  <a:pt x="536" y="46"/>
                </a:lnTo>
                <a:lnTo>
                  <a:pt x="136" y="0"/>
                </a:lnTo>
                <a:close/>
              </a:path>
            </a:pathLst>
          </a:custGeom>
          <a:solidFill>
            <a:schemeClr val="accent6"/>
          </a:solidFill>
          <a:ln w="12700">
            <a:solidFill>
              <a:srgbClr val="000000"/>
            </a:solidFill>
            <a:prstDash val="solid"/>
            <a:round/>
            <a:headEnd/>
            <a:tailEnd/>
          </a:ln>
        </p:spPr>
        <p:txBody>
          <a:bodyPr/>
          <a:lstStyle/>
          <a:p>
            <a:endParaRPr lang="en-US" sz="1100" dirty="0">
              <a:solidFill>
                <a:srgbClr val="000000"/>
              </a:solidFill>
              <a:latin typeface="Arial" panose="020B0604020202020204"/>
            </a:endParaRPr>
          </a:p>
        </p:txBody>
      </p:sp>
      <p:grpSp>
        <p:nvGrpSpPr>
          <p:cNvPr id="203" name="Group 202"/>
          <p:cNvGrpSpPr/>
          <p:nvPr/>
        </p:nvGrpSpPr>
        <p:grpSpPr>
          <a:xfrm>
            <a:off x="4419601" y="3247879"/>
            <a:ext cx="4234527" cy="2667000"/>
            <a:chOff x="2837809" y="3352800"/>
            <a:chExt cx="4234527" cy="2667000"/>
          </a:xfrm>
        </p:grpSpPr>
        <p:sp>
          <p:nvSpPr>
            <p:cNvPr id="204" name="Shape - Louisiana"/>
            <p:cNvSpPr>
              <a:spLocks noChangeAspect="1"/>
            </p:cNvSpPr>
            <p:nvPr/>
          </p:nvSpPr>
          <p:spPr bwMode="auto">
            <a:xfrm>
              <a:off x="4607365" y="4790337"/>
              <a:ext cx="794995" cy="641459"/>
            </a:xfrm>
            <a:custGeom>
              <a:avLst/>
              <a:gdLst>
                <a:gd name="T0" fmla="*/ 0 w 489"/>
                <a:gd name="T1" fmla="*/ 2147483647 h 392"/>
                <a:gd name="T2" fmla="*/ 2147483647 w 489"/>
                <a:gd name="T3" fmla="*/ 0 h 392"/>
                <a:gd name="T4" fmla="*/ 2147483647 w 489"/>
                <a:gd name="T5" fmla="*/ 2147483647 h 392"/>
                <a:gd name="T6" fmla="*/ 2147483647 w 489"/>
                <a:gd name="T7" fmla="*/ 2147483647 h 392"/>
                <a:gd name="T8" fmla="*/ 2147483647 w 489"/>
                <a:gd name="T9" fmla="*/ 2147483647 h 392"/>
                <a:gd name="T10" fmla="*/ 2147483647 w 489"/>
                <a:gd name="T11" fmla="*/ 2147483647 h 392"/>
                <a:gd name="T12" fmla="*/ 2147483647 w 489"/>
                <a:gd name="T13" fmla="*/ 2147483647 h 392"/>
                <a:gd name="T14" fmla="*/ 2147483647 w 489"/>
                <a:gd name="T15" fmla="*/ 2147483647 h 392"/>
                <a:gd name="T16" fmla="*/ 2147483647 w 489"/>
                <a:gd name="T17" fmla="*/ 2147483647 h 392"/>
                <a:gd name="T18" fmla="*/ 2147483647 w 489"/>
                <a:gd name="T19" fmla="*/ 2147483647 h 392"/>
                <a:gd name="T20" fmla="*/ 2147483647 w 489"/>
                <a:gd name="T21" fmla="*/ 2147483647 h 392"/>
                <a:gd name="T22" fmla="*/ 2147483647 w 489"/>
                <a:gd name="T23" fmla="*/ 2147483647 h 392"/>
                <a:gd name="T24" fmla="*/ 2147483647 w 489"/>
                <a:gd name="T25" fmla="*/ 2147483647 h 392"/>
                <a:gd name="T26" fmla="*/ 2147483647 w 489"/>
                <a:gd name="T27" fmla="*/ 2147483647 h 392"/>
                <a:gd name="T28" fmla="*/ 2147483647 w 489"/>
                <a:gd name="T29" fmla="*/ 2147483647 h 392"/>
                <a:gd name="T30" fmla="*/ 2147483647 w 489"/>
                <a:gd name="T31" fmla="*/ 2147483647 h 392"/>
                <a:gd name="T32" fmla="*/ 2147483647 w 489"/>
                <a:gd name="T33" fmla="*/ 2147483647 h 392"/>
                <a:gd name="T34" fmla="*/ 2147483647 w 489"/>
                <a:gd name="T35" fmla="*/ 2147483647 h 392"/>
                <a:gd name="T36" fmla="*/ 2147483647 w 489"/>
                <a:gd name="T37" fmla="*/ 2147483647 h 392"/>
                <a:gd name="T38" fmla="*/ 2147483647 w 489"/>
                <a:gd name="T39" fmla="*/ 2147483647 h 392"/>
                <a:gd name="T40" fmla="*/ 2147483647 w 489"/>
                <a:gd name="T41" fmla="*/ 2147483647 h 392"/>
                <a:gd name="T42" fmla="*/ 2147483647 w 489"/>
                <a:gd name="T43" fmla="*/ 2147483647 h 392"/>
                <a:gd name="T44" fmla="*/ 2147483647 w 489"/>
                <a:gd name="T45" fmla="*/ 2147483647 h 392"/>
                <a:gd name="T46" fmla="*/ 2147483647 w 489"/>
                <a:gd name="T47" fmla="*/ 2147483647 h 392"/>
                <a:gd name="T48" fmla="*/ 2147483647 w 489"/>
                <a:gd name="T49" fmla="*/ 2147483647 h 392"/>
                <a:gd name="T50" fmla="*/ 2147483647 w 489"/>
                <a:gd name="T51" fmla="*/ 2147483647 h 392"/>
                <a:gd name="T52" fmla="*/ 2147483647 w 489"/>
                <a:gd name="T53" fmla="*/ 2147483647 h 392"/>
                <a:gd name="T54" fmla="*/ 2147483647 w 489"/>
                <a:gd name="T55" fmla="*/ 2147483647 h 392"/>
                <a:gd name="T56" fmla="*/ 2147483647 w 489"/>
                <a:gd name="T57" fmla="*/ 2147483647 h 392"/>
                <a:gd name="T58" fmla="*/ 2147483647 w 489"/>
                <a:gd name="T59" fmla="*/ 2147483647 h 392"/>
                <a:gd name="T60" fmla="*/ 2147483647 w 489"/>
                <a:gd name="T61" fmla="*/ 2147483647 h 392"/>
                <a:gd name="T62" fmla="*/ 2147483647 w 489"/>
                <a:gd name="T63" fmla="*/ 2147483647 h 392"/>
                <a:gd name="T64" fmla="*/ 2147483647 w 489"/>
                <a:gd name="T65" fmla="*/ 2147483647 h 392"/>
                <a:gd name="T66" fmla="*/ 2147483647 w 489"/>
                <a:gd name="T67" fmla="*/ 2147483647 h 392"/>
                <a:gd name="T68" fmla="*/ 0 w 489"/>
                <a:gd name="T69" fmla="*/ 2147483647 h 3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9"/>
                <a:gd name="T106" fmla="*/ 0 h 392"/>
                <a:gd name="T107" fmla="*/ 489 w 489"/>
                <a:gd name="T108" fmla="*/ 392 h 3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9" h="392">
                  <a:moveTo>
                    <a:pt x="0" y="9"/>
                  </a:moveTo>
                  <a:lnTo>
                    <a:pt x="245" y="0"/>
                  </a:lnTo>
                  <a:lnTo>
                    <a:pt x="288" y="81"/>
                  </a:lnTo>
                  <a:lnTo>
                    <a:pt x="251" y="176"/>
                  </a:lnTo>
                  <a:lnTo>
                    <a:pt x="239" y="219"/>
                  </a:lnTo>
                  <a:lnTo>
                    <a:pt x="403" y="201"/>
                  </a:lnTo>
                  <a:lnTo>
                    <a:pt x="413" y="264"/>
                  </a:lnTo>
                  <a:lnTo>
                    <a:pt x="364" y="258"/>
                  </a:lnTo>
                  <a:lnTo>
                    <a:pt x="342" y="285"/>
                  </a:lnTo>
                  <a:lnTo>
                    <a:pt x="367" y="303"/>
                  </a:lnTo>
                  <a:lnTo>
                    <a:pt x="412" y="282"/>
                  </a:lnTo>
                  <a:lnTo>
                    <a:pt x="413" y="312"/>
                  </a:lnTo>
                  <a:lnTo>
                    <a:pt x="440" y="286"/>
                  </a:lnTo>
                  <a:lnTo>
                    <a:pt x="458" y="286"/>
                  </a:lnTo>
                  <a:lnTo>
                    <a:pt x="437" y="339"/>
                  </a:lnTo>
                  <a:lnTo>
                    <a:pt x="477" y="347"/>
                  </a:lnTo>
                  <a:lnTo>
                    <a:pt x="489" y="376"/>
                  </a:lnTo>
                  <a:lnTo>
                    <a:pt x="471" y="385"/>
                  </a:lnTo>
                  <a:lnTo>
                    <a:pt x="446" y="367"/>
                  </a:lnTo>
                  <a:lnTo>
                    <a:pt x="398" y="353"/>
                  </a:lnTo>
                  <a:lnTo>
                    <a:pt x="409" y="388"/>
                  </a:lnTo>
                  <a:lnTo>
                    <a:pt x="385" y="392"/>
                  </a:lnTo>
                  <a:lnTo>
                    <a:pt x="365" y="361"/>
                  </a:lnTo>
                  <a:lnTo>
                    <a:pt x="354" y="380"/>
                  </a:lnTo>
                  <a:lnTo>
                    <a:pt x="282" y="380"/>
                  </a:lnTo>
                  <a:lnTo>
                    <a:pt x="282" y="361"/>
                  </a:lnTo>
                  <a:lnTo>
                    <a:pt x="255" y="339"/>
                  </a:lnTo>
                  <a:lnTo>
                    <a:pt x="201" y="336"/>
                  </a:lnTo>
                  <a:lnTo>
                    <a:pt x="246" y="361"/>
                  </a:lnTo>
                  <a:lnTo>
                    <a:pt x="184" y="374"/>
                  </a:lnTo>
                  <a:lnTo>
                    <a:pt x="85" y="356"/>
                  </a:lnTo>
                  <a:lnTo>
                    <a:pt x="48" y="361"/>
                  </a:lnTo>
                  <a:lnTo>
                    <a:pt x="61" y="230"/>
                  </a:lnTo>
                  <a:lnTo>
                    <a:pt x="2" y="125"/>
                  </a:lnTo>
                  <a:lnTo>
                    <a:pt x="0" y="9"/>
                  </a:lnTo>
                  <a:close/>
                </a:path>
              </a:pathLst>
            </a:custGeom>
            <a:solidFill>
              <a:srgbClr val="0077C8"/>
            </a:solidFill>
            <a:ln w="12700">
              <a:solidFill>
                <a:srgbClr val="000000"/>
              </a:solidFill>
              <a:prstDash val="solid"/>
              <a:round/>
              <a:headEnd/>
              <a:tailEnd/>
            </a:ln>
          </p:spPr>
          <p:txBody>
            <a:bodyPr/>
            <a:lstStyle/>
            <a:p>
              <a:endParaRPr lang="en-US" sz="1100" dirty="0">
                <a:solidFill>
                  <a:srgbClr val="000000"/>
                </a:solidFill>
                <a:latin typeface="Arial" panose="020B0604020202020204"/>
              </a:endParaRPr>
            </a:p>
          </p:txBody>
        </p:sp>
        <p:sp>
          <p:nvSpPr>
            <p:cNvPr id="205" name="Shape - Kentucky"/>
            <p:cNvSpPr>
              <a:spLocks noChangeAspect="1"/>
            </p:cNvSpPr>
            <p:nvPr/>
          </p:nvSpPr>
          <p:spPr bwMode="auto">
            <a:xfrm>
              <a:off x="5155862" y="3663267"/>
              <a:ext cx="984357" cy="552924"/>
            </a:xfrm>
            <a:custGeom>
              <a:avLst/>
              <a:gdLst>
                <a:gd name="T0" fmla="*/ 0 w 607"/>
                <a:gd name="T1" fmla="*/ 2147483647 h 337"/>
                <a:gd name="T2" fmla="*/ 2147483647 w 607"/>
                <a:gd name="T3" fmla="*/ 2147483647 h 337"/>
                <a:gd name="T4" fmla="*/ 2147483647 w 607"/>
                <a:gd name="T5" fmla="*/ 2147483647 h 337"/>
                <a:gd name="T6" fmla="*/ 2147483647 w 607"/>
                <a:gd name="T7" fmla="*/ 2147483647 h 337"/>
                <a:gd name="T8" fmla="*/ 2147483647 w 607"/>
                <a:gd name="T9" fmla="*/ 2147483647 h 337"/>
                <a:gd name="T10" fmla="*/ 2147483647 w 607"/>
                <a:gd name="T11" fmla="*/ 2147483647 h 337"/>
                <a:gd name="T12" fmla="*/ 2147483647 w 607"/>
                <a:gd name="T13" fmla="*/ 2147483647 h 337"/>
                <a:gd name="T14" fmla="*/ 2147483647 w 607"/>
                <a:gd name="T15" fmla="*/ 2147483647 h 337"/>
                <a:gd name="T16" fmla="*/ 2147483647 w 607"/>
                <a:gd name="T17" fmla="*/ 2147483647 h 337"/>
                <a:gd name="T18" fmla="*/ 2147483647 w 607"/>
                <a:gd name="T19" fmla="*/ 2147483647 h 337"/>
                <a:gd name="T20" fmla="*/ 2147483647 w 607"/>
                <a:gd name="T21" fmla="*/ 2147483647 h 337"/>
                <a:gd name="T22" fmla="*/ 2147483647 w 607"/>
                <a:gd name="T23" fmla="*/ 2147483647 h 337"/>
                <a:gd name="T24" fmla="*/ 2147483647 w 607"/>
                <a:gd name="T25" fmla="*/ 2147483647 h 337"/>
                <a:gd name="T26" fmla="*/ 2147483647 w 607"/>
                <a:gd name="T27" fmla="*/ 2147483647 h 337"/>
                <a:gd name="T28" fmla="*/ 2147483647 w 607"/>
                <a:gd name="T29" fmla="*/ 0 h 337"/>
                <a:gd name="T30" fmla="*/ 2147483647 w 607"/>
                <a:gd name="T31" fmla="*/ 2147483647 h 337"/>
                <a:gd name="T32" fmla="*/ 2147483647 w 607"/>
                <a:gd name="T33" fmla="*/ 2147483647 h 337"/>
                <a:gd name="T34" fmla="*/ 2147483647 w 607"/>
                <a:gd name="T35" fmla="*/ 2147483647 h 337"/>
                <a:gd name="T36" fmla="*/ 2147483647 w 607"/>
                <a:gd name="T37" fmla="*/ 2147483647 h 337"/>
                <a:gd name="T38" fmla="*/ 2147483647 w 607"/>
                <a:gd name="T39" fmla="*/ 2147483647 h 337"/>
                <a:gd name="T40" fmla="*/ 2147483647 w 607"/>
                <a:gd name="T41" fmla="*/ 2147483647 h 337"/>
                <a:gd name="T42" fmla="*/ 2147483647 w 607"/>
                <a:gd name="T43" fmla="*/ 2147483647 h 337"/>
                <a:gd name="T44" fmla="*/ 2147483647 w 607"/>
                <a:gd name="T45" fmla="*/ 2147483647 h 337"/>
                <a:gd name="T46" fmla="*/ 2147483647 w 607"/>
                <a:gd name="T47" fmla="*/ 2147483647 h 337"/>
                <a:gd name="T48" fmla="*/ 2147483647 w 607"/>
                <a:gd name="T49" fmla="*/ 2147483647 h 337"/>
                <a:gd name="T50" fmla="*/ 2147483647 w 607"/>
                <a:gd name="T51" fmla="*/ 2147483647 h 337"/>
                <a:gd name="T52" fmla="*/ 2147483647 w 607"/>
                <a:gd name="T53" fmla="*/ 2147483647 h 337"/>
                <a:gd name="T54" fmla="*/ 2147483647 w 607"/>
                <a:gd name="T55" fmla="*/ 2147483647 h 337"/>
                <a:gd name="T56" fmla="*/ 0 w 607"/>
                <a:gd name="T57" fmla="*/ 2147483647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7"/>
                <a:gd name="T88" fmla="*/ 0 h 337"/>
                <a:gd name="T89" fmla="*/ 607 w 607"/>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7" h="337">
                  <a:moveTo>
                    <a:pt x="0" y="337"/>
                  </a:moveTo>
                  <a:lnTo>
                    <a:pt x="148" y="316"/>
                  </a:lnTo>
                  <a:lnTo>
                    <a:pt x="148" y="301"/>
                  </a:lnTo>
                  <a:lnTo>
                    <a:pt x="504" y="252"/>
                  </a:lnTo>
                  <a:lnTo>
                    <a:pt x="510" y="226"/>
                  </a:lnTo>
                  <a:lnTo>
                    <a:pt x="562" y="207"/>
                  </a:lnTo>
                  <a:lnTo>
                    <a:pt x="568" y="180"/>
                  </a:lnTo>
                  <a:lnTo>
                    <a:pt x="590" y="171"/>
                  </a:lnTo>
                  <a:lnTo>
                    <a:pt x="607" y="131"/>
                  </a:lnTo>
                  <a:lnTo>
                    <a:pt x="558" y="91"/>
                  </a:lnTo>
                  <a:lnTo>
                    <a:pt x="549" y="37"/>
                  </a:lnTo>
                  <a:lnTo>
                    <a:pt x="510" y="10"/>
                  </a:lnTo>
                  <a:lnTo>
                    <a:pt x="431" y="25"/>
                  </a:lnTo>
                  <a:lnTo>
                    <a:pt x="394" y="1"/>
                  </a:lnTo>
                  <a:lnTo>
                    <a:pt x="358" y="0"/>
                  </a:lnTo>
                  <a:lnTo>
                    <a:pt x="365" y="37"/>
                  </a:lnTo>
                  <a:lnTo>
                    <a:pt x="316" y="56"/>
                  </a:lnTo>
                  <a:lnTo>
                    <a:pt x="283" y="140"/>
                  </a:lnTo>
                  <a:lnTo>
                    <a:pt x="239" y="126"/>
                  </a:lnTo>
                  <a:lnTo>
                    <a:pt x="185" y="158"/>
                  </a:lnTo>
                  <a:lnTo>
                    <a:pt x="116" y="170"/>
                  </a:lnTo>
                  <a:lnTo>
                    <a:pt x="116" y="217"/>
                  </a:lnTo>
                  <a:lnTo>
                    <a:pt x="82" y="216"/>
                  </a:lnTo>
                  <a:lnTo>
                    <a:pt x="84" y="258"/>
                  </a:lnTo>
                  <a:lnTo>
                    <a:pt x="48" y="241"/>
                  </a:lnTo>
                  <a:lnTo>
                    <a:pt x="27" y="249"/>
                  </a:lnTo>
                  <a:lnTo>
                    <a:pt x="45" y="277"/>
                  </a:lnTo>
                  <a:lnTo>
                    <a:pt x="8" y="314"/>
                  </a:lnTo>
                  <a:lnTo>
                    <a:pt x="0" y="337"/>
                  </a:lnTo>
                  <a:close/>
                </a:path>
              </a:pathLst>
            </a:custGeom>
            <a:solidFill>
              <a:schemeClr val="accent5"/>
            </a:solidFill>
            <a:ln w="12700">
              <a:solidFill>
                <a:srgbClr val="000000"/>
              </a:solidFill>
              <a:prstDash val="solid"/>
              <a:round/>
              <a:headEnd/>
              <a:tailEnd/>
            </a:ln>
          </p:spPr>
          <p:txBody>
            <a:bodyPr/>
            <a:lstStyle/>
            <a:p>
              <a:endParaRPr lang="en-US" sz="1100" dirty="0">
                <a:solidFill>
                  <a:srgbClr val="000000"/>
                </a:solidFill>
                <a:latin typeface="Arial" panose="020B0604020202020204"/>
              </a:endParaRPr>
            </a:p>
          </p:txBody>
        </p:sp>
        <p:sp>
          <p:nvSpPr>
            <p:cNvPr id="206" name="Shape - Arkansas"/>
            <p:cNvSpPr>
              <a:spLocks noChangeAspect="1"/>
            </p:cNvSpPr>
            <p:nvPr/>
          </p:nvSpPr>
          <p:spPr bwMode="auto">
            <a:xfrm>
              <a:off x="4512684" y="4198992"/>
              <a:ext cx="651341" cy="613061"/>
            </a:xfrm>
            <a:custGeom>
              <a:avLst/>
              <a:gdLst>
                <a:gd name="T0" fmla="*/ 0 w 401"/>
                <a:gd name="T1" fmla="*/ 34 h 374"/>
                <a:gd name="T2" fmla="*/ 158 w 401"/>
                <a:gd name="T3" fmla="*/ 15 h 374"/>
                <a:gd name="T4" fmla="*/ 353 w 401"/>
                <a:gd name="T5" fmla="*/ 0 h 374"/>
                <a:gd name="T6" fmla="*/ 343 w 401"/>
                <a:gd name="T7" fmla="*/ 49 h 374"/>
                <a:gd name="T8" fmla="*/ 386 w 401"/>
                <a:gd name="T9" fmla="*/ 38 h 374"/>
                <a:gd name="T10" fmla="*/ 401 w 401"/>
                <a:gd name="T11" fmla="*/ 71 h 374"/>
                <a:gd name="T12" fmla="*/ 356 w 401"/>
                <a:gd name="T13" fmla="*/ 101 h 374"/>
                <a:gd name="T14" fmla="*/ 367 w 401"/>
                <a:gd name="T15" fmla="*/ 153 h 374"/>
                <a:gd name="T16" fmla="*/ 321 w 401"/>
                <a:gd name="T17" fmla="*/ 240 h 374"/>
                <a:gd name="T18" fmla="*/ 286 w 401"/>
                <a:gd name="T19" fmla="*/ 293 h 374"/>
                <a:gd name="T20" fmla="*/ 306 w 401"/>
                <a:gd name="T21" fmla="*/ 362 h 374"/>
                <a:gd name="T22" fmla="*/ 58 w 401"/>
                <a:gd name="T23" fmla="*/ 374 h 374"/>
                <a:gd name="T24" fmla="*/ 57 w 401"/>
                <a:gd name="T25" fmla="*/ 332 h 374"/>
                <a:gd name="T26" fmla="*/ 8 w 401"/>
                <a:gd name="T27" fmla="*/ 323 h 374"/>
                <a:gd name="T28" fmla="*/ 8 w 401"/>
                <a:gd name="T29" fmla="*/ 101 h 374"/>
                <a:gd name="T30" fmla="*/ 0 w 401"/>
                <a:gd name="T31" fmla="*/ 34 h 3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1"/>
                <a:gd name="T49" fmla="*/ 0 h 374"/>
                <a:gd name="T50" fmla="*/ 401 w 401"/>
                <a:gd name="T51" fmla="*/ 374 h 3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1" h="374">
                  <a:moveTo>
                    <a:pt x="0" y="34"/>
                  </a:moveTo>
                  <a:lnTo>
                    <a:pt x="158" y="15"/>
                  </a:lnTo>
                  <a:lnTo>
                    <a:pt x="353" y="0"/>
                  </a:lnTo>
                  <a:lnTo>
                    <a:pt x="343" y="49"/>
                  </a:lnTo>
                  <a:lnTo>
                    <a:pt x="386" y="38"/>
                  </a:lnTo>
                  <a:lnTo>
                    <a:pt x="401" y="71"/>
                  </a:lnTo>
                  <a:lnTo>
                    <a:pt x="356" y="101"/>
                  </a:lnTo>
                  <a:lnTo>
                    <a:pt x="367" y="153"/>
                  </a:lnTo>
                  <a:lnTo>
                    <a:pt x="321" y="240"/>
                  </a:lnTo>
                  <a:lnTo>
                    <a:pt x="286" y="293"/>
                  </a:lnTo>
                  <a:lnTo>
                    <a:pt x="306" y="362"/>
                  </a:lnTo>
                  <a:lnTo>
                    <a:pt x="58" y="374"/>
                  </a:lnTo>
                  <a:lnTo>
                    <a:pt x="57" y="332"/>
                  </a:lnTo>
                  <a:lnTo>
                    <a:pt x="8" y="323"/>
                  </a:lnTo>
                  <a:lnTo>
                    <a:pt x="8" y="101"/>
                  </a:lnTo>
                  <a:lnTo>
                    <a:pt x="0" y="34"/>
                  </a:lnTo>
                  <a:close/>
                </a:path>
              </a:pathLst>
            </a:custGeom>
            <a:solidFill>
              <a:srgbClr val="0077C8"/>
            </a:solidFill>
            <a:ln w="12700">
              <a:solidFill>
                <a:srgbClr val="000000"/>
              </a:solidFill>
              <a:prstDash val="solid"/>
              <a:round/>
              <a:headEnd/>
              <a:tailEnd/>
            </a:ln>
          </p:spPr>
          <p:txBody>
            <a:bodyPr/>
            <a:lstStyle/>
            <a:p>
              <a:pPr>
                <a:defRPr/>
              </a:pPr>
              <a:endParaRPr lang="en-US" sz="1100" dirty="0">
                <a:solidFill>
                  <a:srgbClr val="000000"/>
                </a:solidFill>
                <a:latin typeface="Arial" panose="020B0604020202020204"/>
              </a:endParaRPr>
            </a:p>
          </p:txBody>
        </p:sp>
        <p:sp>
          <p:nvSpPr>
            <p:cNvPr id="207" name="Shape - West Virginia"/>
            <p:cNvSpPr>
              <a:spLocks noChangeAspect="1"/>
            </p:cNvSpPr>
            <p:nvPr/>
          </p:nvSpPr>
          <p:spPr bwMode="auto">
            <a:xfrm>
              <a:off x="6045537" y="3352800"/>
              <a:ext cx="566453" cy="596357"/>
            </a:xfrm>
            <a:custGeom>
              <a:avLst/>
              <a:gdLst>
                <a:gd name="T0" fmla="*/ 2147483647 w 349"/>
                <a:gd name="T1" fmla="*/ 2147483647 h 365"/>
                <a:gd name="T2" fmla="*/ 2147483647 w 349"/>
                <a:gd name="T3" fmla="*/ 2147483647 h 365"/>
                <a:gd name="T4" fmla="*/ 0 w 349"/>
                <a:gd name="T5" fmla="*/ 2147483647 h 365"/>
                <a:gd name="T6" fmla="*/ 2147483647 w 349"/>
                <a:gd name="T7" fmla="*/ 2147483647 h 365"/>
                <a:gd name="T8" fmla="*/ 2147483647 w 349"/>
                <a:gd name="T9" fmla="*/ 2147483647 h 365"/>
                <a:gd name="T10" fmla="*/ 2147483647 w 349"/>
                <a:gd name="T11" fmla="*/ 2147483647 h 365"/>
                <a:gd name="T12" fmla="*/ 2147483647 w 349"/>
                <a:gd name="T13" fmla="*/ 2147483647 h 365"/>
                <a:gd name="T14" fmla="*/ 2147483647 w 349"/>
                <a:gd name="T15" fmla="*/ 2147483647 h 365"/>
                <a:gd name="T16" fmla="*/ 2147483647 w 349"/>
                <a:gd name="T17" fmla="*/ 2147483647 h 365"/>
                <a:gd name="T18" fmla="*/ 2147483647 w 349"/>
                <a:gd name="T19" fmla="*/ 2147483647 h 365"/>
                <a:gd name="T20" fmla="*/ 2147483647 w 349"/>
                <a:gd name="T21" fmla="*/ 2147483647 h 365"/>
                <a:gd name="T22" fmla="*/ 2147483647 w 349"/>
                <a:gd name="T23" fmla="*/ 2147483647 h 365"/>
                <a:gd name="T24" fmla="*/ 2147483647 w 349"/>
                <a:gd name="T25" fmla="*/ 2147483647 h 365"/>
                <a:gd name="T26" fmla="*/ 2147483647 w 349"/>
                <a:gd name="T27" fmla="*/ 2147483647 h 365"/>
                <a:gd name="T28" fmla="*/ 2147483647 w 349"/>
                <a:gd name="T29" fmla="*/ 2147483647 h 365"/>
                <a:gd name="T30" fmla="*/ 2147483647 w 349"/>
                <a:gd name="T31" fmla="*/ 2147483647 h 365"/>
                <a:gd name="T32" fmla="*/ 2147483647 w 349"/>
                <a:gd name="T33" fmla="*/ 0 h 365"/>
                <a:gd name="T34" fmla="*/ 2147483647 w 349"/>
                <a:gd name="T35" fmla="*/ 2147483647 h 365"/>
                <a:gd name="T36" fmla="*/ 2147483647 w 349"/>
                <a:gd name="T37" fmla="*/ 2147483647 h 365"/>
                <a:gd name="T38" fmla="*/ 2147483647 w 349"/>
                <a:gd name="T39" fmla="*/ 2147483647 h 365"/>
                <a:gd name="T40" fmla="*/ 2147483647 w 349"/>
                <a:gd name="T41" fmla="*/ 2147483647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
                <a:gd name="T64" fmla="*/ 0 h 365"/>
                <a:gd name="T65" fmla="*/ 349 w 34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 h="365">
                  <a:moveTo>
                    <a:pt x="35" y="191"/>
                  </a:moveTo>
                  <a:lnTo>
                    <a:pt x="9" y="184"/>
                  </a:lnTo>
                  <a:lnTo>
                    <a:pt x="0" y="242"/>
                  </a:lnTo>
                  <a:lnTo>
                    <a:pt x="9" y="303"/>
                  </a:lnTo>
                  <a:lnTo>
                    <a:pt x="59" y="344"/>
                  </a:lnTo>
                  <a:lnTo>
                    <a:pt x="71" y="365"/>
                  </a:lnTo>
                  <a:lnTo>
                    <a:pt x="135" y="344"/>
                  </a:lnTo>
                  <a:lnTo>
                    <a:pt x="211" y="295"/>
                  </a:lnTo>
                  <a:lnTo>
                    <a:pt x="234" y="188"/>
                  </a:lnTo>
                  <a:lnTo>
                    <a:pt x="283" y="160"/>
                  </a:lnTo>
                  <a:lnTo>
                    <a:pt x="310" y="94"/>
                  </a:lnTo>
                  <a:lnTo>
                    <a:pt x="349" y="76"/>
                  </a:lnTo>
                  <a:lnTo>
                    <a:pt x="298" y="67"/>
                  </a:lnTo>
                  <a:lnTo>
                    <a:pt x="210" y="115"/>
                  </a:lnTo>
                  <a:lnTo>
                    <a:pt x="196" y="69"/>
                  </a:lnTo>
                  <a:lnTo>
                    <a:pt x="120" y="73"/>
                  </a:lnTo>
                  <a:lnTo>
                    <a:pt x="103" y="0"/>
                  </a:lnTo>
                  <a:lnTo>
                    <a:pt x="83" y="20"/>
                  </a:lnTo>
                  <a:lnTo>
                    <a:pt x="89" y="124"/>
                  </a:lnTo>
                  <a:lnTo>
                    <a:pt x="55" y="133"/>
                  </a:lnTo>
                  <a:lnTo>
                    <a:pt x="35" y="191"/>
                  </a:lnTo>
                  <a:close/>
                </a:path>
              </a:pathLst>
            </a:custGeom>
            <a:solidFill>
              <a:schemeClr val="accent6"/>
            </a:solidFill>
            <a:ln w="12700">
              <a:solidFill>
                <a:srgbClr val="000000"/>
              </a:solidFill>
              <a:prstDash val="solid"/>
              <a:round/>
              <a:headEnd/>
              <a:tailEnd/>
            </a:ln>
          </p:spPr>
          <p:txBody>
            <a:bodyPr/>
            <a:lstStyle/>
            <a:p>
              <a:endParaRPr lang="en-US" sz="1100" dirty="0">
                <a:solidFill>
                  <a:srgbClr val="000000"/>
                </a:solidFill>
                <a:latin typeface="Arial" panose="020B0604020202020204"/>
              </a:endParaRPr>
            </a:p>
          </p:txBody>
        </p:sp>
        <p:grpSp>
          <p:nvGrpSpPr>
            <p:cNvPr id="208" name="Shape - Virginia"/>
            <p:cNvGrpSpPr>
              <a:grpSpLocks/>
            </p:cNvGrpSpPr>
            <p:nvPr/>
          </p:nvGrpSpPr>
          <p:grpSpPr bwMode="auto">
            <a:xfrm>
              <a:off x="5975342" y="3450623"/>
              <a:ext cx="1038226" cy="628095"/>
              <a:chOff x="3911" y="1540"/>
              <a:chExt cx="636" cy="376"/>
            </a:xfrm>
            <a:solidFill>
              <a:srgbClr val="0077C8"/>
            </a:solidFill>
          </p:grpSpPr>
          <p:sp>
            <p:nvSpPr>
              <p:cNvPr id="221" name="Freeform 65"/>
              <p:cNvSpPr>
                <a:spLocks noChangeAspect="1"/>
              </p:cNvSpPr>
              <p:nvPr/>
            </p:nvSpPr>
            <p:spPr bwMode="auto">
              <a:xfrm>
                <a:off x="3911" y="1540"/>
                <a:ext cx="613" cy="376"/>
              </a:xfrm>
              <a:custGeom>
                <a:avLst/>
                <a:gdLst>
                  <a:gd name="T0" fmla="*/ 102 w 616"/>
                  <a:gd name="T1" fmla="*/ 253 h 383"/>
                  <a:gd name="T2" fmla="*/ 84 w 616"/>
                  <a:gd name="T3" fmla="*/ 290 h 383"/>
                  <a:gd name="T4" fmla="*/ 59 w 616"/>
                  <a:gd name="T5" fmla="*/ 300 h 383"/>
                  <a:gd name="T6" fmla="*/ 57 w 616"/>
                  <a:gd name="T7" fmla="*/ 325 h 383"/>
                  <a:gd name="T8" fmla="*/ 3 w 616"/>
                  <a:gd name="T9" fmla="*/ 343 h 383"/>
                  <a:gd name="T10" fmla="*/ 0 w 616"/>
                  <a:gd name="T11" fmla="*/ 362 h 383"/>
                  <a:gd name="T12" fmla="*/ 144 w 616"/>
                  <a:gd name="T13" fmla="*/ 339 h 383"/>
                  <a:gd name="T14" fmla="*/ 406 w 616"/>
                  <a:gd name="T15" fmla="*/ 287 h 383"/>
                  <a:gd name="T16" fmla="*/ 607 w 616"/>
                  <a:gd name="T17" fmla="*/ 240 h 383"/>
                  <a:gd name="T18" fmla="*/ 607 w 616"/>
                  <a:gd name="T19" fmla="*/ 203 h 383"/>
                  <a:gd name="T20" fmla="*/ 585 w 616"/>
                  <a:gd name="T21" fmla="*/ 191 h 383"/>
                  <a:gd name="T22" fmla="*/ 567 w 616"/>
                  <a:gd name="T23" fmla="*/ 210 h 383"/>
                  <a:gd name="T24" fmla="*/ 556 w 616"/>
                  <a:gd name="T25" fmla="*/ 161 h 383"/>
                  <a:gd name="T26" fmla="*/ 567 w 616"/>
                  <a:gd name="T27" fmla="*/ 118 h 383"/>
                  <a:gd name="T28" fmla="*/ 494 w 616"/>
                  <a:gd name="T29" fmla="*/ 84 h 383"/>
                  <a:gd name="T30" fmla="*/ 442 w 616"/>
                  <a:gd name="T31" fmla="*/ 93 h 383"/>
                  <a:gd name="T32" fmla="*/ 440 w 616"/>
                  <a:gd name="T33" fmla="*/ 27 h 383"/>
                  <a:gd name="T34" fmla="*/ 387 w 616"/>
                  <a:gd name="T35" fmla="*/ 0 h 383"/>
                  <a:gd name="T36" fmla="*/ 346 w 616"/>
                  <a:gd name="T37" fmla="*/ 17 h 383"/>
                  <a:gd name="T38" fmla="*/ 319 w 616"/>
                  <a:gd name="T39" fmla="*/ 80 h 383"/>
                  <a:gd name="T40" fmla="*/ 275 w 616"/>
                  <a:gd name="T41" fmla="*/ 105 h 383"/>
                  <a:gd name="T42" fmla="*/ 255 w 616"/>
                  <a:gd name="T43" fmla="*/ 204 h 383"/>
                  <a:gd name="T44" fmla="*/ 178 w 616"/>
                  <a:gd name="T45" fmla="*/ 253 h 383"/>
                  <a:gd name="T46" fmla="*/ 115 w 616"/>
                  <a:gd name="T47" fmla="*/ 274 h 383"/>
                  <a:gd name="T48" fmla="*/ 102 w 616"/>
                  <a:gd name="T49" fmla="*/ 253 h 3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6"/>
                  <a:gd name="T76" fmla="*/ 0 h 383"/>
                  <a:gd name="T77" fmla="*/ 616 w 616"/>
                  <a:gd name="T78" fmla="*/ 383 h 3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6" h="383">
                    <a:moveTo>
                      <a:pt x="102" y="268"/>
                    </a:moveTo>
                    <a:lnTo>
                      <a:pt x="84" y="307"/>
                    </a:lnTo>
                    <a:lnTo>
                      <a:pt x="59" y="318"/>
                    </a:lnTo>
                    <a:lnTo>
                      <a:pt x="57" y="343"/>
                    </a:lnTo>
                    <a:lnTo>
                      <a:pt x="3" y="362"/>
                    </a:lnTo>
                    <a:lnTo>
                      <a:pt x="0" y="383"/>
                    </a:lnTo>
                    <a:lnTo>
                      <a:pt x="147" y="358"/>
                    </a:lnTo>
                    <a:lnTo>
                      <a:pt x="412" y="303"/>
                    </a:lnTo>
                    <a:lnTo>
                      <a:pt x="616" y="254"/>
                    </a:lnTo>
                    <a:lnTo>
                      <a:pt x="616" y="215"/>
                    </a:lnTo>
                    <a:lnTo>
                      <a:pt x="594" y="203"/>
                    </a:lnTo>
                    <a:lnTo>
                      <a:pt x="576" y="222"/>
                    </a:lnTo>
                    <a:lnTo>
                      <a:pt x="565" y="170"/>
                    </a:lnTo>
                    <a:lnTo>
                      <a:pt x="576" y="124"/>
                    </a:lnTo>
                    <a:lnTo>
                      <a:pt x="500" y="90"/>
                    </a:lnTo>
                    <a:lnTo>
                      <a:pt x="448" y="99"/>
                    </a:lnTo>
                    <a:lnTo>
                      <a:pt x="446" y="27"/>
                    </a:lnTo>
                    <a:lnTo>
                      <a:pt x="393" y="0"/>
                    </a:lnTo>
                    <a:lnTo>
                      <a:pt x="352" y="17"/>
                    </a:lnTo>
                    <a:lnTo>
                      <a:pt x="325" y="84"/>
                    </a:lnTo>
                    <a:lnTo>
                      <a:pt x="278" y="111"/>
                    </a:lnTo>
                    <a:lnTo>
                      <a:pt x="258" y="216"/>
                    </a:lnTo>
                    <a:lnTo>
                      <a:pt x="181" y="268"/>
                    </a:lnTo>
                    <a:lnTo>
                      <a:pt x="118" y="289"/>
                    </a:lnTo>
                    <a:lnTo>
                      <a:pt x="102" y="268"/>
                    </a:lnTo>
                    <a:close/>
                  </a:path>
                </a:pathLst>
              </a:custGeom>
              <a:solidFill>
                <a:srgbClr val="0077C8"/>
              </a:solidFill>
              <a:ln w="12700">
                <a:solidFill>
                  <a:srgbClr val="000000"/>
                </a:solidFill>
                <a:prstDash val="solid"/>
                <a:round/>
                <a:headEnd/>
                <a:tailEnd/>
              </a:ln>
            </p:spPr>
            <p:txBody>
              <a:bodyPr/>
              <a:lstStyle/>
              <a:p>
                <a:endParaRPr lang="en-US" sz="1100" dirty="0">
                  <a:solidFill>
                    <a:srgbClr val="000000"/>
                  </a:solidFill>
                  <a:latin typeface="Arial" panose="020B0604020202020204"/>
                </a:endParaRPr>
              </a:p>
            </p:txBody>
          </p:sp>
          <p:sp>
            <p:nvSpPr>
              <p:cNvPr id="222" name="Freeform 66"/>
              <p:cNvSpPr>
                <a:spLocks noChangeAspect="1"/>
              </p:cNvSpPr>
              <p:nvPr/>
            </p:nvSpPr>
            <p:spPr bwMode="auto">
              <a:xfrm>
                <a:off x="4506" y="1634"/>
                <a:ext cx="41" cy="69"/>
              </a:xfrm>
              <a:custGeom>
                <a:avLst/>
                <a:gdLst>
                  <a:gd name="T0" fmla="*/ 0 w 42"/>
                  <a:gd name="T1" fmla="*/ 6 h 71"/>
                  <a:gd name="T2" fmla="*/ 39 w 42"/>
                  <a:gd name="T3" fmla="*/ 0 h 71"/>
                  <a:gd name="T4" fmla="*/ 18 w 42"/>
                  <a:gd name="T5" fmla="*/ 65 h 71"/>
                  <a:gd name="T6" fmla="*/ 2 w 42"/>
                  <a:gd name="T7" fmla="*/ 64 h 71"/>
                  <a:gd name="T8" fmla="*/ 0 w 42"/>
                  <a:gd name="T9" fmla="*/ 6 h 71"/>
                  <a:gd name="T10" fmla="*/ 0 60000 65536"/>
                  <a:gd name="T11" fmla="*/ 0 60000 65536"/>
                  <a:gd name="T12" fmla="*/ 0 60000 65536"/>
                  <a:gd name="T13" fmla="*/ 0 60000 65536"/>
                  <a:gd name="T14" fmla="*/ 0 60000 65536"/>
                  <a:gd name="T15" fmla="*/ 0 w 42"/>
                  <a:gd name="T16" fmla="*/ 0 h 71"/>
                  <a:gd name="T17" fmla="*/ 42 w 42"/>
                  <a:gd name="T18" fmla="*/ 71 h 71"/>
                </a:gdLst>
                <a:ahLst/>
                <a:cxnLst>
                  <a:cxn ang="T10">
                    <a:pos x="T0" y="T1"/>
                  </a:cxn>
                  <a:cxn ang="T11">
                    <a:pos x="T2" y="T3"/>
                  </a:cxn>
                  <a:cxn ang="T12">
                    <a:pos x="T4" y="T5"/>
                  </a:cxn>
                  <a:cxn ang="T13">
                    <a:pos x="T6" y="T7"/>
                  </a:cxn>
                  <a:cxn ang="T14">
                    <a:pos x="T8" y="T9"/>
                  </a:cxn>
                </a:cxnLst>
                <a:rect l="T15" t="T16" r="T17" b="T18"/>
                <a:pathLst>
                  <a:path w="42" h="71">
                    <a:moveTo>
                      <a:pt x="0" y="6"/>
                    </a:moveTo>
                    <a:lnTo>
                      <a:pt x="42" y="0"/>
                    </a:lnTo>
                    <a:lnTo>
                      <a:pt x="18" y="71"/>
                    </a:lnTo>
                    <a:lnTo>
                      <a:pt x="2" y="70"/>
                    </a:lnTo>
                    <a:lnTo>
                      <a:pt x="0" y="6"/>
                    </a:lnTo>
                    <a:close/>
                  </a:path>
                </a:pathLst>
              </a:custGeom>
              <a:solidFill>
                <a:srgbClr val="0077C8"/>
              </a:solidFill>
              <a:ln w="19050">
                <a:solidFill>
                  <a:srgbClr val="000000"/>
                </a:solidFill>
                <a:prstDash val="solid"/>
                <a:round/>
                <a:headEnd/>
                <a:tailEnd/>
              </a:ln>
            </p:spPr>
            <p:txBody>
              <a:bodyPr/>
              <a:lstStyle/>
              <a:p>
                <a:endParaRPr lang="en-US" sz="1100" dirty="0">
                  <a:solidFill>
                    <a:srgbClr val="000000"/>
                  </a:solidFill>
                  <a:latin typeface="Arial" panose="020B0604020202020204"/>
                </a:endParaRPr>
              </a:p>
            </p:txBody>
          </p:sp>
        </p:grpSp>
        <p:sp>
          <p:nvSpPr>
            <p:cNvPr id="209" name="Shape - Texas"/>
            <p:cNvSpPr>
              <a:spLocks noChangeAspect="1"/>
            </p:cNvSpPr>
            <p:nvPr/>
          </p:nvSpPr>
          <p:spPr bwMode="auto">
            <a:xfrm>
              <a:off x="2837809" y="4270821"/>
              <a:ext cx="1867502" cy="1748979"/>
            </a:xfrm>
            <a:custGeom>
              <a:avLst/>
              <a:gdLst>
                <a:gd name="T0" fmla="*/ 2147483647 w 1152"/>
                <a:gd name="T1" fmla="*/ 0 h 1067"/>
                <a:gd name="T2" fmla="*/ 2147483647 w 1152"/>
                <a:gd name="T3" fmla="*/ 2147483647 h 1067"/>
                <a:gd name="T4" fmla="*/ 2147483647 w 1152"/>
                <a:gd name="T5" fmla="*/ 2147483647 h 1067"/>
                <a:gd name="T6" fmla="*/ 2147483647 w 1152"/>
                <a:gd name="T7" fmla="*/ 2147483647 h 1067"/>
                <a:gd name="T8" fmla="*/ 2147483647 w 1152"/>
                <a:gd name="T9" fmla="*/ 2147483647 h 1067"/>
                <a:gd name="T10" fmla="*/ 2147483647 w 1152"/>
                <a:gd name="T11" fmla="*/ 2147483647 h 1067"/>
                <a:gd name="T12" fmla="*/ 2147483647 w 1152"/>
                <a:gd name="T13" fmla="*/ 2147483647 h 1067"/>
                <a:gd name="T14" fmla="*/ 2147483647 w 1152"/>
                <a:gd name="T15" fmla="*/ 2147483647 h 1067"/>
                <a:gd name="T16" fmla="*/ 2147483647 w 1152"/>
                <a:gd name="T17" fmla="*/ 2147483647 h 1067"/>
                <a:gd name="T18" fmla="*/ 2147483647 w 1152"/>
                <a:gd name="T19" fmla="*/ 2147483647 h 1067"/>
                <a:gd name="T20" fmla="*/ 2147483647 w 1152"/>
                <a:gd name="T21" fmla="*/ 2147483647 h 1067"/>
                <a:gd name="T22" fmla="*/ 2147483647 w 1152"/>
                <a:gd name="T23" fmla="*/ 2147483647 h 1067"/>
                <a:gd name="T24" fmla="*/ 2147483647 w 1152"/>
                <a:gd name="T25" fmla="*/ 2147483647 h 1067"/>
                <a:gd name="T26" fmla="*/ 2147483647 w 1152"/>
                <a:gd name="T27" fmla="*/ 2147483647 h 1067"/>
                <a:gd name="T28" fmla="*/ 2147483647 w 1152"/>
                <a:gd name="T29" fmla="*/ 2147483647 h 1067"/>
                <a:gd name="T30" fmla="*/ 2147483647 w 1152"/>
                <a:gd name="T31" fmla="*/ 2147483647 h 1067"/>
                <a:gd name="T32" fmla="*/ 2147483647 w 1152"/>
                <a:gd name="T33" fmla="*/ 2147483647 h 1067"/>
                <a:gd name="T34" fmla="*/ 2147483647 w 1152"/>
                <a:gd name="T35" fmla="*/ 2147483647 h 1067"/>
                <a:gd name="T36" fmla="*/ 2147483647 w 1152"/>
                <a:gd name="T37" fmla="*/ 2147483647 h 1067"/>
                <a:gd name="T38" fmla="*/ 2147483647 w 1152"/>
                <a:gd name="T39" fmla="*/ 2147483647 h 1067"/>
                <a:gd name="T40" fmla="*/ 2147483647 w 1152"/>
                <a:gd name="T41" fmla="*/ 2147483647 h 1067"/>
                <a:gd name="T42" fmla="*/ 2147483647 w 1152"/>
                <a:gd name="T43" fmla="*/ 2147483647 h 1067"/>
                <a:gd name="T44" fmla="*/ 2147483647 w 1152"/>
                <a:gd name="T45" fmla="*/ 2147483647 h 1067"/>
                <a:gd name="T46" fmla="*/ 2147483647 w 1152"/>
                <a:gd name="T47" fmla="*/ 2147483647 h 1067"/>
                <a:gd name="T48" fmla="*/ 2147483647 w 1152"/>
                <a:gd name="T49" fmla="*/ 2147483647 h 1067"/>
                <a:gd name="T50" fmla="*/ 2147483647 w 1152"/>
                <a:gd name="T51" fmla="*/ 2147483647 h 1067"/>
                <a:gd name="T52" fmla="*/ 2147483647 w 1152"/>
                <a:gd name="T53" fmla="*/ 2147483647 h 1067"/>
                <a:gd name="T54" fmla="*/ 2147483647 w 1152"/>
                <a:gd name="T55" fmla="*/ 2147483647 h 1067"/>
                <a:gd name="T56" fmla="*/ 2147483647 w 1152"/>
                <a:gd name="T57" fmla="*/ 2147483647 h 1067"/>
                <a:gd name="T58" fmla="*/ 2147483647 w 1152"/>
                <a:gd name="T59" fmla="*/ 2147483647 h 1067"/>
                <a:gd name="T60" fmla="*/ 2147483647 w 1152"/>
                <a:gd name="T61" fmla="*/ 2147483647 h 1067"/>
                <a:gd name="T62" fmla="*/ 2147483647 w 1152"/>
                <a:gd name="T63" fmla="*/ 2147483647 h 1067"/>
                <a:gd name="T64" fmla="*/ 2147483647 w 1152"/>
                <a:gd name="T65" fmla="*/ 2147483647 h 1067"/>
                <a:gd name="T66" fmla="*/ 2147483647 w 1152"/>
                <a:gd name="T67" fmla="*/ 2147483647 h 1067"/>
                <a:gd name="T68" fmla="*/ 2147483647 w 1152"/>
                <a:gd name="T69" fmla="*/ 2147483647 h 1067"/>
                <a:gd name="T70" fmla="*/ 2147483647 w 1152"/>
                <a:gd name="T71" fmla="*/ 2147483647 h 1067"/>
                <a:gd name="T72" fmla="*/ 2147483647 w 1152"/>
                <a:gd name="T73" fmla="*/ 2147483647 h 1067"/>
                <a:gd name="T74" fmla="*/ 2147483647 w 1152"/>
                <a:gd name="T75" fmla="*/ 2147483647 h 1067"/>
                <a:gd name="T76" fmla="*/ 2147483647 w 1152"/>
                <a:gd name="T77" fmla="*/ 2147483647 h 1067"/>
                <a:gd name="T78" fmla="*/ 2147483647 w 1152"/>
                <a:gd name="T79" fmla="*/ 2147483647 h 1067"/>
                <a:gd name="T80" fmla="*/ 2147483647 w 1152"/>
                <a:gd name="T81" fmla="*/ 2147483647 h 1067"/>
                <a:gd name="T82" fmla="*/ 2147483647 w 1152"/>
                <a:gd name="T83" fmla="*/ 2147483647 h 1067"/>
                <a:gd name="T84" fmla="*/ 2147483647 w 1152"/>
                <a:gd name="T85" fmla="*/ 2147483647 h 1067"/>
                <a:gd name="T86" fmla="*/ 2147483647 w 1152"/>
                <a:gd name="T87" fmla="*/ 2147483647 h 1067"/>
                <a:gd name="T88" fmla="*/ 2147483647 w 1152"/>
                <a:gd name="T89" fmla="*/ 2147483647 h 1067"/>
                <a:gd name="T90" fmla="*/ 2147483647 w 1152"/>
                <a:gd name="T91" fmla="*/ 2147483647 h 1067"/>
                <a:gd name="T92" fmla="*/ 0 w 1152"/>
                <a:gd name="T93" fmla="*/ 2147483647 h 1067"/>
                <a:gd name="T94" fmla="*/ 0 w 1152"/>
                <a:gd name="T95" fmla="*/ 2147483647 h 1067"/>
                <a:gd name="T96" fmla="*/ 2147483647 w 1152"/>
                <a:gd name="T97" fmla="*/ 2147483647 h 1067"/>
                <a:gd name="T98" fmla="*/ 2147483647 w 1152"/>
                <a:gd name="T99" fmla="*/ 2147483647 h 1067"/>
                <a:gd name="T100" fmla="*/ 2147483647 w 1152"/>
                <a:gd name="T101" fmla="*/ 0 h 10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2"/>
                <a:gd name="T154" fmla="*/ 0 h 1067"/>
                <a:gd name="T155" fmla="*/ 1152 w 1152"/>
                <a:gd name="T156" fmla="*/ 1067 h 10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2" h="1067">
                  <a:moveTo>
                    <a:pt x="334" y="0"/>
                  </a:moveTo>
                  <a:lnTo>
                    <a:pt x="589" y="9"/>
                  </a:lnTo>
                  <a:lnTo>
                    <a:pt x="589" y="203"/>
                  </a:lnTo>
                  <a:lnTo>
                    <a:pt x="719" y="257"/>
                  </a:lnTo>
                  <a:lnTo>
                    <a:pt x="754" y="239"/>
                  </a:lnTo>
                  <a:lnTo>
                    <a:pt x="839" y="281"/>
                  </a:lnTo>
                  <a:lnTo>
                    <a:pt x="890" y="278"/>
                  </a:lnTo>
                  <a:lnTo>
                    <a:pt x="988" y="236"/>
                  </a:lnTo>
                  <a:lnTo>
                    <a:pt x="1045" y="276"/>
                  </a:lnTo>
                  <a:lnTo>
                    <a:pt x="1094" y="287"/>
                  </a:lnTo>
                  <a:lnTo>
                    <a:pt x="1094" y="444"/>
                  </a:lnTo>
                  <a:lnTo>
                    <a:pt x="1152" y="543"/>
                  </a:lnTo>
                  <a:lnTo>
                    <a:pt x="1139" y="677"/>
                  </a:lnTo>
                  <a:lnTo>
                    <a:pt x="1076" y="731"/>
                  </a:lnTo>
                  <a:lnTo>
                    <a:pt x="1063" y="681"/>
                  </a:lnTo>
                  <a:lnTo>
                    <a:pt x="1045" y="704"/>
                  </a:lnTo>
                  <a:lnTo>
                    <a:pt x="1058" y="735"/>
                  </a:lnTo>
                  <a:lnTo>
                    <a:pt x="947" y="815"/>
                  </a:lnTo>
                  <a:lnTo>
                    <a:pt x="920" y="820"/>
                  </a:lnTo>
                  <a:lnTo>
                    <a:pt x="862" y="860"/>
                  </a:lnTo>
                  <a:lnTo>
                    <a:pt x="862" y="883"/>
                  </a:lnTo>
                  <a:lnTo>
                    <a:pt x="844" y="887"/>
                  </a:lnTo>
                  <a:lnTo>
                    <a:pt x="857" y="914"/>
                  </a:lnTo>
                  <a:lnTo>
                    <a:pt x="826" y="954"/>
                  </a:lnTo>
                  <a:lnTo>
                    <a:pt x="844" y="1012"/>
                  </a:lnTo>
                  <a:lnTo>
                    <a:pt x="862" y="1032"/>
                  </a:lnTo>
                  <a:lnTo>
                    <a:pt x="857" y="1067"/>
                  </a:lnTo>
                  <a:lnTo>
                    <a:pt x="812" y="1067"/>
                  </a:lnTo>
                  <a:lnTo>
                    <a:pt x="772" y="1049"/>
                  </a:lnTo>
                  <a:lnTo>
                    <a:pt x="745" y="1054"/>
                  </a:lnTo>
                  <a:lnTo>
                    <a:pt x="656" y="1023"/>
                  </a:lnTo>
                  <a:lnTo>
                    <a:pt x="616" y="900"/>
                  </a:lnTo>
                  <a:lnTo>
                    <a:pt x="553" y="842"/>
                  </a:lnTo>
                  <a:lnTo>
                    <a:pt x="498" y="735"/>
                  </a:lnTo>
                  <a:lnTo>
                    <a:pt x="473" y="725"/>
                  </a:lnTo>
                  <a:lnTo>
                    <a:pt x="443" y="698"/>
                  </a:lnTo>
                  <a:lnTo>
                    <a:pt x="414" y="698"/>
                  </a:lnTo>
                  <a:lnTo>
                    <a:pt x="371" y="689"/>
                  </a:lnTo>
                  <a:lnTo>
                    <a:pt x="338" y="698"/>
                  </a:lnTo>
                  <a:lnTo>
                    <a:pt x="316" y="751"/>
                  </a:lnTo>
                  <a:lnTo>
                    <a:pt x="282" y="760"/>
                  </a:lnTo>
                  <a:lnTo>
                    <a:pt x="209" y="719"/>
                  </a:lnTo>
                  <a:lnTo>
                    <a:pt x="166" y="668"/>
                  </a:lnTo>
                  <a:lnTo>
                    <a:pt x="158" y="607"/>
                  </a:lnTo>
                  <a:lnTo>
                    <a:pt x="127" y="565"/>
                  </a:lnTo>
                  <a:lnTo>
                    <a:pt x="54" y="507"/>
                  </a:lnTo>
                  <a:lnTo>
                    <a:pt x="0" y="446"/>
                  </a:lnTo>
                  <a:lnTo>
                    <a:pt x="0" y="421"/>
                  </a:lnTo>
                  <a:lnTo>
                    <a:pt x="174" y="422"/>
                  </a:lnTo>
                  <a:lnTo>
                    <a:pt x="316" y="434"/>
                  </a:lnTo>
                  <a:lnTo>
                    <a:pt x="334" y="0"/>
                  </a:lnTo>
                  <a:close/>
                </a:path>
              </a:pathLst>
            </a:custGeom>
            <a:solidFill>
              <a:schemeClr val="accent5"/>
            </a:solidFill>
            <a:ln w="57150">
              <a:solidFill>
                <a:schemeClr val="accent1"/>
              </a:solidFill>
              <a:prstDash val="solid"/>
              <a:round/>
              <a:headEnd/>
              <a:tailEnd/>
            </a:ln>
          </p:spPr>
          <p:txBody>
            <a:bodyPr/>
            <a:lstStyle/>
            <a:p>
              <a:endParaRPr lang="en-US" sz="1100" dirty="0">
                <a:solidFill>
                  <a:srgbClr val="000000"/>
                </a:solidFill>
                <a:latin typeface="Arial" panose="020B0604020202020204"/>
              </a:endParaRPr>
            </a:p>
          </p:txBody>
        </p:sp>
        <p:sp>
          <p:nvSpPr>
            <p:cNvPr id="210" name="Shape - Tennessee"/>
            <p:cNvSpPr>
              <a:spLocks noChangeAspect="1"/>
            </p:cNvSpPr>
            <p:nvPr/>
          </p:nvSpPr>
          <p:spPr bwMode="auto">
            <a:xfrm>
              <a:off x="5092197" y="4020746"/>
              <a:ext cx="1131275" cy="417617"/>
            </a:xfrm>
            <a:custGeom>
              <a:avLst/>
              <a:gdLst>
                <a:gd name="T0" fmla="*/ 2147483647 w 699"/>
                <a:gd name="T1" fmla="*/ 2147483647 h 255"/>
                <a:gd name="T2" fmla="*/ 2147483647 w 699"/>
                <a:gd name="T3" fmla="*/ 2147483647 h 255"/>
                <a:gd name="T4" fmla="*/ 2147483647 w 699"/>
                <a:gd name="T5" fmla="*/ 2147483647 h 255"/>
                <a:gd name="T6" fmla="*/ 2147483647 w 699"/>
                <a:gd name="T7" fmla="*/ 2147483647 h 255"/>
                <a:gd name="T8" fmla="*/ 0 w 699"/>
                <a:gd name="T9" fmla="*/ 2147483647 h 255"/>
                <a:gd name="T10" fmla="*/ 2147483647 w 699"/>
                <a:gd name="T11" fmla="*/ 2147483647 h 255"/>
                <a:gd name="T12" fmla="*/ 2147483647 w 699"/>
                <a:gd name="T13" fmla="*/ 2147483647 h 255"/>
                <a:gd name="T14" fmla="*/ 2147483647 w 699"/>
                <a:gd name="T15" fmla="*/ 2147483647 h 255"/>
                <a:gd name="T16" fmla="*/ 2147483647 w 699"/>
                <a:gd name="T17" fmla="*/ 2147483647 h 255"/>
                <a:gd name="T18" fmla="*/ 2147483647 w 699"/>
                <a:gd name="T19" fmla="*/ 2147483647 h 255"/>
                <a:gd name="T20" fmla="*/ 2147483647 w 699"/>
                <a:gd name="T21" fmla="*/ 2147483647 h 255"/>
                <a:gd name="T22" fmla="*/ 2147483647 w 699"/>
                <a:gd name="T23" fmla="*/ 0 h 255"/>
                <a:gd name="T24" fmla="*/ 2147483647 w 699"/>
                <a:gd name="T25" fmla="*/ 2147483647 h 255"/>
                <a:gd name="T26" fmla="*/ 2147483647 w 699"/>
                <a:gd name="T27" fmla="*/ 2147483647 h 255"/>
                <a:gd name="T28" fmla="*/ 2147483647 w 699"/>
                <a:gd name="T29" fmla="*/ 2147483647 h 255"/>
                <a:gd name="T30" fmla="*/ 2147483647 w 699"/>
                <a:gd name="T31" fmla="*/ 2147483647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9"/>
                <a:gd name="T49" fmla="*/ 0 h 255"/>
                <a:gd name="T50" fmla="*/ 699 w 699"/>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9" h="255">
                  <a:moveTo>
                    <a:pt x="42" y="117"/>
                  </a:moveTo>
                  <a:lnTo>
                    <a:pt x="42" y="121"/>
                  </a:lnTo>
                  <a:lnTo>
                    <a:pt x="30" y="145"/>
                  </a:lnTo>
                  <a:lnTo>
                    <a:pt x="43" y="178"/>
                  </a:lnTo>
                  <a:lnTo>
                    <a:pt x="0" y="206"/>
                  </a:lnTo>
                  <a:lnTo>
                    <a:pt x="9" y="255"/>
                  </a:lnTo>
                  <a:lnTo>
                    <a:pt x="192" y="240"/>
                  </a:lnTo>
                  <a:lnTo>
                    <a:pt x="410" y="215"/>
                  </a:lnTo>
                  <a:lnTo>
                    <a:pt x="519" y="196"/>
                  </a:lnTo>
                  <a:lnTo>
                    <a:pt x="541" y="130"/>
                  </a:lnTo>
                  <a:lnTo>
                    <a:pt x="580" y="127"/>
                  </a:lnTo>
                  <a:lnTo>
                    <a:pt x="699" y="0"/>
                  </a:lnTo>
                  <a:lnTo>
                    <a:pt x="544" y="32"/>
                  </a:lnTo>
                  <a:lnTo>
                    <a:pt x="183" y="84"/>
                  </a:lnTo>
                  <a:lnTo>
                    <a:pt x="186" y="99"/>
                  </a:lnTo>
                  <a:lnTo>
                    <a:pt x="42" y="117"/>
                  </a:lnTo>
                  <a:close/>
                </a:path>
              </a:pathLst>
            </a:custGeom>
            <a:solidFill>
              <a:srgbClr val="0077C8"/>
            </a:solidFill>
            <a:ln w="57150">
              <a:solidFill>
                <a:schemeClr val="accent1"/>
              </a:solidFill>
              <a:prstDash val="solid"/>
              <a:round/>
              <a:headEnd/>
              <a:tailEnd/>
            </a:ln>
          </p:spPr>
          <p:txBody>
            <a:bodyPr/>
            <a:lstStyle/>
            <a:p>
              <a:endParaRPr lang="en-US" sz="1100" dirty="0">
                <a:solidFill>
                  <a:srgbClr val="000000"/>
                </a:solidFill>
                <a:latin typeface="Arial" panose="020B0604020202020204"/>
              </a:endParaRPr>
            </a:p>
          </p:txBody>
        </p:sp>
        <p:sp>
          <p:nvSpPr>
            <p:cNvPr id="211" name="Shape - South Carolina"/>
            <p:cNvSpPr>
              <a:spLocks noChangeAspect="1"/>
            </p:cNvSpPr>
            <p:nvPr/>
          </p:nvSpPr>
          <p:spPr bwMode="auto">
            <a:xfrm>
              <a:off x="6060229" y="4230730"/>
              <a:ext cx="664400" cy="529538"/>
            </a:xfrm>
            <a:custGeom>
              <a:avLst/>
              <a:gdLst>
                <a:gd name="T0" fmla="*/ 2147483647 w 408"/>
                <a:gd name="T1" fmla="*/ 2147483647 h 323"/>
                <a:gd name="T2" fmla="*/ 2147483647 w 408"/>
                <a:gd name="T3" fmla="*/ 2147483647 h 323"/>
                <a:gd name="T4" fmla="*/ 2147483647 w 408"/>
                <a:gd name="T5" fmla="*/ 0 h 323"/>
                <a:gd name="T6" fmla="*/ 2147483647 w 408"/>
                <a:gd name="T7" fmla="*/ 2147483647 h 323"/>
                <a:gd name="T8" fmla="*/ 2147483647 w 408"/>
                <a:gd name="T9" fmla="*/ 2147483647 h 323"/>
                <a:gd name="T10" fmla="*/ 2147483647 w 408"/>
                <a:gd name="T11" fmla="*/ 2147483647 h 323"/>
                <a:gd name="T12" fmla="*/ 2147483647 w 408"/>
                <a:gd name="T13" fmla="*/ 2147483647 h 323"/>
                <a:gd name="T14" fmla="*/ 2147483647 w 408"/>
                <a:gd name="T15" fmla="*/ 2147483647 h 323"/>
                <a:gd name="T16" fmla="*/ 2147483647 w 408"/>
                <a:gd name="T17" fmla="*/ 2147483647 h 323"/>
                <a:gd name="T18" fmla="*/ 2147483647 w 408"/>
                <a:gd name="T19" fmla="*/ 2147483647 h 323"/>
                <a:gd name="T20" fmla="*/ 2147483647 w 408"/>
                <a:gd name="T21" fmla="*/ 2147483647 h 323"/>
                <a:gd name="T22" fmla="*/ 2147483647 w 408"/>
                <a:gd name="T23" fmla="*/ 2147483647 h 323"/>
                <a:gd name="T24" fmla="*/ 2147483647 w 408"/>
                <a:gd name="T25" fmla="*/ 2147483647 h 323"/>
                <a:gd name="T26" fmla="*/ 2147483647 w 408"/>
                <a:gd name="T27" fmla="*/ 2147483647 h 323"/>
                <a:gd name="T28" fmla="*/ 0 w 408"/>
                <a:gd name="T29" fmla="*/ 2147483647 h 323"/>
                <a:gd name="T30" fmla="*/ 2147483647 w 408"/>
                <a:gd name="T31" fmla="*/ 2147483647 h 3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
                <a:gd name="T49" fmla="*/ 0 h 323"/>
                <a:gd name="T50" fmla="*/ 408 w 408"/>
                <a:gd name="T51" fmla="*/ 323 h 3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 h="323">
                  <a:moveTo>
                    <a:pt x="15" y="58"/>
                  </a:moveTo>
                  <a:lnTo>
                    <a:pt x="47" y="27"/>
                  </a:lnTo>
                  <a:lnTo>
                    <a:pt x="170" y="0"/>
                  </a:lnTo>
                  <a:lnTo>
                    <a:pt x="207" y="18"/>
                  </a:lnTo>
                  <a:lnTo>
                    <a:pt x="286" y="5"/>
                  </a:lnTo>
                  <a:lnTo>
                    <a:pt x="350" y="51"/>
                  </a:lnTo>
                  <a:lnTo>
                    <a:pt x="408" y="86"/>
                  </a:lnTo>
                  <a:lnTo>
                    <a:pt x="375" y="183"/>
                  </a:lnTo>
                  <a:lnTo>
                    <a:pt x="326" y="233"/>
                  </a:lnTo>
                  <a:lnTo>
                    <a:pt x="272" y="247"/>
                  </a:lnTo>
                  <a:lnTo>
                    <a:pt x="283" y="286"/>
                  </a:lnTo>
                  <a:lnTo>
                    <a:pt x="250" y="323"/>
                  </a:lnTo>
                  <a:lnTo>
                    <a:pt x="187" y="233"/>
                  </a:lnTo>
                  <a:lnTo>
                    <a:pt x="26" y="86"/>
                  </a:lnTo>
                  <a:lnTo>
                    <a:pt x="0" y="86"/>
                  </a:lnTo>
                  <a:lnTo>
                    <a:pt x="15" y="58"/>
                  </a:lnTo>
                  <a:close/>
                </a:path>
              </a:pathLst>
            </a:custGeom>
            <a:solidFill>
              <a:srgbClr val="0077C8"/>
            </a:solidFill>
            <a:ln w="57150">
              <a:solidFill>
                <a:schemeClr val="accent1"/>
              </a:solidFill>
              <a:prstDash val="solid"/>
              <a:round/>
              <a:headEnd/>
              <a:tailEnd/>
            </a:ln>
          </p:spPr>
          <p:txBody>
            <a:bodyPr/>
            <a:lstStyle/>
            <a:p>
              <a:endParaRPr lang="en-US" sz="1100" dirty="0">
                <a:solidFill>
                  <a:srgbClr val="000000"/>
                </a:solidFill>
                <a:latin typeface="Arial" panose="020B0604020202020204"/>
              </a:endParaRPr>
            </a:p>
          </p:txBody>
        </p:sp>
        <p:sp>
          <p:nvSpPr>
            <p:cNvPr id="212" name="Shape - Oklahoma"/>
            <p:cNvSpPr>
              <a:spLocks noChangeAspect="1"/>
            </p:cNvSpPr>
            <p:nvPr/>
          </p:nvSpPr>
          <p:spPr bwMode="auto">
            <a:xfrm>
              <a:off x="3379776" y="4170593"/>
              <a:ext cx="1157394" cy="562948"/>
            </a:xfrm>
            <a:custGeom>
              <a:avLst/>
              <a:gdLst>
                <a:gd name="T0" fmla="*/ 2147483647 w 713"/>
                <a:gd name="T1" fmla="*/ 0 h 343"/>
                <a:gd name="T2" fmla="*/ 0 w 713"/>
                <a:gd name="T3" fmla="*/ 2147483647 h 343"/>
                <a:gd name="T4" fmla="*/ 2147483647 w 713"/>
                <a:gd name="T5" fmla="*/ 2147483647 h 343"/>
                <a:gd name="T6" fmla="*/ 2147483647 w 713"/>
                <a:gd name="T7" fmla="*/ 2147483647 h 343"/>
                <a:gd name="T8" fmla="*/ 2147483647 w 713"/>
                <a:gd name="T9" fmla="*/ 2147483647 h 343"/>
                <a:gd name="T10" fmla="*/ 2147483647 w 713"/>
                <a:gd name="T11" fmla="*/ 2147483647 h 343"/>
                <a:gd name="T12" fmla="*/ 2147483647 w 713"/>
                <a:gd name="T13" fmla="*/ 2147483647 h 343"/>
                <a:gd name="T14" fmla="*/ 2147483647 w 713"/>
                <a:gd name="T15" fmla="*/ 2147483647 h 343"/>
                <a:gd name="T16" fmla="*/ 2147483647 w 713"/>
                <a:gd name="T17" fmla="*/ 2147483647 h 343"/>
                <a:gd name="T18" fmla="*/ 2147483647 w 713"/>
                <a:gd name="T19" fmla="*/ 2147483647 h 343"/>
                <a:gd name="T20" fmla="*/ 2147483647 w 713"/>
                <a:gd name="T21" fmla="*/ 2147483647 h 343"/>
                <a:gd name="T22" fmla="*/ 2147483647 w 713"/>
                <a:gd name="T23" fmla="*/ 2147483647 h 343"/>
                <a:gd name="T24" fmla="*/ 2147483647 w 713"/>
                <a:gd name="T25" fmla="*/ 0 h 3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3"/>
                <a:gd name="T40" fmla="*/ 0 h 343"/>
                <a:gd name="T41" fmla="*/ 713 w 713"/>
                <a:gd name="T42" fmla="*/ 343 h 3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3" h="343">
                  <a:moveTo>
                    <a:pt x="4" y="0"/>
                  </a:moveTo>
                  <a:lnTo>
                    <a:pt x="0" y="61"/>
                  </a:lnTo>
                  <a:lnTo>
                    <a:pt x="253" y="70"/>
                  </a:lnTo>
                  <a:lnTo>
                    <a:pt x="255" y="266"/>
                  </a:lnTo>
                  <a:lnTo>
                    <a:pt x="385" y="319"/>
                  </a:lnTo>
                  <a:lnTo>
                    <a:pt x="420" y="300"/>
                  </a:lnTo>
                  <a:lnTo>
                    <a:pt x="502" y="343"/>
                  </a:lnTo>
                  <a:lnTo>
                    <a:pt x="556" y="342"/>
                  </a:lnTo>
                  <a:lnTo>
                    <a:pt x="654" y="300"/>
                  </a:lnTo>
                  <a:lnTo>
                    <a:pt x="713" y="340"/>
                  </a:lnTo>
                  <a:lnTo>
                    <a:pt x="713" y="128"/>
                  </a:lnTo>
                  <a:lnTo>
                    <a:pt x="695" y="5"/>
                  </a:lnTo>
                  <a:lnTo>
                    <a:pt x="4" y="0"/>
                  </a:lnTo>
                  <a:close/>
                </a:path>
              </a:pathLst>
            </a:custGeom>
            <a:solidFill>
              <a:schemeClr val="accent5"/>
            </a:solidFill>
            <a:ln w="57150">
              <a:solidFill>
                <a:schemeClr val="accent1"/>
              </a:solidFill>
              <a:prstDash val="solid"/>
              <a:round/>
              <a:headEnd/>
              <a:tailEnd/>
            </a:ln>
          </p:spPr>
          <p:txBody>
            <a:bodyPr/>
            <a:lstStyle/>
            <a:p>
              <a:endParaRPr lang="en-US" sz="1100" dirty="0">
                <a:solidFill>
                  <a:srgbClr val="000000"/>
                </a:solidFill>
                <a:latin typeface="Arial" panose="020B0604020202020204"/>
              </a:endParaRPr>
            </a:p>
          </p:txBody>
        </p:sp>
        <p:sp>
          <p:nvSpPr>
            <p:cNvPr id="213" name="Shape - North Carolina"/>
            <p:cNvSpPr>
              <a:spLocks noChangeAspect="1"/>
            </p:cNvSpPr>
            <p:nvPr/>
          </p:nvSpPr>
          <p:spPr bwMode="auto">
            <a:xfrm>
              <a:off x="5928002" y="3866569"/>
              <a:ext cx="1144334" cy="504481"/>
            </a:xfrm>
            <a:custGeom>
              <a:avLst/>
              <a:gdLst>
                <a:gd name="T0" fmla="*/ 2147483647 w 704"/>
                <a:gd name="T1" fmla="*/ 2147483647 h 308"/>
                <a:gd name="T2" fmla="*/ 0 w 704"/>
                <a:gd name="T3" fmla="*/ 2147483647 h 308"/>
                <a:gd name="T4" fmla="*/ 2147483647 w 704"/>
                <a:gd name="T5" fmla="*/ 2147483647 h 308"/>
                <a:gd name="T6" fmla="*/ 2147483647 w 704"/>
                <a:gd name="T7" fmla="*/ 2147483647 h 308"/>
                <a:gd name="T8" fmla="*/ 2147483647 w 704"/>
                <a:gd name="T9" fmla="*/ 2147483647 h 308"/>
                <a:gd name="T10" fmla="*/ 2147483647 w 704"/>
                <a:gd name="T11" fmla="*/ 2147483647 h 308"/>
                <a:gd name="T12" fmla="*/ 2147483647 w 704"/>
                <a:gd name="T13" fmla="*/ 2147483647 h 308"/>
                <a:gd name="T14" fmla="*/ 2147483647 w 704"/>
                <a:gd name="T15" fmla="*/ 2147483647 h 308"/>
                <a:gd name="T16" fmla="*/ 2147483647 w 704"/>
                <a:gd name="T17" fmla="*/ 2147483647 h 308"/>
                <a:gd name="T18" fmla="*/ 2147483647 w 704"/>
                <a:gd name="T19" fmla="*/ 2147483647 h 308"/>
                <a:gd name="T20" fmla="*/ 2147483647 w 704"/>
                <a:gd name="T21" fmla="*/ 2147483647 h 308"/>
                <a:gd name="T22" fmla="*/ 2147483647 w 704"/>
                <a:gd name="T23" fmla="*/ 2147483647 h 308"/>
                <a:gd name="T24" fmla="*/ 2147483647 w 704"/>
                <a:gd name="T25" fmla="*/ 2147483647 h 308"/>
                <a:gd name="T26" fmla="*/ 2147483647 w 704"/>
                <a:gd name="T27" fmla="*/ 2147483647 h 308"/>
                <a:gd name="T28" fmla="*/ 2147483647 w 704"/>
                <a:gd name="T29" fmla="*/ 2147483647 h 308"/>
                <a:gd name="T30" fmla="*/ 2147483647 w 704"/>
                <a:gd name="T31" fmla="*/ 2147483647 h 308"/>
                <a:gd name="T32" fmla="*/ 2147483647 w 704"/>
                <a:gd name="T33" fmla="*/ 2147483647 h 308"/>
                <a:gd name="T34" fmla="*/ 2147483647 w 704"/>
                <a:gd name="T35" fmla="*/ 2147483647 h 308"/>
                <a:gd name="T36" fmla="*/ 2147483647 w 704"/>
                <a:gd name="T37" fmla="*/ 2147483647 h 308"/>
                <a:gd name="T38" fmla="*/ 2147483647 w 704"/>
                <a:gd name="T39" fmla="*/ 2147483647 h 308"/>
                <a:gd name="T40" fmla="*/ 2147483647 w 704"/>
                <a:gd name="T41" fmla="*/ 2147483647 h 308"/>
                <a:gd name="T42" fmla="*/ 2147483647 w 704"/>
                <a:gd name="T43" fmla="*/ 2147483647 h 308"/>
                <a:gd name="T44" fmla="*/ 2147483647 w 704"/>
                <a:gd name="T45" fmla="*/ 2147483647 h 308"/>
                <a:gd name="T46" fmla="*/ 2147483647 w 704"/>
                <a:gd name="T47" fmla="*/ 2147483647 h 308"/>
                <a:gd name="T48" fmla="*/ 2147483647 w 704"/>
                <a:gd name="T49" fmla="*/ 2147483647 h 308"/>
                <a:gd name="T50" fmla="*/ 2147483647 w 704"/>
                <a:gd name="T51" fmla="*/ 2147483647 h 308"/>
                <a:gd name="T52" fmla="*/ 2147483647 w 704"/>
                <a:gd name="T53" fmla="*/ 2147483647 h 308"/>
                <a:gd name="T54" fmla="*/ 2147483647 w 704"/>
                <a:gd name="T55" fmla="*/ 2147483647 h 308"/>
                <a:gd name="T56" fmla="*/ 2147483647 w 704"/>
                <a:gd name="T57" fmla="*/ 2147483647 h 308"/>
                <a:gd name="T58" fmla="*/ 2147483647 w 704"/>
                <a:gd name="T59" fmla="*/ 0 h 308"/>
                <a:gd name="T60" fmla="*/ 2147483647 w 704"/>
                <a:gd name="T61" fmla="*/ 2147483647 h 308"/>
                <a:gd name="T62" fmla="*/ 2147483647 w 704"/>
                <a:gd name="T63" fmla="*/ 2147483647 h 308"/>
                <a:gd name="T64" fmla="*/ 2147483647 w 704"/>
                <a:gd name="T65" fmla="*/ 2147483647 h 308"/>
                <a:gd name="T66" fmla="*/ 2147483647 w 704"/>
                <a:gd name="T67" fmla="*/ 2147483647 h 3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4"/>
                <a:gd name="T103" fmla="*/ 0 h 308"/>
                <a:gd name="T104" fmla="*/ 704 w 704"/>
                <a:gd name="T105" fmla="*/ 308 h 3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4" h="308">
                  <a:moveTo>
                    <a:pt x="24" y="228"/>
                  </a:moveTo>
                  <a:lnTo>
                    <a:pt x="0" y="294"/>
                  </a:lnTo>
                  <a:lnTo>
                    <a:pt x="91" y="285"/>
                  </a:lnTo>
                  <a:lnTo>
                    <a:pt x="127" y="255"/>
                  </a:lnTo>
                  <a:lnTo>
                    <a:pt x="251" y="222"/>
                  </a:lnTo>
                  <a:lnTo>
                    <a:pt x="285" y="240"/>
                  </a:lnTo>
                  <a:lnTo>
                    <a:pt x="367" y="228"/>
                  </a:lnTo>
                  <a:lnTo>
                    <a:pt x="367" y="233"/>
                  </a:lnTo>
                  <a:lnTo>
                    <a:pt x="489" y="308"/>
                  </a:lnTo>
                  <a:lnTo>
                    <a:pt x="561" y="286"/>
                  </a:lnTo>
                  <a:lnTo>
                    <a:pt x="601" y="201"/>
                  </a:lnTo>
                  <a:lnTo>
                    <a:pt x="671" y="177"/>
                  </a:lnTo>
                  <a:lnTo>
                    <a:pt x="704" y="115"/>
                  </a:lnTo>
                  <a:lnTo>
                    <a:pt x="702" y="39"/>
                  </a:lnTo>
                  <a:lnTo>
                    <a:pt x="693" y="101"/>
                  </a:lnTo>
                  <a:lnTo>
                    <a:pt x="655" y="155"/>
                  </a:lnTo>
                  <a:lnTo>
                    <a:pt x="640" y="151"/>
                  </a:lnTo>
                  <a:lnTo>
                    <a:pt x="587" y="165"/>
                  </a:lnTo>
                  <a:lnTo>
                    <a:pt x="587" y="148"/>
                  </a:lnTo>
                  <a:lnTo>
                    <a:pt x="640" y="130"/>
                  </a:lnTo>
                  <a:lnTo>
                    <a:pt x="592" y="124"/>
                  </a:lnTo>
                  <a:lnTo>
                    <a:pt x="646" y="107"/>
                  </a:lnTo>
                  <a:lnTo>
                    <a:pt x="666" y="116"/>
                  </a:lnTo>
                  <a:lnTo>
                    <a:pt x="677" y="57"/>
                  </a:lnTo>
                  <a:lnTo>
                    <a:pt x="663" y="43"/>
                  </a:lnTo>
                  <a:lnTo>
                    <a:pt x="599" y="67"/>
                  </a:lnTo>
                  <a:lnTo>
                    <a:pt x="601" y="31"/>
                  </a:lnTo>
                  <a:lnTo>
                    <a:pt x="628" y="40"/>
                  </a:lnTo>
                  <a:lnTo>
                    <a:pt x="663" y="13"/>
                  </a:lnTo>
                  <a:lnTo>
                    <a:pt x="644" y="0"/>
                  </a:lnTo>
                  <a:lnTo>
                    <a:pt x="434" y="48"/>
                  </a:lnTo>
                  <a:lnTo>
                    <a:pt x="176" y="100"/>
                  </a:lnTo>
                  <a:lnTo>
                    <a:pt x="58" y="227"/>
                  </a:lnTo>
                  <a:lnTo>
                    <a:pt x="24" y="228"/>
                  </a:lnTo>
                  <a:close/>
                </a:path>
              </a:pathLst>
            </a:custGeom>
            <a:solidFill>
              <a:srgbClr val="0077C8"/>
            </a:solidFill>
            <a:ln w="57150">
              <a:solidFill>
                <a:schemeClr val="accent1"/>
              </a:solidFill>
              <a:prstDash val="solid"/>
              <a:round/>
              <a:headEnd/>
              <a:tailEnd/>
            </a:ln>
          </p:spPr>
          <p:txBody>
            <a:bodyPr/>
            <a:lstStyle/>
            <a:p>
              <a:endParaRPr lang="en-US" sz="1100" dirty="0">
                <a:solidFill>
                  <a:srgbClr val="000000"/>
                </a:solidFill>
                <a:latin typeface="Arial" panose="020B0604020202020204"/>
              </a:endParaRPr>
            </a:p>
          </p:txBody>
        </p:sp>
        <p:sp>
          <p:nvSpPr>
            <p:cNvPr id="214" name="Shape - Maryland"/>
            <p:cNvSpPr>
              <a:spLocks noChangeAspect="1"/>
            </p:cNvSpPr>
            <p:nvPr/>
          </p:nvSpPr>
          <p:spPr bwMode="auto">
            <a:xfrm>
              <a:off x="6360596" y="3363233"/>
              <a:ext cx="652973" cy="272285"/>
            </a:xfrm>
            <a:custGeom>
              <a:avLst/>
              <a:gdLst>
                <a:gd name="T0" fmla="*/ 0 w 403"/>
                <a:gd name="T1" fmla="*/ 2147483647 h 165"/>
                <a:gd name="T2" fmla="*/ 2147483647 w 403"/>
                <a:gd name="T3" fmla="*/ 0 h 165"/>
                <a:gd name="T4" fmla="*/ 2147483647 w 403"/>
                <a:gd name="T5" fmla="*/ 2147483647 h 165"/>
                <a:gd name="T6" fmla="*/ 2147483647 w 403"/>
                <a:gd name="T7" fmla="*/ 2147483647 h 165"/>
                <a:gd name="T8" fmla="*/ 2147483647 w 403"/>
                <a:gd name="T9" fmla="*/ 2147483647 h 165"/>
                <a:gd name="T10" fmla="*/ 2147483647 w 403"/>
                <a:gd name="T11" fmla="*/ 2147483647 h 165"/>
                <a:gd name="T12" fmla="*/ 2147483647 w 403"/>
                <a:gd name="T13" fmla="*/ 2147483647 h 165"/>
                <a:gd name="T14" fmla="*/ 2147483647 w 403"/>
                <a:gd name="T15" fmla="*/ 2147483647 h 165"/>
                <a:gd name="T16" fmla="*/ 2147483647 w 403"/>
                <a:gd name="T17" fmla="*/ 2147483647 h 165"/>
                <a:gd name="T18" fmla="*/ 2147483647 w 403"/>
                <a:gd name="T19" fmla="*/ 2147483647 h 165"/>
                <a:gd name="T20" fmla="*/ 2147483647 w 403"/>
                <a:gd name="T21" fmla="*/ 2147483647 h 165"/>
                <a:gd name="T22" fmla="*/ 2147483647 w 403"/>
                <a:gd name="T23" fmla="*/ 2147483647 h 165"/>
                <a:gd name="T24" fmla="*/ 2147483647 w 403"/>
                <a:gd name="T25" fmla="*/ 2147483647 h 165"/>
                <a:gd name="T26" fmla="*/ 2147483647 w 403"/>
                <a:gd name="T27" fmla="*/ 2147483647 h 165"/>
                <a:gd name="T28" fmla="*/ 2147483647 w 403"/>
                <a:gd name="T29" fmla="*/ 2147483647 h 165"/>
                <a:gd name="T30" fmla="*/ 2147483647 w 403"/>
                <a:gd name="T31" fmla="*/ 2147483647 h 165"/>
                <a:gd name="T32" fmla="*/ 0 w 403"/>
                <a:gd name="T33" fmla="*/ 2147483647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3"/>
                <a:gd name="T52" fmla="*/ 0 h 165"/>
                <a:gd name="T53" fmla="*/ 403 w 403"/>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3" h="165">
                  <a:moveTo>
                    <a:pt x="0" y="56"/>
                  </a:moveTo>
                  <a:lnTo>
                    <a:pt x="300" y="0"/>
                  </a:lnTo>
                  <a:lnTo>
                    <a:pt x="349" y="113"/>
                  </a:lnTo>
                  <a:lnTo>
                    <a:pt x="401" y="101"/>
                  </a:lnTo>
                  <a:lnTo>
                    <a:pt x="403" y="158"/>
                  </a:lnTo>
                  <a:lnTo>
                    <a:pt x="361" y="165"/>
                  </a:lnTo>
                  <a:lnTo>
                    <a:pt x="324" y="128"/>
                  </a:lnTo>
                  <a:lnTo>
                    <a:pt x="300" y="83"/>
                  </a:lnTo>
                  <a:lnTo>
                    <a:pt x="296" y="21"/>
                  </a:lnTo>
                  <a:lnTo>
                    <a:pt x="278" y="52"/>
                  </a:lnTo>
                  <a:lnTo>
                    <a:pt x="299" y="146"/>
                  </a:lnTo>
                  <a:lnTo>
                    <a:pt x="211" y="159"/>
                  </a:lnTo>
                  <a:lnTo>
                    <a:pt x="208" y="91"/>
                  </a:lnTo>
                  <a:lnTo>
                    <a:pt x="154" y="61"/>
                  </a:lnTo>
                  <a:lnTo>
                    <a:pt x="108" y="53"/>
                  </a:lnTo>
                  <a:lnTo>
                    <a:pt x="12" y="101"/>
                  </a:lnTo>
                  <a:lnTo>
                    <a:pt x="0" y="56"/>
                  </a:lnTo>
                  <a:close/>
                </a:path>
              </a:pathLst>
            </a:custGeom>
            <a:solidFill>
              <a:srgbClr val="0077C8"/>
            </a:solidFill>
            <a:ln w="12700">
              <a:solidFill>
                <a:schemeClr val="tx1"/>
              </a:solidFill>
              <a:prstDash val="solid"/>
              <a:round/>
              <a:headEnd/>
              <a:tailEnd/>
            </a:ln>
          </p:spPr>
          <p:txBody>
            <a:bodyPr/>
            <a:lstStyle/>
            <a:p>
              <a:endParaRPr lang="en-US" sz="1100" dirty="0">
                <a:solidFill>
                  <a:srgbClr val="000000"/>
                </a:solidFill>
                <a:latin typeface="Arial" panose="020B0604020202020204"/>
              </a:endParaRPr>
            </a:p>
          </p:txBody>
        </p:sp>
        <p:sp>
          <p:nvSpPr>
            <p:cNvPr id="215" name="Shape - Mississippi"/>
            <p:cNvSpPr>
              <a:spLocks noChangeAspect="1"/>
            </p:cNvSpPr>
            <p:nvPr/>
          </p:nvSpPr>
          <p:spPr bwMode="auto">
            <a:xfrm>
              <a:off x="4974662" y="4421163"/>
              <a:ext cx="463611" cy="815187"/>
            </a:xfrm>
            <a:custGeom>
              <a:avLst/>
              <a:gdLst>
                <a:gd name="T0" fmla="*/ 2147483647 w 287"/>
                <a:gd name="T1" fmla="*/ 2147483647 h 499"/>
                <a:gd name="T2" fmla="*/ 2147483647 w 287"/>
                <a:gd name="T3" fmla="*/ 2147483647 h 499"/>
                <a:gd name="T4" fmla="*/ 0 w 287"/>
                <a:gd name="T5" fmla="*/ 2147483647 h 499"/>
                <a:gd name="T6" fmla="*/ 2147483647 w 287"/>
                <a:gd name="T7" fmla="*/ 2147483647 h 499"/>
                <a:gd name="T8" fmla="*/ 2147483647 w 287"/>
                <a:gd name="T9" fmla="*/ 2147483647 h 499"/>
                <a:gd name="T10" fmla="*/ 2147483647 w 287"/>
                <a:gd name="T11" fmla="*/ 2147483647 h 499"/>
                <a:gd name="T12" fmla="*/ 2147483647 w 287"/>
                <a:gd name="T13" fmla="*/ 2147483647 h 499"/>
                <a:gd name="T14" fmla="*/ 2147483647 w 287"/>
                <a:gd name="T15" fmla="*/ 2147483647 h 499"/>
                <a:gd name="T16" fmla="*/ 2147483647 w 287"/>
                <a:gd name="T17" fmla="*/ 2147483647 h 499"/>
                <a:gd name="T18" fmla="*/ 2147483647 w 287"/>
                <a:gd name="T19" fmla="*/ 2147483647 h 499"/>
                <a:gd name="T20" fmla="*/ 2147483647 w 287"/>
                <a:gd name="T21" fmla="*/ 2147483647 h 499"/>
                <a:gd name="T22" fmla="*/ 2147483647 w 287"/>
                <a:gd name="T23" fmla="*/ 2147483647 h 499"/>
                <a:gd name="T24" fmla="*/ 2147483647 w 287"/>
                <a:gd name="T25" fmla="*/ 2147483647 h 499"/>
                <a:gd name="T26" fmla="*/ 2147483647 w 287"/>
                <a:gd name="T27" fmla="*/ 0 h 499"/>
                <a:gd name="T28" fmla="*/ 2147483647 w 287"/>
                <a:gd name="T29" fmla="*/ 2147483647 h 4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7"/>
                <a:gd name="T46" fmla="*/ 0 h 499"/>
                <a:gd name="T47" fmla="*/ 287 w 287"/>
                <a:gd name="T48" fmla="*/ 499 h 4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7" h="499">
                  <a:moveTo>
                    <a:pt x="81" y="16"/>
                  </a:moveTo>
                  <a:lnTo>
                    <a:pt x="38" y="101"/>
                  </a:lnTo>
                  <a:lnTo>
                    <a:pt x="0" y="156"/>
                  </a:lnTo>
                  <a:lnTo>
                    <a:pt x="12" y="222"/>
                  </a:lnTo>
                  <a:lnTo>
                    <a:pt x="57" y="311"/>
                  </a:lnTo>
                  <a:lnTo>
                    <a:pt x="23" y="402"/>
                  </a:lnTo>
                  <a:lnTo>
                    <a:pt x="8" y="450"/>
                  </a:lnTo>
                  <a:lnTo>
                    <a:pt x="175" y="430"/>
                  </a:lnTo>
                  <a:lnTo>
                    <a:pt x="182" y="492"/>
                  </a:lnTo>
                  <a:lnTo>
                    <a:pt x="216" y="499"/>
                  </a:lnTo>
                  <a:lnTo>
                    <a:pt x="225" y="468"/>
                  </a:lnTo>
                  <a:lnTo>
                    <a:pt x="287" y="459"/>
                  </a:lnTo>
                  <a:lnTo>
                    <a:pt x="273" y="357"/>
                  </a:lnTo>
                  <a:lnTo>
                    <a:pt x="270" y="0"/>
                  </a:lnTo>
                  <a:lnTo>
                    <a:pt x="81" y="16"/>
                  </a:lnTo>
                  <a:close/>
                </a:path>
              </a:pathLst>
            </a:custGeom>
            <a:solidFill>
              <a:srgbClr val="0077C8"/>
            </a:solidFill>
            <a:ln w="57150">
              <a:solidFill>
                <a:schemeClr val="accent1"/>
              </a:solidFill>
              <a:prstDash val="solid"/>
              <a:round/>
              <a:headEnd/>
              <a:tailEnd/>
            </a:ln>
          </p:spPr>
          <p:txBody>
            <a:bodyPr/>
            <a:lstStyle/>
            <a:p>
              <a:endParaRPr lang="en-US" sz="1100" dirty="0">
                <a:solidFill>
                  <a:srgbClr val="000000"/>
                </a:solidFill>
                <a:latin typeface="Arial" panose="020B0604020202020204"/>
              </a:endParaRPr>
            </a:p>
          </p:txBody>
        </p:sp>
        <p:sp>
          <p:nvSpPr>
            <p:cNvPr id="216" name="Shape - Georgia"/>
            <p:cNvSpPr>
              <a:spLocks noChangeAspect="1"/>
            </p:cNvSpPr>
            <p:nvPr/>
          </p:nvSpPr>
          <p:spPr bwMode="auto">
            <a:xfrm>
              <a:off x="5753332" y="4334299"/>
              <a:ext cx="728064" cy="760063"/>
            </a:xfrm>
            <a:custGeom>
              <a:avLst/>
              <a:gdLst>
                <a:gd name="T0" fmla="*/ 0 w 447"/>
                <a:gd name="T1" fmla="*/ 2147483647 h 463"/>
                <a:gd name="T2" fmla="*/ 2147483647 w 447"/>
                <a:gd name="T3" fmla="*/ 2147483647 h 463"/>
                <a:gd name="T4" fmla="*/ 2147483647 w 447"/>
                <a:gd name="T5" fmla="*/ 2147483647 h 463"/>
                <a:gd name="T6" fmla="*/ 2147483647 w 447"/>
                <a:gd name="T7" fmla="*/ 0 h 463"/>
                <a:gd name="T8" fmla="*/ 2147483647 w 447"/>
                <a:gd name="T9" fmla="*/ 2147483647 h 463"/>
                <a:gd name="T10" fmla="*/ 2147483647 w 447"/>
                <a:gd name="T11" fmla="*/ 2147483647 h 463"/>
                <a:gd name="T12" fmla="*/ 2147483647 w 447"/>
                <a:gd name="T13" fmla="*/ 2147483647 h 463"/>
                <a:gd name="T14" fmla="*/ 2147483647 w 447"/>
                <a:gd name="T15" fmla="*/ 2147483647 h 463"/>
                <a:gd name="T16" fmla="*/ 2147483647 w 447"/>
                <a:gd name="T17" fmla="*/ 2147483647 h 463"/>
                <a:gd name="T18" fmla="*/ 2147483647 w 447"/>
                <a:gd name="T19" fmla="*/ 2147483647 h 463"/>
                <a:gd name="T20" fmla="*/ 2147483647 w 447"/>
                <a:gd name="T21" fmla="*/ 2147483647 h 463"/>
                <a:gd name="T22" fmla="*/ 2147483647 w 447"/>
                <a:gd name="T23" fmla="*/ 2147483647 h 463"/>
                <a:gd name="T24" fmla="*/ 2147483647 w 447"/>
                <a:gd name="T25" fmla="*/ 2147483647 h 463"/>
                <a:gd name="T26" fmla="*/ 2147483647 w 447"/>
                <a:gd name="T27" fmla="*/ 2147483647 h 463"/>
                <a:gd name="T28" fmla="*/ 2147483647 w 447"/>
                <a:gd name="T29" fmla="*/ 2147483647 h 463"/>
                <a:gd name="T30" fmla="*/ 2147483647 w 447"/>
                <a:gd name="T31" fmla="*/ 2147483647 h 463"/>
                <a:gd name="T32" fmla="*/ 2147483647 w 447"/>
                <a:gd name="T33" fmla="*/ 2147483647 h 463"/>
                <a:gd name="T34" fmla="*/ 2147483647 w 447"/>
                <a:gd name="T35" fmla="*/ 2147483647 h 463"/>
                <a:gd name="T36" fmla="*/ 0 w 447"/>
                <a:gd name="T37" fmla="*/ 2147483647 h 4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7"/>
                <a:gd name="T58" fmla="*/ 0 h 463"/>
                <a:gd name="T59" fmla="*/ 447 w 447"/>
                <a:gd name="T60" fmla="*/ 463 h 4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7" h="463">
                  <a:moveTo>
                    <a:pt x="0" y="28"/>
                  </a:moveTo>
                  <a:lnTo>
                    <a:pt x="4" y="28"/>
                  </a:lnTo>
                  <a:lnTo>
                    <a:pt x="109" y="9"/>
                  </a:lnTo>
                  <a:lnTo>
                    <a:pt x="201" y="0"/>
                  </a:lnTo>
                  <a:lnTo>
                    <a:pt x="188" y="23"/>
                  </a:lnTo>
                  <a:lnTo>
                    <a:pt x="216" y="23"/>
                  </a:lnTo>
                  <a:lnTo>
                    <a:pt x="375" y="167"/>
                  </a:lnTo>
                  <a:lnTo>
                    <a:pt x="438" y="259"/>
                  </a:lnTo>
                  <a:lnTo>
                    <a:pt x="447" y="322"/>
                  </a:lnTo>
                  <a:lnTo>
                    <a:pt x="426" y="336"/>
                  </a:lnTo>
                  <a:lnTo>
                    <a:pt x="438" y="399"/>
                  </a:lnTo>
                  <a:lnTo>
                    <a:pt x="393" y="402"/>
                  </a:lnTo>
                  <a:lnTo>
                    <a:pt x="393" y="456"/>
                  </a:lnTo>
                  <a:lnTo>
                    <a:pt x="358" y="429"/>
                  </a:lnTo>
                  <a:lnTo>
                    <a:pt x="128" y="463"/>
                  </a:lnTo>
                  <a:lnTo>
                    <a:pt x="76" y="363"/>
                  </a:lnTo>
                  <a:lnTo>
                    <a:pt x="113" y="295"/>
                  </a:lnTo>
                  <a:lnTo>
                    <a:pt x="64" y="260"/>
                  </a:lnTo>
                  <a:lnTo>
                    <a:pt x="0" y="28"/>
                  </a:lnTo>
                  <a:close/>
                </a:path>
              </a:pathLst>
            </a:custGeom>
            <a:solidFill>
              <a:srgbClr val="0077C8"/>
            </a:solidFill>
            <a:ln w="57150">
              <a:solidFill>
                <a:schemeClr val="accent1"/>
              </a:solidFill>
              <a:prstDash val="solid"/>
              <a:round/>
              <a:headEnd/>
              <a:tailEnd/>
            </a:ln>
          </p:spPr>
          <p:txBody>
            <a:bodyPr/>
            <a:lstStyle/>
            <a:p>
              <a:endParaRPr lang="en-US" sz="1100" dirty="0">
                <a:solidFill>
                  <a:srgbClr val="000000"/>
                </a:solidFill>
                <a:latin typeface="Arial" panose="020B0604020202020204"/>
              </a:endParaRPr>
            </a:p>
          </p:txBody>
        </p:sp>
        <p:sp>
          <p:nvSpPr>
            <p:cNvPr id="217" name="Shape - Florida"/>
            <p:cNvSpPr>
              <a:spLocks noChangeAspect="1"/>
            </p:cNvSpPr>
            <p:nvPr/>
          </p:nvSpPr>
          <p:spPr bwMode="auto">
            <a:xfrm>
              <a:off x="5588457" y="4985781"/>
              <a:ext cx="1240648" cy="851938"/>
            </a:xfrm>
            <a:custGeom>
              <a:avLst/>
              <a:gdLst>
                <a:gd name="T0" fmla="*/ 0 w 765"/>
                <a:gd name="T1" fmla="*/ 2147483647 h 519"/>
                <a:gd name="T2" fmla="*/ 2147483647 w 765"/>
                <a:gd name="T3" fmla="*/ 2147483647 h 519"/>
                <a:gd name="T4" fmla="*/ 2147483647 w 765"/>
                <a:gd name="T5" fmla="*/ 2147483647 h 519"/>
                <a:gd name="T6" fmla="*/ 2147483647 w 765"/>
                <a:gd name="T7" fmla="*/ 2147483647 h 519"/>
                <a:gd name="T8" fmla="*/ 2147483647 w 765"/>
                <a:gd name="T9" fmla="*/ 2147483647 h 519"/>
                <a:gd name="T10" fmla="*/ 2147483647 w 765"/>
                <a:gd name="T11" fmla="*/ 2147483647 h 519"/>
                <a:gd name="T12" fmla="*/ 2147483647 w 765"/>
                <a:gd name="T13" fmla="*/ 0 h 519"/>
                <a:gd name="T14" fmla="*/ 2147483647 w 765"/>
                <a:gd name="T15" fmla="*/ 2147483647 h 519"/>
                <a:gd name="T16" fmla="*/ 2147483647 w 765"/>
                <a:gd name="T17" fmla="*/ 2147483647 h 519"/>
                <a:gd name="T18" fmla="*/ 2147483647 w 765"/>
                <a:gd name="T19" fmla="*/ 2147483647 h 519"/>
                <a:gd name="T20" fmla="*/ 2147483647 w 765"/>
                <a:gd name="T21" fmla="*/ 2147483647 h 519"/>
                <a:gd name="T22" fmla="*/ 2147483647 w 765"/>
                <a:gd name="T23" fmla="*/ 2147483647 h 519"/>
                <a:gd name="T24" fmla="*/ 2147483647 w 765"/>
                <a:gd name="T25" fmla="*/ 2147483647 h 519"/>
                <a:gd name="T26" fmla="*/ 2147483647 w 765"/>
                <a:gd name="T27" fmla="*/ 2147483647 h 519"/>
                <a:gd name="T28" fmla="*/ 2147483647 w 765"/>
                <a:gd name="T29" fmla="*/ 2147483647 h 519"/>
                <a:gd name="T30" fmla="*/ 2147483647 w 765"/>
                <a:gd name="T31" fmla="*/ 2147483647 h 519"/>
                <a:gd name="T32" fmla="*/ 2147483647 w 765"/>
                <a:gd name="T33" fmla="*/ 2147483647 h 519"/>
                <a:gd name="T34" fmla="*/ 2147483647 w 765"/>
                <a:gd name="T35" fmla="*/ 2147483647 h 519"/>
                <a:gd name="T36" fmla="*/ 2147483647 w 765"/>
                <a:gd name="T37" fmla="*/ 2147483647 h 519"/>
                <a:gd name="T38" fmla="*/ 2147483647 w 765"/>
                <a:gd name="T39" fmla="*/ 2147483647 h 519"/>
                <a:gd name="T40" fmla="*/ 2147483647 w 765"/>
                <a:gd name="T41" fmla="*/ 2147483647 h 519"/>
                <a:gd name="T42" fmla="*/ 2147483647 w 765"/>
                <a:gd name="T43" fmla="*/ 2147483647 h 519"/>
                <a:gd name="T44" fmla="*/ 2147483647 w 765"/>
                <a:gd name="T45" fmla="*/ 2147483647 h 519"/>
                <a:gd name="T46" fmla="*/ 2147483647 w 765"/>
                <a:gd name="T47" fmla="*/ 2147483647 h 519"/>
                <a:gd name="T48" fmla="*/ 2147483647 w 765"/>
                <a:gd name="T49" fmla="*/ 2147483647 h 519"/>
                <a:gd name="T50" fmla="*/ 2147483647 w 765"/>
                <a:gd name="T51" fmla="*/ 2147483647 h 519"/>
                <a:gd name="T52" fmla="*/ 2147483647 w 765"/>
                <a:gd name="T53" fmla="*/ 2147483647 h 519"/>
                <a:gd name="T54" fmla="*/ 2147483647 w 765"/>
                <a:gd name="T55" fmla="*/ 2147483647 h 519"/>
                <a:gd name="T56" fmla="*/ 2147483647 w 765"/>
                <a:gd name="T57" fmla="*/ 2147483647 h 519"/>
                <a:gd name="T58" fmla="*/ 2147483647 w 765"/>
                <a:gd name="T59" fmla="*/ 2147483647 h 519"/>
                <a:gd name="T60" fmla="*/ 2147483647 w 765"/>
                <a:gd name="T61" fmla="*/ 2147483647 h 519"/>
                <a:gd name="T62" fmla="*/ 2147483647 w 765"/>
                <a:gd name="T63" fmla="*/ 2147483647 h 519"/>
                <a:gd name="T64" fmla="*/ 2147483647 w 765"/>
                <a:gd name="T65" fmla="*/ 2147483647 h 519"/>
                <a:gd name="T66" fmla="*/ 2147483647 w 765"/>
                <a:gd name="T67" fmla="*/ 2147483647 h 519"/>
                <a:gd name="T68" fmla="*/ 2147483647 w 765"/>
                <a:gd name="T69" fmla="*/ 2147483647 h 519"/>
                <a:gd name="T70" fmla="*/ 2147483647 w 765"/>
                <a:gd name="T71" fmla="*/ 2147483647 h 519"/>
                <a:gd name="T72" fmla="*/ 2147483647 w 765"/>
                <a:gd name="T73" fmla="*/ 2147483647 h 519"/>
                <a:gd name="T74" fmla="*/ 2147483647 w 765"/>
                <a:gd name="T75" fmla="*/ 2147483647 h 519"/>
                <a:gd name="T76" fmla="*/ 2147483647 w 765"/>
                <a:gd name="T77" fmla="*/ 2147483647 h 519"/>
                <a:gd name="T78" fmla="*/ 0 w 765"/>
                <a:gd name="T79" fmla="*/ 2147483647 h 5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5"/>
                <a:gd name="T121" fmla="*/ 0 h 519"/>
                <a:gd name="T122" fmla="*/ 765 w 765"/>
                <a:gd name="T123" fmla="*/ 519 h 5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5" h="519">
                  <a:moveTo>
                    <a:pt x="0" y="51"/>
                  </a:moveTo>
                  <a:lnTo>
                    <a:pt x="210" y="30"/>
                  </a:lnTo>
                  <a:lnTo>
                    <a:pt x="233" y="64"/>
                  </a:lnTo>
                  <a:lnTo>
                    <a:pt x="458" y="30"/>
                  </a:lnTo>
                  <a:lnTo>
                    <a:pt x="496" y="58"/>
                  </a:lnTo>
                  <a:lnTo>
                    <a:pt x="496" y="4"/>
                  </a:lnTo>
                  <a:lnTo>
                    <a:pt x="493" y="0"/>
                  </a:lnTo>
                  <a:lnTo>
                    <a:pt x="538" y="3"/>
                  </a:lnTo>
                  <a:lnTo>
                    <a:pt x="586" y="83"/>
                  </a:lnTo>
                  <a:lnTo>
                    <a:pt x="662" y="192"/>
                  </a:lnTo>
                  <a:lnTo>
                    <a:pt x="699" y="286"/>
                  </a:lnTo>
                  <a:lnTo>
                    <a:pt x="756" y="352"/>
                  </a:lnTo>
                  <a:lnTo>
                    <a:pt x="765" y="447"/>
                  </a:lnTo>
                  <a:lnTo>
                    <a:pt x="747" y="504"/>
                  </a:lnTo>
                  <a:lnTo>
                    <a:pt x="666" y="519"/>
                  </a:lnTo>
                  <a:lnTo>
                    <a:pt x="653" y="495"/>
                  </a:lnTo>
                  <a:lnTo>
                    <a:pt x="596" y="460"/>
                  </a:lnTo>
                  <a:lnTo>
                    <a:pt x="578" y="425"/>
                  </a:lnTo>
                  <a:lnTo>
                    <a:pt x="563" y="411"/>
                  </a:lnTo>
                  <a:lnTo>
                    <a:pt x="554" y="378"/>
                  </a:lnTo>
                  <a:lnTo>
                    <a:pt x="541" y="387"/>
                  </a:lnTo>
                  <a:lnTo>
                    <a:pt x="496" y="344"/>
                  </a:lnTo>
                  <a:lnTo>
                    <a:pt x="507" y="304"/>
                  </a:lnTo>
                  <a:lnTo>
                    <a:pt x="496" y="282"/>
                  </a:lnTo>
                  <a:lnTo>
                    <a:pt x="483" y="289"/>
                  </a:lnTo>
                  <a:lnTo>
                    <a:pt x="484" y="313"/>
                  </a:lnTo>
                  <a:lnTo>
                    <a:pt x="470" y="282"/>
                  </a:lnTo>
                  <a:lnTo>
                    <a:pt x="471" y="209"/>
                  </a:lnTo>
                  <a:lnTo>
                    <a:pt x="443" y="165"/>
                  </a:lnTo>
                  <a:lnTo>
                    <a:pt x="371" y="130"/>
                  </a:lnTo>
                  <a:lnTo>
                    <a:pt x="335" y="89"/>
                  </a:lnTo>
                  <a:lnTo>
                    <a:pt x="295" y="85"/>
                  </a:lnTo>
                  <a:lnTo>
                    <a:pt x="279" y="110"/>
                  </a:lnTo>
                  <a:lnTo>
                    <a:pt x="219" y="128"/>
                  </a:lnTo>
                  <a:lnTo>
                    <a:pt x="185" y="110"/>
                  </a:lnTo>
                  <a:lnTo>
                    <a:pt x="167" y="83"/>
                  </a:lnTo>
                  <a:lnTo>
                    <a:pt x="55" y="107"/>
                  </a:lnTo>
                  <a:lnTo>
                    <a:pt x="31" y="88"/>
                  </a:lnTo>
                  <a:lnTo>
                    <a:pt x="6" y="109"/>
                  </a:lnTo>
                  <a:lnTo>
                    <a:pt x="0" y="51"/>
                  </a:lnTo>
                  <a:close/>
                </a:path>
              </a:pathLst>
            </a:custGeom>
            <a:solidFill>
              <a:srgbClr val="0077C8"/>
            </a:solidFill>
            <a:ln w="57150">
              <a:solidFill>
                <a:schemeClr val="accent1"/>
              </a:solidFill>
              <a:prstDash val="solid"/>
              <a:round/>
              <a:headEnd/>
              <a:tailEnd/>
            </a:ln>
          </p:spPr>
          <p:txBody>
            <a:bodyPr/>
            <a:lstStyle/>
            <a:p>
              <a:endParaRPr lang="en-US" sz="1100" dirty="0">
                <a:solidFill>
                  <a:srgbClr val="000000"/>
                </a:solidFill>
                <a:latin typeface="Arial" panose="020B0604020202020204"/>
              </a:endParaRPr>
            </a:p>
          </p:txBody>
        </p:sp>
        <p:sp>
          <p:nvSpPr>
            <p:cNvPr id="218" name="Shape - Delaware"/>
            <p:cNvSpPr>
              <a:spLocks noChangeAspect="1"/>
            </p:cNvSpPr>
            <p:nvPr/>
          </p:nvSpPr>
          <p:spPr bwMode="auto">
            <a:xfrm>
              <a:off x="6851959" y="3352800"/>
              <a:ext cx="158345" cy="200456"/>
            </a:xfrm>
            <a:custGeom>
              <a:avLst/>
              <a:gdLst>
                <a:gd name="T0" fmla="*/ 0 w 98"/>
                <a:gd name="T1" fmla="*/ 2147483647 h 122"/>
                <a:gd name="T2" fmla="*/ 2147483647 w 98"/>
                <a:gd name="T3" fmla="*/ 0 h 122"/>
                <a:gd name="T4" fmla="*/ 2147483647 w 98"/>
                <a:gd name="T5" fmla="*/ 2147483647 h 122"/>
                <a:gd name="T6" fmla="*/ 2147483647 w 98"/>
                <a:gd name="T7" fmla="*/ 2147483647 h 122"/>
                <a:gd name="T8" fmla="*/ 2147483647 w 98"/>
                <a:gd name="T9" fmla="*/ 2147483647 h 122"/>
                <a:gd name="T10" fmla="*/ 2147483647 w 98"/>
                <a:gd name="T11" fmla="*/ 2147483647 h 122"/>
                <a:gd name="T12" fmla="*/ 2147483647 w 98"/>
                <a:gd name="T13" fmla="*/ 2147483647 h 122"/>
                <a:gd name="T14" fmla="*/ 0 w 98"/>
                <a:gd name="T15" fmla="*/ 2147483647 h 122"/>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22"/>
                <a:gd name="T26" fmla="*/ 98 w 98"/>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22">
                  <a:moveTo>
                    <a:pt x="0" y="8"/>
                  </a:moveTo>
                  <a:lnTo>
                    <a:pt x="21" y="0"/>
                  </a:lnTo>
                  <a:lnTo>
                    <a:pt x="66" y="27"/>
                  </a:lnTo>
                  <a:lnTo>
                    <a:pt x="66" y="54"/>
                  </a:lnTo>
                  <a:lnTo>
                    <a:pt x="97" y="73"/>
                  </a:lnTo>
                  <a:lnTo>
                    <a:pt x="98" y="109"/>
                  </a:lnTo>
                  <a:lnTo>
                    <a:pt x="48" y="122"/>
                  </a:lnTo>
                  <a:lnTo>
                    <a:pt x="0" y="8"/>
                  </a:lnTo>
                  <a:close/>
                </a:path>
              </a:pathLst>
            </a:custGeom>
            <a:solidFill>
              <a:srgbClr val="0077C8"/>
            </a:solidFill>
            <a:ln w="12700">
              <a:solidFill>
                <a:srgbClr val="000000"/>
              </a:solidFill>
              <a:prstDash val="solid"/>
              <a:round/>
              <a:headEnd/>
              <a:tailEnd/>
            </a:ln>
          </p:spPr>
          <p:txBody>
            <a:bodyPr/>
            <a:lstStyle/>
            <a:p>
              <a:endParaRPr lang="en-US" sz="1100" dirty="0">
                <a:solidFill>
                  <a:srgbClr val="000000"/>
                </a:solidFill>
                <a:latin typeface="Arial" panose="020B0604020202020204"/>
              </a:endParaRPr>
            </a:p>
          </p:txBody>
        </p:sp>
        <p:sp>
          <p:nvSpPr>
            <p:cNvPr id="219" name="Shape - Alabama"/>
            <p:cNvSpPr>
              <a:spLocks noChangeAspect="1"/>
            </p:cNvSpPr>
            <p:nvPr/>
          </p:nvSpPr>
          <p:spPr bwMode="auto">
            <a:xfrm>
              <a:off x="5415419" y="4372720"/>
              <a:ext cx="524010" cy="826880"/>
            </a:xfrm>
            <a:custGeom>
              <a:avLst/>
              <a:gdLst>
                <a:gd name="T0" fmla="*/ 0 w 323"/>
                <a:gd name="T1" fmla="*/ 2147483647 h 504"/>
                <a:gd name="T2" fmla="*/ 2147483647 w 323"/>
                <a:gd name="T3" fmla="*/ 0 h 504"/>
                <a:gd name="T4" fmla="*/ 2147483647 w 323"/>
                <a:gd name="T5" fmla="*/ 2147483647 h 504"/>
                <a:gd name="T6" fmla="*/ 2147483647 w 323"/>
                <a:gd name="T7" fmla="*/ 2147483647 h 504"/>
                <a:gd name="T8" fmla="*/ 2147483647 w 323"/>
                <a:gd name="T9" fmla="*/ 2147483647 h 504"/>
                <a:gd name="T10" fmla="*/ 2147483647 w 323"/>
                <a:gd name="T11" fmla="*/ 2147483647 h 504"/>
                <a:gd name="T12" fmla="*/ 2147483647 w 323"/>
                <a:gd name="T13" fmla="*/ 2147483647 h 504"/>
                <a:gd name="T14" fmla="*/ 2147483647 w 323"/>
                <a:gd name="T15" fmla="*/ 2147483647 h 504"/>
                <a:gd name="T16" fmla="*/ 2147483647 w 323"/>
                <a:gd name="T17" fmla="*/ 2147483647 h 504"/>
                <a:gd name="T18" fmla="*/ 2147483647 w 323"/>
                <a:gd name="T19" fmla="*/ 2147483647 h 504"/>
                <a:gd name="T20" fmla="*/ 2147483647 w 323"/>
                <a:gd name="T21" fmla="*/ 2147483647 h 504"/>
                <a:gd name="T22" fmla="*/ 2147483647 w 323"/>
                <a:gd name="T23" fmla="*/ 2147483647 h 504"/>
                <a:gd name="T24" fmla="*/ 2147483647 w 323"/>
                <a:gd name="T25" fmla="*/ 2147483647 h 504"/>
                <a:gd name="T26" fmla="*/ 2147483647 w 323"/>
                <a:gd name="T27" fmla="*/ 2147483647 h 504"/>
                <a:gd name="T28" fmla="*/ 0 w 323"/>
                <a:gd name="T29" fmla="*/ 2147483647 h 5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504"/>
                <a:gd name="T47" fmla="*/ 323 w 323"/>
                <a:gd name="T48" fmla="*/ 504 h 5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504">
                  <a:moveTo>
                    <a:pt x="0" y="25"/>
                  </a:moveTo>
                  <a:lnTo>
                    <a:pt x="210" y="0"/>
                  </a:lnTo>
                  <a:lnTo>
                    <a:pt x="277" y="232"/>
                  </a:lnTo>
                  <a:lnTo>
                    <a:pt x="323" y="270"/>
                  </a:lnTo>
                  <a:lnTo>
                    <a:pt x="286" y="338"/>
                  </a:lnTo>
                  <a:lnTo>
                    <a:pt x="322" y="404"/>
                  </a:lnTo>
                  <a:lnTo>
                    <a:pt x="107" y="428"/>
                  </a:lnTo>
                  <a:lnTo>
                    <a:pt x="116" y="484"/>
                  </a:lnTo>
                  <a:lnTo>
                    <a:pt x="85" y="504"/>
                  </a:lnTo>
                  <a:lnTo>
                    <a:pt x="59" y="432"/>
                  </a:lnTo>
                  <a:lnTo>
                    <a:pt x="44" y="490"/>
                  </a:lnTo>
                  <a:lnTo>
                    <a:pt x="18" y="484"/>
                  </a:lnTo>
                  <a:lnTo>
                    <a:pt x="9" y="426"/>
                  </a:lnTo>
                  <a:lnTo>
                    <a:pt x="1" y="375"/>
                  </a:lnTo>
                  <a:lnTo>
                    <a:pt x="0" y="25"/>
                  </a:lnTo>
                  <a:close/>
                </a:path>
              </a:pathLst>
            </a:custGeom>
            <a:solidFill>
              <a:srgbClr val="0077C8"/>
            </a:solidFill>
            <a:ln w="57150">
              <a:solidFill>
                <a:schemeClr val="accent1"/>
              </a:solidFill>
              <a:prstDash val="solid"/>
              <a:round/>
              <a:headEnd/>
              <a:tailEnd/>
            </a:ln>
          </p:spPr>
          <p:txBody>
            <a:bodyPr/>
            <a:lstStyle/>
            <a:p>
              <a:endParaRPr lang="en-US" sz="1100" dirty="0">
                <a:solidFill>
                  <a:srgbClr val="000000"/>
                </a:solidFill>
                <a:latin typeface="Arial" panose="020B0604020202020204"/>
              </a:endParaRPr>
            </a:p>
          </p:txBody>
        </p:sp>
        <p:sp>
          <p:nvSpPr>
            <p:cNvPr id="220" name="Shape - District of Columbia (star)"/>
            <p:cNvSpPr>
              <a:spLocks noChangeArrowheads="1"/>
            </p:cNvSpPr>
            <p:nvPr/>
          </p:nvSpPr>
          <p:spPr bwMode="auto">
            <a:xfrm>
              <a:off x="6574445" y="3420555"/>
              <a:ext cx="213848" cy="212149"/>
            </a:xfrm>
            <a:prstGeom prst="star5">
              <a:avLst/>
            </a:prstGeom>
            <a:solidFill>
              <a:srgbClr val="0077C8"/>
            </a:solidFill>
            <a:ln w="12700">
              <a:solidFill>
                <a:srgbClr val="000000"/>
              </a:solidFill>
              <a:miter lim="800000"/>
              <a:headEnd/>
              <a:tailEnd/>
            </a:ln>
            <a:effectLst/>
          </p:spPr>
          <p:txBody>
            <a:bodyPr wrap="none" anchor="ctr"/>
            <a:lstStyle/>
            <a:p>
              <a:pPr>
                <a:defRPr/>
              </a:pPr>
              <a:endParaRPr lang="en-US" sz="1100" dirty="0">
                <a:solidFill>
                  <a:srgbClr val="000000"/>
                </a:solidFill>
                <a:latin typeface="Arial" panose="020B0604020202020204"/>
              </a:endParaRPr>
            </a:p>
          </p:txBody>
        </p:sp>
      </p:grpSp>
      <p:grpSp>
        <p:nvGrpSpPr>
          <p:cNvPr id="2" name="Group 1"/>
          <p:cNvGrpSpPr/>
          <p:nvPr/>
        </p:nvGrpSpPr>
        <p:grpSpPr>
          <a:xfrm>
            <a:off x="8604872" y="4479240"/>
            <a:ext cx="2596528" cy="1427269"/>
            <a:chOff x="7219924" y="4632689"/>
            <a:chExt cx="2596528" cy="1427269"/>
          </a:xfrm>
        </p:grpSpPr>
        <p:sp>
          <p:nvSpPr>
            <p:cNvPr id="229" name="Rectangle 228"/>
            <p:cNvSpPr/>
            <p:nvPr/>
          </p:nvSpPr>
          <p:spPr>
            <a:xfrm>
              <a:off x="7224046" y="4682156"/>
              <a:ext cx="182880" cy="1828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rgbClr val="000000"/>
                </a:solidFill>
                <a:latin typeface="Arial" panose="020B0604020202020204"/>
              </a:endParaRPr>
            </a:p>
          </p:txBody>
        </p:sp>
        <p:sp>
          <p:nvSpPr>
            <p:cNvPr id="230" name="Rectangle 229"/>
            <p:cNvSpPr/>
            <p:nvPr/>
          </p:nvSpPr>
          <p:spPr>
            <a:xfrm>
              <a:off x="7219924" y="5022498"/>
              <a:ext cx="182880" cy="182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rgbClr val="000000"/>
                </a:solidFill>
                <a:latin typeface="Arial" panose="020B0604020202020204"/>
              </a:endParaRPr>
            </a:p>
          </p:txBody>
        </p:sp>
        <p:sp>
          <p:nvSpPr>
            <p:cNvPr id="231" name="TextBox 230"/>
            <p:cNvSpPr txBox="1"/>
            <p:nvPr/>
          </p:nvSpPr>
          <p:spPr>
            <a:xfrm>
              <a:off x="7402804" y="4632689"/>
              <a:ext cx="1838274" cy="276999"/>
            </a:xfrm>
            <a:prstGeom prst="rect">
              <a:avLst/>
            </a:prstGeom>
            <a:noFill/>
          </p:spPr>
          <p:txBody>
            <a:bodyPr wrap="square" rtlCol="0">
              <a:spAutoFit/>
            </a:bodyPr>
            <a:lstStyle/>
            <a:p>
              <a:r>
                <a:rPr lang="en-US" sz="1200" b="1" dirty="0">
                  <a:solidFill>
                    <a:srgbClr val="000000"/>
                  </a:solidFill>
                  <a:latin typeface="Arial" panose="020B0604020202020204"/>
                  <a:cs typeface="Meta Offc Pro"/>
                </a:rPr>
                <a:t>&lt;5% (19 States)</a:t>
              </a:r>
            </a:p>
          </p:txBody>
        </p:sp>
        <p:sp>
          <p:nvSpPr>
            <p:cNvPr id="232" name="TextBox 231"/>
            <p:cNvSpPr txBox="1"/>
            <p:nvPr/>
          </p:nvSpPr>
          <p:spPr>
            <a:xfrm>
              <a:off x="7402804" y="4985290"/>
              <a:ext cx="1838274" cy="276999"/>
            </a:xfrm>
            <a:prstGeom prst="rect">
              <a:avLst/>
            </a:prstGeom>
            <a:noFill/>
          </p:spPr>
          <p:txBody>
            <a:bodyPr wrap="square" rtlCol="0">
              <a:spAutoFit/>
            </a:bodyPr>
            <a:lstStyle/>
            <a:p>
              <a:r>
                <a:rPr lang="en-US" sz="1200" b="1" dirty="0">
                  <a:solidFill>
                    <a:srgbClr val="000000"/>
                  </a:solidFill>
                  <a:latin typeface="Arial" panose="020B0604020202020204"/>
                  <a:cs typeface="Meta Offc Pro"/>
                </a:rPr>
                <a:t>5%-15% (21 States)</a:t>
              </a:r>
            </a:p>
          </p:txBody>
        </p:sp>
        <p:sp>
          <p:nvSpPr>
            <p:cNvPr id="233" name="TextBox 232"/>
            <p:cNvSpPr txBox="1"/>
            <p:nvPr/>
          </p:nvSpPr>
          <p:spPr>
            <a:xfrm>
              <a:off x="7402804" y="5318188"/>
              <a:ext cx="1838274" cy="276999"/>
            </a:xfrm>
            <a:prstGeom prst="rect">
              <a:avLst/>
            </a:prstGeom>
            <a:noFill/>
          </p:spPr>
          <p:txBody>
            <a:bodyPr wrap="square" rtlCol="0">
              <a:spAutoFit/>
            </a:bodyPr>
            <a:lstStyle/>
            <a:p>
              <a:r>
                <a:rPr lang="en-US" sz="1200" b="1" dirty="0">
                  <a:solidFill>
                    <a:srgbClr val="000000"/>
                  </a:solidFill>
                  <a:latin typeface="Arial" panose="020B0604020202020204"/>
                  <a:cs typeface="Meta Offc Pro"/>
                </a:rPr>
                <a:t>&gt;15% (10 States + DC)</a:t>
              </a:r>
            </a:p>
          </p:txBody>
        </p:sp>
        <p:sp>
          <p:nvSpPr>
            <p:cNvPr id="227" name="Rectangle 226"/>
            <p:cNvSpPr/>
            <p:nvPr/>
          </p:nvSpPr>
          <p:spPr>
            <a:xfrm>
              <a:off x="7225682" y="5702940"/>
              <a:ext cx="182880" cy="18288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rgbClr val="000000"/>
                </a:solidFill>
                <a:latin typeface="Arial" panose="020B0604020202020204"/>
              </a:endParaRPr>
            </a:p>
          </p:txBody>
        </p:sp>
        <p:sp>
          <p:nvSpPr>
            <p:cNvPr id="228" name="TextBox 227"/>
            <p:cNvSpPr txBox="1"/>
            <p:nvPr/>
          </p:nvSpPr>
          <p:spPr>
            <a:xfrm>
              <a:off x="7402804" y="5598293"/>
              <a:ext cx="2413648" cy="461665"/>
            </a:xfrm>
            <a:prstGeom prst="rect">
              <a:avLst/>
            </a:prstGeom>
            <a:noFill/>
          </p:spPr>
          <p:txBody>
            <a:bodyPr wrap="square" rtlCol="0">
              <a:spAutoFit/>
            </a:bodyPr>
            <a:lstStyle/>
            <a:p>
              <a:r>
                <a:rPr lang="en-US" sz="1200" b="1" dirty="0">
                  <a:solidFill>
                    <a:srgbClr val="000000"/>
                  </a:solidFill>
                  <a:latin typeface="Arial" panose="020B0604020202020204"/>
                  <a:cs typeface="Meta Offc Pro"/>
                </a:rPr>
                <a:t>14 States with No </a:t>
              </a:r>
            </a:p>
            <a:p>
              <a:r>
                <a:rPr lang="en-US" sz="1200" b="1" dirty="0">
                  <a:solidFill>
                    <a:srgbClr val="000000"/>
                  </a:solidFill>
                  <a:latin typeface="Arial" panose="020B0604020202020204"/>
                  <a:cs typeface="Meta Offc Pro"/>
                </a:rPr>
                <a:t>Medicaid Expansion</a:t>
              </a:r>
            </a:p>
          </p:txBody>
        </p:sp>
        <p:sp>
          <p:nvSpPr>
            <p:cNvPr id="225" name="Rectangle 224"/>
            <p:cNvSpPr/>
            <p:nvPr/>
          </p:nvSpPr>
          <p:spPr>
            <a:xfrm>
              <a:off x="7225682" y="5362719"/>
              <a:ext cx="182880" cy="182880"/>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rgbClr val="000000"/>
                </a:solidFill>
                <a:latin typeface="Arial" panose="020B0604020202020204"/>
              </a:endParaRPr>
            </a:p>
          </p:txBody>
        </p:sp>
      </p:grpSp>
    </p:spTree>
    <p:extLst>
      <p:ext uri="{BB962C8B-B14F-4D97-AF65-F5344CB8AC3E}">
        <p14:creationId xmlns:p14="http://schemas.microsoft.com/office/powerpoint/2010/main" val="2305236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2800" y="203200"/>
            <a:ext cx="11257280" cy="1042236"/>
          </a:xfrm>
        </p:spPr>
        <p:txBody>
          <a:bodyPr/>
          <a:lstStyle/>
          <a:p>
            <a:r>
              <a:rPr lang="en-US" sz="2400" dirty="0"/>
              <a:t>American Indian/Alaska Natives have Gained Coverage Under the Affordable Care Act, with Larger Increases in States that Expanded Medicaid.</a:t>
            </a:r>
          </a:p>
        </p:txBody>
      </p:sp>
      <p:sp>
        <p:nvSpPr>
          <p:cNvPr id="4" name="Text Placeholder 3"/>
          <p:cNvSpPr>
            <a:spLocks noGrp="1"/>
          </p:cNvSpPr>
          <p:nvPr>
            <p:ph type="body" sz="quarter" idx="11"/>
          </p:nvPr>
        </p:nvSpPr>
        <p:spPr/>
        <p:txBody>
          <a:bodyPr/>
          <a:lstStyle/>
          <a:p>
            <a:r>
              <a:rPr lang="en-US" sz="1050" dirty="0"/>
              <a:t>Note: AIANs are non-Hispanic. Excludes individuals of mixed race. Includes nonelderly individuals 0-64 years of age. </a:t>
            </a:r>
          </a:p>
          <a:p>
            <a:r>
              <a:rPr lang="en-US" sz="1050" dirty="0"/>
              <a:t>Source: Kaiser Family Foundation analysis of the 2013 &amp; 2017 American Community Survey (ACS), 1-Year Estimates.</a:t>
            </a:r>
          </a:p>
        </p:txBody>
      </p:sp>
      <p:sp>
        <p:nvSpPr>
          <p:cNvPr id="5" name="TextBox 4"/>
          <p:cNvSpPr txBox="1"/>
          <p:nvPr/>
        </p:nvSpPr>
        <p:spPr>
          <a:xfrm>
            <a:off x="2133600" y="1140024"/>
            <a:ext cx="8534400" cy="307777"/>
          </a:xfrm>
          <a:prstGeom prst="rect">
            <a:avLst/>
          </a:prstGeom>
          <a:noFill/>
        </p:spPr>
        <p:txBody>
          <a:bodyPr wrap="square" rtlCol="0">
            <a:spAutoFit/>
          </a:bodyPr>
          <a:lstStyle/>
          <a:p>
            <a:r>
              <a:rPr lang="en-US" sz="1400" dirty="0">
                <a:latin typeface="+mj-lt"/>
                <a:cs typeface="Meta Offc Pro"/>
              </a:rPr>
              <a:t>HEALTH INSURANCE COVERAGE FOR NONELDERLY AIANs BY EXPANSION STATUS, 2013 &amp; 2017</a:t>
            </a:r>
          </a:p>
        </p:txBody>
      </p:sp>
      <p:graphicFrame>
        <p:nvGraphicFramePr>
          <p:cNvPr id="6" name="Content Placeholder 5"/>
          <p:cNvGraphicFramePr>
            <a:graphicFrameLocks noGrp="1"/>
          </p:cNvGraphicFramePr>
          <p:nvPr>
            <p:ph idx="1"/>
          </p:nvPr>
        </p:nvGraphicFramePr>
        <p:xfrm>
          <a:off x="1616075" y="1556563"/>
          <a:ext cx="8959850" cy="4006038"/>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Straight Connector 23"/>
          <p:cNvCxnSpPr/>
          <p:nvPr/>
        </p:nvCxnSpPr>
        <p:spPr>
          <a:xfrm>
            <a:off x="2377440" y="5789127"/>
            <a:ext cx="2926080" cy="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377440" y="5867502"/>
            <a:ext cx="2956560" cy="338554"/>
          </a:xfrm>
          <a:prstGeom prst="rect">
            <a:avLst/>
          </a:prstGeom>
          <a:noFill/>
        </p:spPr>
        <p:txBody>
          <a:bodyPr wrap="square" rtlCol="0">
            <a:spAutoFit/>
          </a:bodyPr>
          <a:lstStyle/>
          <a:p>
            <a:pPr algn="ctr"/>
            <a:r>
              <a:rPr lang="en-US" sz="1600" dirty="0">
                <a:latin typeface="+mj-lt"/>
                <a:cs typeface="Meta Offc Pro"/>
              </a:rPr>
              <a:t>Expansion States</a:t>
            </a:r>
          </a:p>
        </p:txBody>
      </p:sp>
      <p:sp>
        <p:nvSpPr>
          <p:cNvPr id="14" name="TextBox 13"/>
          <p:cNvSpPr txBox="1"/>
          <p:nvPr/>
        </p:nvSpPr>
        <p:spPr>
          <a:xfrm>
            <a:off x="2381411" y="5434347"/>
            <a:ext cx="1281681" cy="338554"/>
          </a:xfrm>
          <a:prstGeom prst="rect">
            <a:avLst/>
          </a:prstGeom>
          <a:noFill/>
        </p:spPr>
        <p:txBody>
          <a:bodyPr wrap="square" rtlCol="0">
            <a:spAutoFit/>
          </a:bodyPr>
          <a:lstStyle/>
          <a:p>
            <a:pPr algn="ctr"/>
            <a:r>
              <a:rPr lang="en-US" sz="1600" dirty="0">
                <a:latin typeface="+mj-lt"/>
                <a:cs typeface="Meta Offc Pro"/>
              </a:rPr>
              <a:t>2013</a:t>
            </a:r>
          </a:p>
        </p:txBody>
      </p:sp>
      <p:sp>
        <p:nvSpPr>
          <p:cNvPr id="15" name="TextBox 14"/>
          <p:cNvSpPr txBox="1"/>
          <p:nvPr/>
        </p:nvSpPr>
        <p:spPr>
          <a:xfrm>
            <a:off x="3981364" y="5434347"/>
            <a:ext cx="1352637" cy="338554"/>
          </a:xfrm>
          <a:prstGeom prst="rect">
            <a:avLst/>
          </a:prstGeom>
          <a:noFill/>
        </p:spPr>
        <p:txBody>
          <a:bodyPr wrap="square" rtlCol="0">
            <a:spAutoFit/>
          </a:bodyPr>
          <a:lstStyle/>
          <a:p>
            <a:pPr algn="ctr"/>
            <a:r>
              <a:rPr lang="en-US" sz="1600" dirty="0">
                <a:latin typeface="+mj-lt"/>
                <a:cs typeface="Meta Offc Pro"/>
              </a:rPr>
              <a:t>2017</a:t>
            </a:r>
          </a:p>
        </p:txBody>
      </p:sp>
      <p:cxnSp>
        <p:nvCxnSpPr>
          <p:cNvPr id="18" name="Straight Connector 17"/>
          <p:cNvCxnSpPr/>
          <p:nvPr/>
        </p:nvCxnSpPr>
        <p:spPr>
          <a:xfrm>
            <a:off x="5652272" y="5789127"/>
            <a:ext cx="2926080" cy="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52272" y="5867502"/>
            <a:ext cx="2956560" cy="338554"/>
          </a:xfrm>
          <a:prstGeom prst="rect">
            <a:avLst/>
          </a:prstGeom>
          <a:noFill/>
        </p:spPr>
        <p:txBody>
          <a:bodyPr wrap="square" rtlCol="0">
            <a:spAutoFit/>
          </a:bodyPr>
          <a:lstStyle/>
          <a:p>
            <a:pPr algn="ctr"/>
            <a:r>
              <a:rPr lang="en-US" sz="1600" dirty="0">
                <a:latin typeface="+mj-lt"/>
                <a:cs typeface="Meta Offc Pro"/>
              </a:rPr>
              <a:t>Non-Expansion States</a:t>
            </a:r>
          </a:p>
        </p:txBody>
      </p:sp>
      <p:sp>
        <p:nvSpPr>
          <p:cNvPr id="26" name="TextBox 25"/>
          <p:cNvSpPr txBox="1"/>
          <p:nvPr/>
        </p:nvSpPr>
        <p:spPr>
          <a:xfrm>
            <a:off x="5656243" y="5434347"/>
            <a:ext cx="1281681" cy="338554"/>
          </a:xfrm>
          <a:prstGeom prst="rect">
            <a:avLst/>
          </a:prstGeom>
          <a:noFill/>
        </p:spPr>
        <p:txBody>
          <a:bodyPr wrap="square" rtlCol="0">
            <a:spAutoFit/>
          </a:bodyPr>
          <a:lstStyle/>
          <a:p>
            <a:pPr algn="ctr"/>
            <a:r>
              <a:rPr lang="en-US" sz="1600" dirty="0">
                <a:latin typeface="+mj-lt"/>
                <a:cs typeface="Meta Offc Pro"/>
              </a:rPr>
              <a:t>2013</a:t>
            </a:r>
          </a:p>
        </p:txBody>
      </p:sp>
      <p:sp>
        <p:nvSpPr>
          <p:cNvPr id="27" name="TextBox 26"/>
          <p:cNvSpPr txBox="1"/>
          <p:nvPr/>
        </p:nvSpPr>
        <p:spPr>
          <a:xfrm>
            <a:off x="7256196" y="5434347"/>
            <a:ext cx="1352637" cy="338554"/>
          </a:xfrm>
          <a:prstGeom prst="rect">
            <a:avLst/>
          </a:prstGeom>
          <a:noFill/>
        </p:spPr>
        <p:txBody>
          <a:bodyPr wrap="square" rtlCol="0">
            <a:spAutoFit/>
          </a:bodyPr>
          <a:lstStyle/>
          <a:p>
            <a:pPr algn="ctr"/>
            <a:r>
              <a:rPr lang="en-US" sz="1600" dirty="0">
                <a:latin typeface="+mj-lt"/>
                <a:cs typeface="Meta Offc Pro"/>
              </a:rPr>
              <a:t>2017</a:t>
            </a:r>
          </a:p>
        </p:txBody>
      </p:sp>
    </p:spTree>
    <p:extLst>
      <p:ext uri="{BB962C8B-B14F-4D97-AF65-F5344CB8AC3E}">
        <p14:creationId xmlns:p14="http://schemas.microsoft.com/office/powerpoint/2010/main" val="2649268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chemeClr val="tx1"/>
                </a:solidFill>
                <a:latin typeface="Times New Roman" panose="02020603050405020304" pitchFamily="18" charset="0"/>
                <a:cs typeface="Times New Roman" panose="02020603050405020304" pitchFamily="18" charset="0"/>
              </a:rPr>
              <a:t>Hispanics face greater barriers to accessing care and receive less care than Whites</a:t>
            </a:r>
            <a:r>
              <a:rPr lang="en-US" dirty="0">
                <a:solidFill>
                  <a:schemeClr val="tx1"/>
                </a:solidFill>
              </a:rPr>
              <a:t>.</a:t>
            </a:r>
          </a:p>
        </p:txBody>
      </p:sp>
      <p:sp>
        <p:nvSpPr>
          <p:cNvPr id="4" name="Text Placeholder 3"/>
          <p:cNvSpPr>
            <a:spLocks noGrp="1"/>
          </p:cNvSpPr>
          <p:nvPr>
            <p:ph type="body" sz="quarter" idx="11"/>
          </p:nvPr>
        </p:nvSpPr>
        <p:spPr/>
        <p:txBody>
          <a:bodyPr>
            <a:normAutofit fontScale="92500" lnSpcReduction="20000"/>
          </a:bodyPr>
          <a:lstStyle/>
          <a:p>
            <a:r>
              <a:rPr lang="en-US" sz="1050" dirty="0"/>
              <a:t>Note: ^ Indicates in the past 12 months. Persons of Hispanic origin may be of any race; Whites are non-Hispanic and exclude individuals of mixed race. Includes nonelderly individuals 18-64 years of age. Data for uninsured includes nonelderly adults 19-64 years of age. All values have a statistically significant difference from the White population at the p&lt;0.05 level. </a:t>
            </a:r>
          </a:p>
          <a:p>
            <a:r>
              <a:rPr lang="en-US" sz="1050" dirty="0"/>
              <a:t>Source: Kaiser Family Foundation analysis of 2017 American Community Survey (ACS), 2017 National Health Interview Survey (NHIS), and 2017 Behavioral Risk Factor Surveillance System (BRFSS). </a:t>
            </a:r>
          </a:p>
        </p:txBody>
      </p:sp>
      <p:graphicFrame>
        <p:nvGraphicFramePr>
          <p:cNvPr id="6" name="Content Placeholder 5"/>
          <p:cNvGraphicFramePr>
            <a:graphicFrameLocks noGrp="1"/>
          </p:cNvGraphicFramePr>
          <p:nvPr>
            <p:ph idx="1"/>
          </p:nvPr>
        </p:nvGraphicFramePr>
        <p:xfrm>
          <a:off x="1616075" y="1371601"/>
          <a:ext cx="8959850" cy="44531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8744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2800" y="331035"/>
            <a:ext cx="11257280" cy="1763487"/>
          </a:xfrm>
        </p:spPr>
        <p:txBody>
          <a:bodyPr>
            <a:normAutofit/>
          </a:bodyPr>
          <a:lstStyle/>
          <a:p>
            <a:r>
              <a:rPr lang="en-US" dirty="0">
                <a:solidFill>
                  <a:schemeClr val="tx1"/>
                </a:solidFill>
                <a:latin typeface="Times New Roman" panose="02020603050405020304" pitchFamily="18" charset="0"/>
                <a:cs typeface="Times New Roman" panose="02020603050405020304" pitchFamily="18" charset="0"/>
              </a:rPr>
              <a:t>American Indian-Alaska Natives (AIAN) fare worse than Whites across many health measures.</a:t>
            </a:r>
          </a:p>
        </p:txBody>
      </p:sp>
      <p:sp>
        <p:nvSpPr>
          <p:cNvPr id="4" name="Text Placeholder 3"/>
          <p:cNvSpPr>
            <a:spLocks noGrp="1"/>
          </p:cNvSpPr>
          <p:nvPr>
            <p:ph type="body" sz="quarter" idx="11"/>
          </p:nvPr>
        </p:nvSpPr>
        <p:spPr/>
        <p:txBody>
          <a:bodyPr>
            <a:normAutofit fontScale="92500" lnSpcReduction="20000"/>
          </a:bodyPr>
          <a:lstStyle/>
          <a:p>
            <a:r>
              <a:rPr lang="en-US" sz="1050" dirty="0"/>
              <a:t>* Indicates statistically significant difference from the White population at the p&lt;0.05 level. </a:t>
            </a:r>
          </a:p>
          <a:p>
            <a:r>
              <a:rPr lang="en-US" sz="1050" dirty="0"/>
              <a:t>Note: AIANs and Whites are non-Hispanic. Excludes individuals of mixed race. Includes nonelderly adults 18-64 years of age.</a:t>
            </a:r>
          </a:p>
          <a:p>
            <a:r>
              <a:rPr lang="en-US" sz="1050" dirty="0"/>
              <a:t>Source: Kaiser Family Foundation analysis of 2017 National Health Interview Survey (NHIS), 2017 Behavioral Risk Factor Surveillance System (BRFSS), and 2017 National Survey on Drug Use and Health.</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46396780"/>
              </p:ext>
            </p:extLst>
          </p:nvPr>
        </p:nvGraphicFramePr>
        <p:xfrm>
          <a:off x="1616075" y="1219200"/>
          <a:ext cx="895985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5578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3600" y="331036"/>
            <a:ext cx="8534400" cy="914400"/>
          </a:xfrm>
        </p:spPr>
        <p:txBody>
          <a:bodyPr>
            <a:normAutofit fontScale="90000"/>
          </a:bodyPr>
          <a:lstStyle/>
          <a:p>
            <a:r>
              <a:rPr lang="en-US" sz="2750" dirty="0">
                <a:latin typeface="Times New Roman" panose="02020603050405020304" pitchFamily="18" charset="0"/>
                <a:cs typeface="Times New Roman" panose="02020603050405020304" pitchFamily="18" charset="0"/>
              </a:rPr>
              <a:t>Native Hawaiian and Other Pacific Islanders (NHOPI) fare worse than Whites on many health measures. Asians often fare better than Whites, but…  </a:t>
            </a:r>
          </a:p>
        </p:txBody>
      </p:sp>
      <p:sp>
        <p:nvSpPr>
          <p:cNvPr id="4" name="Text Placeholder 3"/>
          <p:cNvSpPr>
            <a:spLocks noGrp="1"/>
          </p:cNvSpPr>
          <p:nvPr>
            <p:ph type="body" sz="quarter" idx="11"/>
          </p:nvPr>
        </p:nvSpPr>
        <p:spPr/>
        <p:txBody>
          <a:bodyPr>
            <a:normAutofit fontScale="77500" lnSpcReduction="20000"/>
          </a:bodyPr>
          <a:lstStyle/>
          <a:p>
            <a:r>
              <a:rPr lang="en-US" sz="1050" dirty="0"/>
              <a:t>* Indicates statistically significant difference from the White population at the p&lt;0.05 level. </a:t>
            </a:r>
          </a:p>
          <a:p>
            <a:r>
              <a:rPr lang="en-US" sz="1050" dirty="0"/>
              <a:t>Note: Includes nonelderly individuals 18-64 years of age, unless otherwise noted. All racial groups are non-Hispanic and exclude individuals of mixed race. N/A: Estimate does not meet minimum standards for statistical reliability. </a:t>
            </a:r>
          </a:p>
          <a:p>
            <a:r>
              <a:rPr lang="en-US" sz="1050" dirty="0"/>
              <a:t>Source: Kaiser Family Foundation analysis of 2014 National Health Interview Survey (NHIS) and 2016 Behavioral Risk Factor Surveillance System (BRFSS). NHOPI values for Fair/Poor Health Status, Ever Had Asthma, and Problems Paying Medical Bills come from the 2014 NHPI NHIS.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6250264"/>
              </p:ext>
            </p:extLst>
          </p:nvPr>
        </p:nvGraphicFramePr>
        <p:xfrm>
          <a:off x="1616075" y="1414272"/>
          <a:ext cx="8959850" cy="4224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1546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8913" y="76200"/>
            <a:ext cx="6286500" cy="1143000"/>
          </a:xfrm>
        </p:spPr>
        <p:txBody>
          <a:bodyPr>
            <a:noAutofit/>
          </a:bodyPr>
          <a:lstStyle/>
          <a:p>
            <a:r>
              <a:rPr lang="en-US" sz="2000" b="1" dirty="0">
                <a:latin typeface="Times New Roman" panose="02020603050405020304" pitchFamily="18" charset="0"/>
                <a:cs typeface="Times New Roman" panose="02020603050405020304" pitchFamily="18" charset="0"/>
              </a:rPr>
              <a:t>Number &amp; percentage of QUALITY measures for which Blacks experienced better, same, or worse quality of care compared with reference group (White),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2013, 2015, 2016, or 2017</a:t>
            </a:r>
          </a:p>
        </p:txBody>
      </p:sp>
      <p:graphicFrame>
        <p:nvGraphicFramePr>
          <p:cNvPr id="6" name="Content Placeholder 5" descr="Stacked bar chart showing number of quality measures&#10; Total (n=190), Better, 28, Same, 86, Worse, 76&#10;Person-Centered Care (n=27), Better, 3, Same, 13, Worse, 11&#10;Patient Safety (n=31), Better, 8, Same, 15, Worse, 8&#10;Healthy Living (n=60), Better, 5, Same, 29, Worse, 26&#10;Effective Treatment (n=42), Better, 8, Same, 19, Worse, 15&#10;Care Coordination (n=25),Better, 3, Same, 6, Worse, 16&#10;Affordable Care (n=5), Better, 1, Same, 4, Worse, 0&#10;&#10;"/>
          <p:cNvGraphicFramePr>
            <a:graphicFrameLocks noGrp="1"/>
          </p:cNvGraphicFramePr>
          <p:nvPr>
            <p:ph idx="1"/>
          </p:nvPr>
        </p:nvGraphicFramePr>
        <p:xfrm>
          <a:off x="1981200" y="1463676"/>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981200" y="6035040"/>
            <a:ext cx="8229600" cy="553998"/>
          </a:xfrm>
          <a:prstGeom prst="rect">
            <a:avLst/>
          </a:prstGeom>
          <a:noFill/>
        </p:spPr>
        <p:txBody>
          <a:bodyPr wrap="square" rtlCol="0">
            <a:spAutoFit/>
          </a:bodyPr>
          <a:lstStyle/>
          <a:p>
            <a:r>
              <a:rPr lang="en-US" sz="1000" b="1" dirty="0">
                <a:latin typeface="Trebuchet MS" panose="020B0603020202020204" pitchFamily="34" charset="0"/>
              </a:rPr>
              <a:t>Key:</a:t>
            </a:r>
            <a:r>
              <a:rPr lang="en-US" sz="1000" dirty="0">
                <a:latin typeface="Trebuchet MS" panose="020B0603020202020204" pitchFamily="34" charset="0"/>
              </a:rPr>
              <a:t> n = number of measures.</a:t>
            </a:r>
          </a:p>
          <a:p>
            <a:r>
              <a:rPr lang="en-US" sz="1000" b="1" dirty="0">
                <a:latin typeface="Trebuchet MS" panose="020B0603020202020204" pitchFamily="34" charset="0"/>
              </a:rPr>
              <a:t>Note: </a:t>
            </a:r>
            <a:r>
              <a:rPr lang="en-US" sz="1000" dirty="0">
                <a:latin typeface="Trebuchet MS" panose="020B0603020202020204" pitchFamily="34" charset="0"/>
              </a:rPr>
              <a:t>The most recent data years are used for this analysis. Different data sources have different data years for most recent data year. For example, the most recent data year from NIDDK USRDS is 2013 and from AHRQ HCUP is 2016.</a:t>
            </a:r>
          </a:p>
        </p:txBody>
      </p:sp>
    </p:spTree>
    <p:extLst>
      <p:ext uri="{BB962C8B-B14F-4D97-AF65-F5344CB8AC3E}">
        <p14:creationId xmlns:p14="http://schemas.microsoft.com/office/powerpoint/2010/main" val="1774034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0BCCF7-FEB7-4D4F-A57B-8EECA68CFA9E}"/>
              </a:ext>
            </a:extLst>
          </p:cNvPr>
          <p:cNvSpPr>
            <a:spLocks noGrp="1"/>
          </p:cNvSpPr>
          <p:nvPr>
            <p:ph idx="1"/>
          </p:nvPr>
        </p:nvSpPr>
        <p:spPr>
          <a:xfrm>
            <a:off x="1981200" y="1570038"/>
            <a:ext cx="8229600" cy="4525963"/>
          </a:xfrm>
        </p:spPr>
        <p:txBody>
          <a:bodyPr>
            <a:normAutofit lnSpcReduction="10000"/>
          </a:bodyPr>
          <a:lstStyle/>
          <a:p>
            <a:r>
              <a:rPr lang="en-US" dirty="0">
                <a:latin typeface="Times New Roman" panose="02020603050405020304" pitchFamily="18" charset="0"/>
                <a:cs typeface="Times New Roman" panose="02020603050405020304" pitchFamily="18" charset="0"/>
              </a:rPr>
              <a:t>Presidential Initiative to Eliminate Racial and Ethnic Disparities in Health (1998)</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Congressional Funding for an IOM study --reporting on the Prevalence &amp; Impact of Racial and Ethnic Bias (1999)</a:t>
            </a:r>
          </a:p>
          <a:p>
            <a:pPr marL="109728" indent="0">
              <a:buNone/>
            </a:pPr>
            <a:endParaRPr lang="en-US" sz="18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IOM Report Unequal Treatment:  Confronting Racial and Ethnic Disparities in Health Care (2003)</a:t>
            </a:r>
          </a:p>
          <a:p>
            <a:endParaRPr lang="en-US" sz="18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PPACA (ACA) 2010</a:t>
            </a:r>
          </a:p>
          <a:p>
            <a:endParaRPr lang="en-US"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485B0EC9-C527-460A-B2B3-BFD33487FCCC}"/>
              </a:ext>
            </a:extLst>
          </p:cNvPr>
          <p:cNvSpPr>
            <a:spLocks noGrp="1"/>
          </p:cNvSpPr>
          <p:nvPr>
            <p:ph type="title"/>
          </p:nvPr>
        </p:nvSpPr>
        <p:spPr>
          <a:xfrm>
            <a:off x="1981200" y="228600"/>
            <a:ext cx="8229600" cy="1189038"/>
          </a:xfrm>
        </p:spPr>
        <p:txBody>
          <a:bodyPr>
            <a:normAutofit fontScale="90000"/>
          </a:bodyPr>
          <a:lstStyle/>
          <a:p>
            <a:r>
              <a:rPr lang="en-US" dirty="0">
                <a:latin typeface="Times New Roman" panose="02020603050405020304" pitchFamily="18" charset="0"/>
                <a:cs typeface="Times New Roman" panose="02020603050405020304" pitchFamily="18" charset="0"/>
              </a:rPr>
              <a:t>PROGRESS – US Efforts to Improve the Health of People of Color</a:t>
            </a:r>
          </a:p>
        </p:txBody>
      </p:sp>
    </p:spTree>
    <p:extLst>
      <p:ext uri="{BB962C8B-B14F-4D97-AF65-F5344CB8AC3E}">
        <p14:creationId xmlns:p14="http://schemas.microsoft.com/office/powerpoint/2010/main" val="2756286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Content Placeholder 23" descr="A picture containing black, indoor, standing, building&#10;&#10;Description automatically generated">
            <a:extLst>
              <a:ext uri="{FF2B5EF4-FFF2-40B4-BE49-F238E27FC236}">
                <a16:creationId xmlns:a16="http://schemas.microsoft.com/office/drawing/2014/main" id="{E24F28EF-B315-44F0-86E7-A4000749D597}"/>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tretch/>
        </p:blipFill>
        <p:spPr>
          <a:xfrm>
            <a:off x="5211786" y="1481138"/>
            <a:ext cx="3008832" cy="4525962"/>
          </a:xfrm>
          <a:prstGeom prst="rect">
            <a:avLst/>
          </a:prstGeom>
        </p:spPr>
      </p:pic>
      <p:sp>
        <p:nvSpPr>
          <p:cNvPr id="2" name="Title 1">
            <a:extLst>
              <a:ext uri="{FF2B5EF4-FFF2-40B4-BE49-F238E27FC236}">
                <a16:creationId xmlns:a16="http://schemas.microsoft.com/office/drawing/2014/main" id="{57B92168-2DC0-490C-9586-4EE0EA1DD792}"/>
              </a:ext>
            </a:extLst>
          </p:cNvPr>
          <p:cNvSpPr>
            <a:spLocks noGrp="1"/>
          </p:cNvSpPr>
          <p:nvPr>
            <p:ph type="title"/>
          </p:nvPr>
        </p:nvSpPr>
        <p:spPr/>
        <p:txBody>
          <a:bodyPr vert="horz" lIns="91440" tIns="45720" rIns="91440" bIns="45720" rtlCol="0" anchor="t">
            <a:normAutofit fontScale="90000"/>
          </a:bodyPr>
          <a:lstStyle/>
          <a:p>
            <a:r>
              <a:rPr lang="en-US" sz="6700" dirty="0">
                <a:latin typeface="Times New Roman" panose="02020603050405020304" pitchFamily="18" charset="0"/>
                <a:cs typeface="Times New Roman" panose="02020603050405020304" pitchFamily="18" charset="0"/>
              </a:rPr>
              <a:t>Medicare Expansion: </a:t>
            </a:r>
            <a:br>
              <a:rPr lang="en-US" sz="6700" dirty="0">
                <a:latin typeface="Times New Roman" panose="02020603050405020304" pitchFamily="18" charset="0"/>
                <a:cs typeface="Times New Roman" panose="02020603050405020304" pitchFamily="18" charset="0"/>
              </a:rPr>
            </a:br>
            <a:r>
              <a:rPr lang="en-US" sz="5300" i="1" dirty="0">
                <a:latin typeface="Times New Roman" panose="02020603050405020304" pitchFamily="18" charset="0"/>
                <a:cs typeface="Times New Roman" panose="02020603050405020304" pitchFamily="18" charset="0"/>
              </a:rPr>
              <a:t>A Step Forward</a:t>
            </a:r>
          </a:p>
        </p:txBody>
      </p:sp>
      <p:sp>
        <p:nvSpPr>
          <p:cNvPr id="26" name="TextBox 25">
            <a:extLst>
              <a:ext uri="{FF2B5EF4-FFF2-40B4-BE49-F238E27FC236}">
                <a16:creationId xmlns:a16="http://schemas.microsoft.com/office/drawing/2014/main" id="{B30CEDFD-98D8-46C9-ABC5-7890633057F9}"/>
              </a:ext>
            </a:extLst>
          </p:cNvPr>
          <p:cNvSpPr txBox="1"/>
          <p:nvPr/>
        </p:nvSpPr>
        <p:spPr>
          <a:xfrm>
            <a:off x="5072931" y="6070600"/>
            <a:ext cx="4142629" cy="369332"/>
          </a:xfrm>
          <a:prstGeom prst="rect">
            <a:avLst/>
          </a:prstGeom>
          <a:noFill/>
        </p:spPr>
        <p:txBody>
          <a:bodyPr wrap="square" rtlCol="0">
            <a:spAutoFit/>
          </a:bodyPr>
          <a:lstStyle/>
          <a:p>
            <a:r>
              <a:rPr lang="en-US" dirty="0">
                <a:latin typeface="RTimes New Roman"/>
                <a:cs typeface="Times New Roman" panose="02020603050405020304" pitchFamily="18" charset="0"/>
              </a:rPr>
              <a:t>The Walking Man – Auguste Rodin</a:t>
            </a:r>
          </a:p>
        </p:txBody>
      </p:sp>
    </p:spTree>
    <p:extLst>
      <p:ext uri="{BB962C8B-B14F-4D97-AF65-F5344CB8AC3E}">
        <p14:creationId xmlns:p14="http://schemas.microsoft.com/office/powerpoint/2010/main" val="3625967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C383DE-9A14-4838-9CF8-4B3BCBC31828}"/>
              </a:ext>
            </a:extLst>
          </p:cNvPr>
          <p:cNvSpPr>
            <a:spLocks noGrp="1"/>
          </p:cNvSpPr>
          <p:nvPr>
            <p:ph idx="1"/>
          </p:nvPr>
        </p:nvSpPr>
        <p:spPr>
          <a:xfrm>
            <a:off x="609600" y="2038350"/>
            <a:ext cx="10972800" cy="3968942"/>
          </a:xfrm>
        </p:spPr>
        <p:txBody>
          <a:bodyPr/>
          <a:lstStyle/>
          <a:p>
            <a:r>
              <a:rPr lang="en-US" dirty="0">
                <a:latin typeface="Times New Roman" panose="02020603050405020304" pitchFamily="18" charset="0"/>
                <a:cs typeface="Times New Roman" panose="02020603050405020304" pitchFamily="18" charset="0"/>
              </a:rPr>
              <a:t>Access to care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Improved health status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Financial wellbeing</a:t>
            </a:r>
          </a:p>
        </p:txBody>
      </p:sp>
      <p:sp>
        <p:nvSpPr>
          <p:cNvPr id="3" name="Title 2">
            <a:extLst>
              <a:ext uri="{FF2B5EF4-FFF2-40B4-BE49-F238E27FC236}">
                <a16:creationId xmlns:a16="http://schemas.microsoft.com/office/drawing/2014/main" id="{D5068F25-C9D3-4C64-892C-FD8459CE6A19}"/>
              </a:ext>
            </a:extLst>
          </p:cNvPr>
          <p:cNvSpPr>
            <a:spLocks noGrp="1"/>
          </p:cNvSpPr>
          <p:nvPr>
            <p:ph type="title"/>
          </p:nvPr>
        </p:nvSpPr>
        <p:spPr/>
        <p:txBody>
          <a:bodyPr>
            <a:normAutofit fontScale="90000"/>
          </a:bodyPr>
          <a:lstStyle/>
          <a:p>
            <a:br>
              <a:rPr lang="en-US"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MEDICARE EXPANSION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Patient – Insured Benefit </a:t>
            </a:r>
            <a:br>
              <a:rPr lang="en-US" dirty="0"/>
            </a:br>
            <a:endParaRPr lang="en-US" dirty="0"/>
          </a:p>
        </p:txBody>
      </p:sp>
    </p:spTree>
    <p:extLst>
      <p:ext uri="{BB962C8B-B14F-4D97-AF65-F5344CB8AC3E}">
        <p14:creationId xmlns:p14="http://schemas.microsoft.com/office/powerpoint/2010/main" val="448229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A8500-B2AD-4AC9-A10E-9AD4FD6EB26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Will </a:t>
            </a:r>
            <a:r>
              <a:rPr lang="en-US" i="1" dirty="0">
                <a:latin typeface="Times New Roman" panose="02020603050405020304" pitchFamily="18" charset="0"/>
                <a:cs typeface="Times New Roman" panose="02020603050405020304" pitchFamily="18" charset="0"/>
              </a:rPr>
              <a:t>Medicare Expansion </a:t>
            </a:r>
            <a:r>
              <a:rPr lang="en-US" dirty="0">
                <a:latin typeface="Times New Roman" panose="02020603050405020304" pitchFamily="18" charset="0"/>
                <a:cs typeface="Times New Roman" panose="02020603050405020304" pitchFamily="18" charset="0"/>
              </a:rPr>
              <a:t>Reduce HealthCare Inequality? </a:t>
            </a:r>
          </a:p>
        </p:txBody>
      </p:sp>
      <p:sp>
        <p:nvSpPr>
          <p:cNvPr id="3" name="Content Placeholder 2">
            <a:extLst>
              <a:ext uri="{FF2B5EF4-FFF2-40B4-BE49-F238E27FC236}">
                <a16:creationId xmlns:a16="http://schemas.microsoft.com/office/drawing/2014/main" id="{E174F2B2-F065-4E54-9860-B83A0BDAD857}"/>
              </a:ext>
            </a:extLst>
          </p:cNvPr>
          <p:cNvSpPr>
            <a:spLocks noGrp="1"/>
          </p:cNvSpPr>
          <p:nvPr>
            <p:ph idx="1"/>
          </p:nvPr>
        </p:nvSpPr>
        <p:spPr>
          <a:xfrm>
            <a:off x="838199" y="1884065"/>
            <a:ext cx="11260015" cy="4292897"/>
          </a:xfrm>
        </p:spPr>
        <p:txBody>
          <a:bodyPr>
            <a:normAutofit fontScale="85000" lnSpcReduction="20000"/>
          </a:bodyPr>
          <a:lstStyle/>
          <a:p>
            <a:r>
              <a:rPr lang="en-US" sz="2400" dirty="0">
                <a:latin typeface="Times New Roman" panose="02020603050405020304" pitchFamily="18" charset="0"/>
                <a:cs typeface="Times New Roman" panose="02020603050405020304" pitchFamily="18" charset="0"/>
              </a:rPr>
              <a:t>In the United States, people of color have an </a:t>
            </a:r>
          </a:p>
          <a:p>
            <a:pPr marL="0" indent="0">
              <a:buNone/>
            </a:pPr>
            <a:r>
              <a:rPr lang="en-US" sz="2400" dirty="0">
                <a:latin typeface="Times New Roman" panose="02020603050405020304" pitchFamily="18" charset="0"/>
                <a:cs typeface="Times New Roman" panose="02020603050405020304" pitchFamily="18" charset="0"/>
              </a:rPr>
              <a:t>  an average median income that is lower</a:t>
            </a:r>
          </a:p>
          <a:p>
            <a:pPr marL="0" indent="0">
              <a:buNone/>
            </a:pPr>
            <a:r>
              <a:rPr lang="en-US" sz="2400" dirty="0">
                <a:latin typeface="Times New Roman" panose="02020603050405020304" pitchFamily="18" charset="0"/>
                <a:cs typeface="Times New Roman" panose="02020603050405020304" pitchFamily="18" charset="0"/>
              </a:rPr>
              <a:t>  than whites.</a:t>
            </a:r>
          </a:p>
          <a:p>
            <a:pPr marL="0" indent="0">
              <a:buNone/>
            </a:pPr>
            <a:endParaRPr lang="en-US" sz="18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As the costs of healthcare </a:t>
            </a:r>
          </a:p>
          <a:p>
            <a:pPr marL="0" indent="0">
              <a:buNone/>
            </a:pPr>
            <a:r>
              <a:rPr lang="en-US" sz="2400" dirty="0">
                <a:latin typeface="Times New Roman" panose="02020603050405020304" pitchFamily="18" charset="0"/>
                <a:cs typeface="Times New Roman" panose="02020603050405020304" pitchFamily="18" charset="0"/>
              </a:rPr>
              <a:t>  continue to increase, including</a:t>
            </a:r>
          </a:p>
          <a:p>
            <a:pPr marL="0" indent="0">
              <a:buNone/>
            </a:pPr>
            <a:r>
              <a:rPr lang="en-US" sz="2400" dirty="0">
                <a:latin typeface="Times New Roman" panose="02020603050405020304" pitchFamily="18" charset="0"/>
                <a:cs typeface="Times New Roman" panose="02020603050405020304" pitchFamily="18" charset="0"/>
              </a:rPr>
              <a:t>  out-of-pocket costs for insurance,  the </a:t>
            </a:r>
          </a:p>
          <a:p>
            <a:pPr marL="0" indent="0">
              <a:buNone/>
            </a:pPr>
            <a:r>
              <a:rPr lang="en-US" sz="2400" dirty="0">
                <a:latin typeface="Times New Roman" panose="02020603050405020304" pitchFamily="18" charset="0"/>
                <a:cs typeface="Times New Roman" panose="02020603050405020304" pitchFamily="18" charset="0"/>
              </a:rPr>
              <a:t>  difference in income inequality affects the </a:t>
            </a:r>
          </a:p>
          <a:p>
            <a:pPr marL="0" indent="0">
              <a:buNone/>
            </a:pPr>
            <a:r>
              <a:rPr lang="en-US" sz="2400" dirty="0">
                <a:latin typeface="Times New Roman" panose="02020603050405020304" pitchFamily="18" charset="0"/>
                <a:cs typeface="Times New Roman" panose="02020603050405020304" pitchFamily="18" charset="0"/>
              </a:rPr>
              <a:t>  ability of people of color to access healthcare</a:t>
            </a:r>
            <a:r>
              <a:rPr lang="en-US" dirty="0"/>
              <a:t>.</a:t>
            </a:r>
          </a:p>
          <a:p>
            <a:pPr marL="0" indent="0">
              <a:buNone/>
            </a:pPr>
            <a:endParaRPr lang="en-US" dirty="0"/>
          </a:p>
          <a:p>
            <a:pPr marL="0" indent="0">
              <a:buNone/>
            </a:pPr>
            <a:endParaRPr lang="en-US" dirty="0"/>
          </a:p>
          <a:p>
            <a:pPr marL="0" indent="0">
              <a:lnSpc>
                <a:spcPct val="100000"/>
              </a:lnSpc>
              <a:buNone/>
            </a:pPr>
            <a:r>
              <a:rPr lang="en-US" sz="1100" dirty="0"/>
              <a:t>Real Median Household Income by race and Hispanic Origin: 1967 to 2017 </a:t>
            </a:r>
          </a:p>
          <a:p>
            <a:pPr marL="0" indent="0">
              <a:lnSpc>
                <a:spcPct val="100000"/>
              </a:lnSpc>
              <a:buNone/>
            </a:pPr>
            <a:r>
              <a:rPr lang="en-US" sz="1100" dirty="0"/>
              <a:t>Census.gov/dam/census/library/p60263</a:t>
            </a:r>
          </a:p>
          <a:p>
            <a:pPr marL="0" indent="0">
              <a:buNone/>
            </a:pPr>
            <a:endParaRPr lang="en-US" dirty="0"/>
          </a:p>
        </p:txBody>
      </p:sp>
      <p:pic>
        <p:nvPicPr>
          <p:cNvPr id="6" name="Picture 5" descr="A screenshot of a computer&#10;&#10;Description automatically generated">
            <a:extLst>
              <a:ext uri="{FF2B5EF4-FFF2-40B4-BE49-F238E27FC236}">
                <a16:creationId xmlns:a16="http://schemas.microsoft.com/office/drawing/2014/main" id="{0C3DABC2-DFCB-4F01-ACD4-651F08259D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530828" y="2110021"/>
            <a:ext cx="5661172" cy="4382854"/>
          </a:xfrm>
          <a:prstGeom prst="rect">
            <a:avLst/>
          </a:prstGeom>
        </p:spPr>
      </p:pic>
    </p:spTree>
    <p:extLst>
      <p:ext uri="{BB962C8B-B14F-4D97-AF65-F5344CB8AC3E}">
        <p14:creationId xmlns:p14="http://schemas.microsoft.com/office/powerpoint/2010/main" val="1355594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17259C-4B92-48D5-ADFC-6798ABD0BAE8}"/>
              </a:ext>
            </a:extLst>
          </p:cNvPr>
          <p:cNvSpPr>
            <a:spLocks noGrp="1"/>
          </p:cNvSpPr>
          <p:nvPr>
            <p:ph idx="1"/>
          </p:nvPr>
        </p:nvSpPr>
        <p:spPr>
          <a:xfrm>
            <a:off x="609600" y="2090738"/>
            <a:ext cx="10972800" cy="3916554"/>
          </a:xfrm>
        </p:spPr>
        <p:txBody>
          <a:bodyPr>
            <a:normAutofit/>
          </a:bodyPr>
          <a:lstStyle/>
          <a:p>
            <a:r>
              <a:rPr lang="en-US" b="1" dirty="0">
                <a:latin typeface="Times New Roman" panose="02020603050405020304" pitchFamily="18" charset="0"/>
                <a:cs typeface="Times New Roman" panose="02020603050405020304" pitchFamily="18" charset="0"/>
              </a:rPr>
              <a:t>Reimbursement</a:t>
            </a:r>
            <a:r>
              <a:rPr lang="en-US" dirty="0">
                <a:latin typeface="Times New Roman" panose="02020603050405020304" pitchFamily="18" charset="0"/>
                <a:cs typeface="Times New Roman" panose="02020603050405020304" pitchFamily="18" charset="0"/>
              </a:rPr>
              <a:t> – Financial stability/profitability</a:t>
            </a:r>
          </a:p>
          <a:p>
            <a:pPr lvl="1"/>
            <a:r>
              <a:rPr lang="en-US" dirty="0">
                <a:latin typeface="Times New Roman" panose="02020603050405020304" pitchFamily="18" charset="0"/>
                <a:cs typeface="Times New Roman" panose="02020603050405020304" pitchFamily="18" charset="0"/>
              </a:rPr>
              <a:t>Providers that traditionally cared for large numbers of Medicaid, Medicare, and uninsured patients </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Wage Increase &amp; Additional training</a:t>
            </a:r>
          </a:p>
          <a:p>
            <a:pPr lvl="1"/>
            <a:r>
              <a:rPr lang="en-US" dirty="0">
                <a:latin typeface="Times New Roman" panose="02020603050405020304" pitchFamily="18" charset="0"/>
                <a:cs typeface="Times New Roman" panose="02020603050405020304" pitchFamily="18" charset="0"/>
              </a:rPr>
              <a:t> Low-wage health care workers</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393192" lvl="1" indent="0">
              <a:buNone/>
            </a:pPr>
            <a:endParaRPr lang="en-US"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10258CDF-3425-4949-9029-38C3A2C79EDA}"/>
              </a:ext>
            </a:extLst>
          </p:cNvPr>
          <p:cNvSpPr>
            <a:spLocks noGrp="1"/>
          </p:cNvSpPr>
          <p:nvPr>
            <p:ph type="title"/>
          </p:nvPr>
        </p:nvSpPr>
        <p:spPr/>
        <p:txBody>
          <a:bodyPr>
            <a:normAutofit fontScale="90000"/>
          </a:bodyPr>
          <a:lstStyle/>
          <a:p>
            <a:r>
              <a:rPr lang="en-US" i="1" dirty="0">
                <a:latin typeface="Times New Roman" panose="02020603050405020304" pitchFamily="18" charset="0"/>
                <a:cs typeface="Times New Roman" panose="02020603050405020304" pitchFamily="18" charset="0"/>
              </a:rPr>
              <a:t>MEDICARE EXPANSION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Provider Benefit</a:t>
            </a:r>
          </a:p>
        </p:txBody>
      </p:sp>
    </p:spTree>
    <p:extLst>
      <p:ext uri="{BB962C8B-B14F-4D97-AF65-F5344CB8AC3E}">
        <p14:creationId xmlns:p14="http://schemas.microsoft.com/office/powerpoint/2010/main" val="1755264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7D8C-98C0-4605-A65C-17C6CF74A25D}"/>
              </a:ext>
            </a:extLst>
          </p:cNvPr>
          <p:cNvSpPr>
            <a:spLocks noGrp="1"/>
          </p:cNvSpPr>
          <p:nvPr>
            <p:ph type="ctrTitle"/>
          </p:nvPr>
        </p:nvSpPr>
        <p:spPr/>
        <p:txBody>
          <a:bodyPr>
            <a:normAutofit fontScale="90000"/>
          </a:bodyPr>
          <a:lstStyle/>
          <a:p>
            <a:pPr algn="l"/>
            <a:r>
              <a:rPr lang="en-US" b="1" dirty="0">
                <a:latin typeface="Times New Roman" panose="02020603050405020304" pitchFamily="18" charset="0"/>
                <a:cs typeface="Times New Roman" panose="02020603050405020304" pitchFamily="18" charset="0"/>
              </a:rPr>
              <a:t>Seminal Question </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Does the Medicare expansion plan create a </a:t>
            </a:r>
            <a:r>
              <a:rPr lang="en-US" i="1" u="sng" dirty="0">
                <a:latin typeface="Times New Roman" panose="02020603050405020304" pitchFamily="18" charset="0"/>
                <a:cs typeface="Times New Roman" panose="02020603050405020304" pitchFamily="18" charset="0"/>
              </a:rPr>
              <a:t>system</a:t>
            </a:r>
            <a:r>
              <a:rPr lang="en-US" i="1" dirty="0">
                <a:latin typeface="Times New Roman" panose="02020603050405020304" pitchFamily="18" charset="0"/>
                <a:cs typeface="Times New Roman" panose="02020603050405020304" pitchFamily="18" charset="0"/>
              </a:rPr>
              <a:t> that reduces health care disparities and promotes equity</a:t>
            </a:r>
            <a:r>
              <a:rPr lang="en-US" i="1" dirty="0"/>
              <a:t>?</a:t>
            </a:r>
          </a:p>
        </p:txBody>
      </p:sp>
      <p:sp>
        <p:nvSpPr>
          <p:cNvPr id="4" name="Subtitle 3">
            <a:extLst>
              <a:ext uri="{FF2B5EF4-FFF2-40B4-BE49-F238E27FC236}">
                <a16:creationId xmlns:a16="http://schemas.microsoft.com/office/drawing/2014/main" id="{B07687F8-4B62-446F-BFB5-83E026F5129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26829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a:p>
            <a:r>
              <a:rPr lang="en-US" sz="4000" b="1" dirty="0">
                <a:latin typeface="Times New Roman" pitchFamily="18" charset="0"/>
                <a:cs typeface="Times New Roman" pitchFamily="18" charset="0"/>
              </a:rPr>
              <a:t>QUESTIONS &amp; COMMENTS</a:t>
            </a:r>
          </a:p>
        </p:txBody>
      </p:sp>
      <p:sp>
        <p:nvSpPr>
          <p:cNvPr id="3" name="Title 2"/>
          <p:cNvSpPr>
            <a:spLocks noGrp="1"/>
          </p:cNvSpPr>
          <p:nvPr>
            <p:ph type="title"/>
          </p:nvPr>
        </p:nvSpPr>
        <p:spPr/>
        <p:txBody>
          <a:bodyPr/>
          <a:lstStyle/>
          <a:p>
            <a:r>
              <a:rPr lang="en-US" dirty="0">
                <a:latin typeface="Times New Roman" pitchFamily="18" charset="0"/>
                <a:cs typeface="Times New Roman" pitchFamily="18" charset="0"/>
              </a:rPr>
              <a:t>The END</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7401" y="3581400"/>
            <a:ext cx="4103111" cy="2769600"/>
          </a:xfrm>
          <a:prstGeom prst="rect">
            <a:avLst/>
          </a:prstGeom>
        </p:spPr>
      </p:pic>
    </p:spTree>
    <p:extLst>
      <p:ext uri="{BB962C8B-B14F-4D97-AF65-F5344CB8AC3E}">
        <p14:creationId xmlns:p14="http://schemas.microsoft.com/office/powerpoint/2010/main" val="2228872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6944" y="454479"/>
            <a:ext cx="2543117" cy="25908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685800"/>
            <a:ext cx="4095750" cy="26479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2" y="5275651"/>
            <a:ext cx="3603625" cy="1317625"/>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1800" y="4215237"/>
            <a:ext cx="3863123" cy="2417211"/>
          </a:xfrm>
          <a:prstGeom prst="rect">
            <a:avLst/>
          </a:prstGeom>
        </p:spPr>
      </p:pic>
      <p:graphicFrame>
        <p:nvGraphicFramePr>
          <p:cNvPr id="2" name="Table 1"/>
          <p:cNvGraphicFramePr>
            <a:graphicFrameLocks noGrp="1"/>
          </p:cNvGraphicFramePr>
          <p:nvPr/>
        </p:nvGraphicFramePr>
        <p:xfrm>
          <a:off x="-1524000" y="3521830"/>
          <a:ext cx="591005" cy="1386812"/>
        </p:xfrm>
        <a:graphic>
          <a:graphicData uri="http://schemas.openxmlformats.org/drawingml/2006/table">
            <a:tbl>
              <a:tblPr firstRow="1" bandRow="1">
                <a:tableStyleId>{5C22544A-7EE6-4342-B048-85BDC9FD1C3A}</a:tableStyleId>
              </a:tblPr>
              <a:tblGrid>
                <a:gridCol w="591005">
                  <a:extLst>
                    <a:ext uri="{9D8B030D-6E8A-4147-A177-3AD203B41FA5}">
                      <a16:colId xmlns:a16="http://schemas.microsoft.com/office/drawing/2014/main" val="20000"/>
                    </a:ext>
                  </a:extLst>
                </a:gridCol>
              </a:tblGrid>
              <a:tr h="1386812">
                <a:tc>
                  <a:txBody>
                    <a:bodyPr/>
                    <a:lstStyle/>
                    <a:p>
                      <a:endParaRPr lang="en-US" dirty="0"/>
                    </a:p>
                  </a:txBody>
                  <a:tcPr>
                    <a:solidFill>
                      <a:schemeClr val="tx1"/>
                    </a:solidFill>
                  </a:tcPr>
                </a:tc>
                <a:extLst>
                  <a:ext uri="{0D108BD9-81ED-4DB2-BD59-A6C34878D82A}">
                    <a16:rowId xmlns:a16="http://schemas.microsoft.com/office/drawing/2014/main" val="10000"/>
                  </a:ext>
                </a:extLst>
              </a:tr>
            </a:tbl>
          </a:graphicData>
        </a:graphic>
      </p:graphicFrame>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86482" y="2963565"/>
            <a:ext cx="1785718" cy="2503343"/>
          </a:xfrm>
          <a:prstGeom prst="rect">
            <a:avLst/>
          </a:prstGeom>
          <a:ln w="25400">
            <a:solidFill>
              <a:schemeClr val="tx1">
                <a:lumMod val="50000"/>
                <a:lumOff val="50000"/>
              </a:schemeClr>
            </a:solidFill>
          </a:ln>
        </p:spPr>
      </p:pic>
    </p:spTree>
    <p:extLst>
      <p:ext uri="{BB962C8B-B14F-4D97-AF65-F5344CB8AC3E}">
        <p14:creationId xmlns:p14="http://schemas.microsoft.com/office/powerpoint/2010/main" val="55864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828801"/>
            <a:ext cx="8229600" cy="4178491"/>
          </a:xfrm>
        </p:spPr>
        <p:txBody>
          <a:bodyPr>
            <a:normAutofit fontScale="92500" lnSpcReduction="10000"/>
          </a:bodyPr>
          <a:lstStyle/>
          <a:p>
            <a:r>
              <a:rPr lang="en-US" dirty="0">
                <a:latin typeface="Times New Roman" pitchFamily="18" charset="0"/>
                <a:cs typeface="Times New Roman" pitchFamily="18" charset="0"/>
              </a:rPr>
              <a:t>Binding Global Health Laws</a:t>
            </a:r>
          </a:p>
          <a:p>
            <a:pPr lvl="1"/>
            <a:r>
              <a:rPr lang="en-US" dirty="0">
                <a:latin typeface="Times New Roman" pitchFamily="18" charset="0"/>
                <a:cs typeface="Times New Roman" pitchFamily="18" charset="0"/>
              </a:rPr>
              <a:t>Global Health Governance – WHO Policies</a:t>
            </a:r>
          </a:p>
          <a:p>
            <a:pPr lvl="2"/>
            <a:r>
              <a:rPr lang="en-US" sz="2300" dirty="0">
                <a:latin typeface="Times New Roman" pitchFamily="18" charset="0"/>
                <a:cs typeface="Times New Roman" pitchFamily="18" charset="0"/>
              </a:rPr>
              <a:t>Commission on Social Determinants of Health</a:t>
            </a:r>
          </a:p>
          <a:p>
            <a:pPr lvl="2"/>
            <a:r>
              <a:rPr lang="en-US" sz="2300" dirty="0">
                <a:latin typeface="Times New Roman" pitchFamily="18" charset="0"/>
                <a:cs typeface="Times New Roman" pitchFamily="18" charset="0"/>
              </a:rPr>
              <a:t>Rio Political Declaration</a:t>
            </a:r>
          </a:p>
          <a:p>
            <a:pPr lvl="1"/>
            <a:r>
              <a:rPr lang="en-US" dirty="0">
                <a:latin typeface="Times New Roman" pitchFamily="18" charset="0"/>
                <a:cs typeface="Times New Roman" pitchFamily="18" charset="0"/>
              </a:rPr>
              <a:t>International Convention on the Elimination of All Forms of Racial Discrimination</a:t>
            </a:r>
          </a:p>
          <a:p>
            <a:pPr marL="393192" lvl="1" indent="0">
              <a:buNone/>
            </a:pPr>
            <a:endParaRPr lang="en-US" sz="1800" dirty="0">
              <a:latin typeface="Times New Roman" pitchFamily="18" charset="0"/>
              <a:cs typeface="Times New Roman" pitchFamily="18" charset="0"/>
            </a:endParaRPr>
          </a:p>
          <a:p>
            <a:r>
              <a:rPr lang="en-US" dirty="0">
                <a:latin typeface="Times New Roman" pitchFamily="18" charset="0"/>
                <a:cs typeface="Times New Roman" pitchFamily="18" charset="0"/>
              </a:rPr>
              <a:t>Aspirational Global Health Laws</a:t>
            </a:r>
          </a:p>
          <a:p>
            <a:pPr lvl="1"/>
            <a:r>
              <a:rPr lang="en-US" dirty="0">
                <a:latin typeface="Times New Roman" pitchFamily="18" charset="0"/>
                <a:cs typeface="Times New Roman" pitchFamily="18" charset="0"/>
              </a:rPr>
              <a:t>International Covenant on Economic, Social &amp; Cultural Rights</a:t>
            </a:r>
          </a:p>
          <a:p>
            <a:pPr lvl="2"/>
            <a:r>
              <a:rPr lang="en-US" dirty="0">
                <a:latin typeface="Times New Roman" pitchFamily="18" charset="0"/>
                <a:cs typeface="Times New Roman" pitchFamily="18" charset="0"/>
              </a:rPr>
              <a:t>Gen Cmt 14</a:t>
            </a:r>
          </a:p>
          <a:p>
            <a:pPr lvl="1"/>
            <a:r>
              <a:rPr lang="en-US" dirty="0">
                <a:latin typeface="Times New Roman" pitchFamily="18" charset="0"/>
                <a:cs typeface="Times New Roman" pitchFamily="18" charset="0"/>
              </a:rPr>
              <a:t>Reports of the Special Rapporteur for Health</a:t>
            </a:r>
          </a:p>
          <a:p>
            <a:pPr lvl="1"/>
            <a:r>
              <a:rPr lang="en-US" i="1" dirty="0">
                <a:latin typeface="Times New Roman" pitchFamily="18" charset="0"/>
                <a:cs typeface="Times New Roman" pitchFamily="18" charset="0"/>
              </a:rPr>
              <a:t>Lancet</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Report</a:t>
            </a:r>
            <a:r>
              <a:rPr lang="en-US" dirty="0">
                <a:latin typeface="Times New Roman" pitchFamily="18" charset="0"/>
                <a:cs typeface="Times New Roman" pitchFamily="18" charset="0"/>
              </a:rPr>
              <a:t> on Right to Health Indicators</a:t>
            </a:r>
            <a:endParaRPr lang="en-US" i="1"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sz="3200" dirty="0">
                <a:latin typeface="Times New Roman" pitchFamily="18" charset="0"/>
                <a:cs typeface="Times New Roman" pitchFamily="18" charset="0"/>
              </a:rPr>
              <a:t>Global Health Laws that impose a duty on the US to reduce/eliminate health disparities</a:t>
            </a:r>
          </a:p>
        </p:txBody>
      </p:sp>
    </p:spTree>
    <p:extLst>
      <p:ext uri="{BB962C8B-B14F-4D97-AF65-F5344CB8AC3E}">
        <p14:creationId xmlns:p14="http://schemas.microsoft.com/office/powerpoint/2010/main" val="3866578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r>
              <a:rPr lang="en-US" i="1" u="sng" dirty="0">
                <a:latin typeface="Times New Roman" pitchFamily="18" charset="0"/>
                <a:cs typeface="Times New Roman" pitchFamily="18" charset="0"/>
              </a:rPr>
              <a:t>3 Recommendations</a:t>
            </a:r>
          </a:p>
          <a:p>
            <a:endParaRPr lang="en-US" sz="800" dirty="0">
              <a:latin typeface="Times New Roman" pitchFamily="18" charset="0"/>
              <a:cs typeface="Times New Roman" pitchFamily="18" charset="0"/>
            </a:endParaRPr>
          </a:p>
          <a:p>
            <a:r>
              <a:rPr lang="en-US" sz="2400" b="1" dirty="0">
                <a:latin typeface="Times New Roman"/>
                <a:ea typeface="Calibri"/>
                <a:cs typeface="Times New Roman"/>
              </a:rPr>
              <a:t>Improve Daily Living Conditions</a:t>
            </a:r>
            <a:endParaRPr lang="en-US" sz="2000" i="1" dirty="0">
              <a:latin typeface="Times New Roman"/>
              <a:ea typeface="Calibri"/>
              <a:cs typeface="Times New Roman"/>
            </a:endParaRPr>
          </a:p>
          <a:p>
            <a:pPr lvl="1"/>
            <a:r>
              <a:rPr lang="en-US" sz="2000" i="1" dirty="0">
                <a:latin typeface="Times New Roman"/>
                <a:ea typeface="Calibri"/>
                <a:cs typeface="Times New Roman"/>
              </a:rPr>
              <a:t>Universal Health Care System</a:t>
            </a:r>
          </a:p>
          <a:p>
            <a:pPr marL="109728" indent="0">
              <a:buNone/>
            </a:pPr>
            <a:endParaRPr lang="en-US" sz="1200" dirty="0">
              <a:latin typeface="Times New Roman"/>
              <a:ea typeface="Calibri"/>
              <a:cs typeface="Times New Roman"/>
            </a:endParaRPr>
          </a:p>
          <a:p>
            <a:r>
              <a:rPr lang="en-US" sz="2400" b="1" dirty="0">
                <a:latin typeface="Times New Roman"/>
                <a:ea typeface="Calibri"/>
                <a:cs typeface="Times New Roman"/>
              </a:rPr>
              <a:t>Tackle Inequitable Distribution of Power, Money &amp; Resources</a:t>
            </a:r>
            <a:r>
              <a:rPr lang="en-US" sz="2800" dirty="0">
                <a:latin typeface="Times New Roman"/>
                <a:ea typeface="Calibri"/>
                <a:cs typeface="Times New Roman"/>
              </a:rPr>
              <a:t> </a:t>
            </a:r>
            <a:endParaRPr lang="en-US" sz="2000" b="1" dirty="0">
              <a:solidFill>
                <a:prstClr val="black"/>
              </a:solidFill>
              <a:latin typeface="Times New Roman"/>
              <a:ea typeface="Calibri"/>
              <a:cs typeface="Times New Roman"/>
            </a:endParaRPr>
          </a:p>
          <a:p>
            <a:pPr lvl="1"/>
            <a:r>
              <a:rPr lang="en-US" sz="2000" i="1" dirty="0">
                <a:solidFill>
                  <a:prstClr val="black"/>
                </a:solidFill>
                <a:latin typeface="Times New Roman"/>
                <a:ea typeface="Calibri"/>
                <a:cs typeface="Times New Roman"/>
              </a:rPr>
              <a:t>Health Equity in ALL Policies, Systems  &amp; Programs</a:t>
            </a:r>
          </a:p>
          <a:p>
            <a:endParaRPr lang="en-US" sz="1200" b="1" dirty="0">
              <a:solidFill>
                <a:prstClr val="black"/>
              </a:solidFill>
              <a:latin typeface="Times New Roman"/>
              <a:ea typeface="Calibri"/>
              <a:cs typeface="Times New Roman"/>
            </a:endParaRPr>
          </a:p>
          <a:p>
            <a:r>
              <a:rPr lang="en-US" sz="2400" b="1" dirty="0">
                <a:solidFill>
                  <a:prstClr val="black"/>
                </a:solidFill>
                <a:latin typeface="Times New Roman"/>
                <a:ea typeface="Calibri"/>
                <a:cs typeface="Times New Roman"/>
              </a:rPr>
              <a:t>Measure &amp; Understand the Problem &amp; Assess the Impact of Action</a:t>
            </a:r>
            <a:r>
              <a:rPr lang="en-US" sz="2400" dirty="0">
                <a:solidFill>
                  <a:prstClr val="black"/>
                </a:solidFill>
                <a:latin typeface="Times New Roman"/>
                <a:ea typeface="Calibri"/>
                <a:cs typeface="Times New Roman"/>
              </a:rPr>
              <a:t> </a:t>
            </a:r>
            <a:endParaRPr lang="en-US" sz="2000" i="1" dirty="0">
              <a:solidFill>
                <a:prstClr val="black"/>
              </a:solidFill>
              <a:latin typeface="Times New Roman"/>
              <a:ea typeface="Calibri"/>
              <a:cs typeface="Times New Roman"/>
            </a:endParaRPr>
          </a:p>
          <a:p>
            <a:pPr lvl="1"/>
            <a:r>
              <a:rPr lang="en-US" sz="2000" i="1" dirty="0">
                <a:solidFill>
                  <a:prstClr val="black"/>
                </a:solidFill>
                <a:latin typeface="Times New Roman"/>
                <a:ea typeface="Calibri"/>
                <a:cs typeface="Times New Roman"/>
              </a:rPr>
              <a:t>Health Equity Surveillance</a:t>
            </a:r>
            <a:endParaRPr lang="en-US" sz="2000" i="1" dirty="0">
              <a:solidFill>
                <a:prstClr val="black"/>
              </a:solidFill>
              <a:latin typeface="Calibri"/>
              <a:ea typeface="Calibri"/>
              <a:cs typeface="Times New Roman"/>
            </a:endParaRPr>
          </a:p>
          <a:p>
            <a:endParaRPr lang="en-US" sz="2400" i="1" dirty="0">
              <a:latin typeface="Times New Roman"/>
              <a:ea typeface="Calibri"/>
              <a:cs typeface="Times New Roman"/>
            </a:endParaRPr>
          </a:p>
          <a:p>
            <a:endParaRPr lang="en-US" sz="2400" i="1" dirty="0">
              <a:latin typeface="Times New Roman"/>
              <a:ea typeface="Calibri"/>
              <a:cs typeface="Times New Roman"/>
            </a:endParaRPr>
          </a:p>
          <a:p>
            <a:endParaRPr lang="en-US" sz="2400" dirty="0">
              <a:latin typeface="Calibri"/>
              <a:ea typeface="Calibri"/>
              <a:cs typeface="Times New Roman"/>
            </a:endParaRPr>
          </a:p>
          <a:p>
            <a:pPr lvl="0"/>
            <a:endParaRPr lang="en-US" sz="2400" b="1" dirty="0">
              <a:latin typeface="Times New Roman"/>
              <a:ea typeface="Calibri"/>
              <a:cs typeface="Times New Roman"/>
            </a:endParaRPr>
          </a:p>
          <a:p>
            <a:pPr lvl="0"/>
            <a:endParaRPr lang="en-US" sz="2400" b="1" dirty="0">
              <a:latin typeface="Times New Roman"/>
              <a:ea typeface="Calibri"/>
              <a:cs typeface="Times New Roman"/>
            </a:endParaRPr>
          </a:p>
          <a:p>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noAutofit/>
          </a:bodyPr>
          <a:lstStyle/>
          <a:p>
            <a:r>
              <a:rPr lang="en-US" sz="3200" dirty="0">
                <a:latin typeface="Times New Roman" pitchFamily="18" charset="0"/>
                <a:cs typeface="Times New Roman" pitchFamily="18" charset="0"/>
              </a:rPr>
              <a:t>Global Health Governance - Commission on Social Determinants of Health</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7200" y="5112988"/>
            <a:ext cx="1879600" cy="1708727"/>
          </a:xfrm>
          <a:prstGeom prst="rect">
            <a:avLst/>
          </a:prstGeom>
        </p:spPr>
      </p:pic>
    </p:spTree>
    <p:extLst>
      <p:ext uri="{BB962C8B-B14F-4D97-AF65-F5344CB8AC3E}">
        <p14:creationId xmlns:p14="http://schemas.microsoft.com/office/powerpoint/2010/main" val="1259100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UN Special Rapporteur for Health 2008 Report</a:t>
            </a:r>
          </a:p>
          <a:p>
            <a:r>
              <a:rPr lang="en-US" dirty="0">
                <a:latin typeface="Times New Roman" pitchFamily="18" charset="0"/>
                <a:cs typeface="Times New Roman" pitchFamily="18" charset="0"/>
              </a:rPr>
              <a:t>Factors impacting Health Disparities</a:t>
            </a:r>
          </a:p>
          <a:p>
            <a:pPr marL="457200" lvl="1" indent="0">
              <a:buNone/>
            </a:pPr>
            <a:r>
              <a:rPr lang="en-US" dirty="0">
                <a:latin typeface="Times New Roman" pitchFamily="18" charset="0"/>
                <a:cs typeface="Times New Roman" pitchFamily="18" charset="0"/>
              </a:rPr>
              <a:t>    </a:t>
            </a:r>
          </a:p>
          <a:p>
            <a:pPr lvl="1"/>
            <a:r>
              <a:rPr lang="en-US" dirty="0">
                <a:latin typeface="Times New Roman" pitchFamily="18" charset="0"/>
                <a:cs typeface="Times New Roman" pitchFamily="18" charset="0"/>
              </a:rPr>
              <a:t>Factor 5 - </a:t>
            </a:r>
            <a:r>
              <a:rPr lang="en-US" i="1" dirty="0">
                <a:latin typeface="Times New Roman" pitchFamily="18" charset="0"/>
                <a:cs typeface="Times New Roman" pitchFamily="18" charset="0"/>
              </a:rPr>
              <a:t>Equity, Equality, Non-Discrimination</a:t>
            </a:r>
          </a:p>
          <a:p>
            <a:pPr lvl="1"/>
            <a:r>
              <a:rPr lang="en-US" dirty="0">
                <a:latin typeface="Times New Roman" pitchFamily="18" charset="0"/>
                <a:cs typeface="Times New Roman" pitchFamily="18" charset="0"/>
              </a:rPr>
              <a:t>Factor 7 - </a:t>
            </a:r>
            <a:r>
              <a:rPr lang="en-US" i="1" dirty="0">
                <a:latin typeface="Times New Roman" pitchFamily="18" charset="0"/>
                <a:cs typeface="Times New Roman" pitchFamily="18" charset="0"/>
              </a:rPr>
              <a:t>Medical Care + Underlying Determinants</a:t>
            </a:r>
          </a:p>
          <a:p>
            <a:pPr lvl="1"/>
            <a:r>
              <a:rPr lang="en-US" dirty="0">
                <a:latin typeface="Times New Roman" pitchFamily="18" charset="0"/>
                <a:cs typeface="Times New Roman" pitchFamily="18" charset="0"/>
              </a:rPr>
              <a:t>Factor 10 - Quality</a:t>
            </a:r>
          </a:p>
        </p:txBody>
      </p:sp>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Factors to Strengthen the HC System </a:t>
            </a:r>
            <a:br>
              <a:rPr lang="en-US" b="1" dirty="0">
                <a:latin typeface="Times New Roman" pitchFamily="18" charset="0"/>
                <a:cs typeface="Times New Roman" pitchFamily="18" charset="0"/>
              </a:rPr>
            </a:br>
            <a:r>
              <a:rPr lang="en-US" sz="3600" b="1" dirty="0">
                <a:latin typeface="Times New Roman" pitchFamily="18" charset="0"/>
                <a:cs typeface="Times New Roman" pitchFamily="18" charset="0"/>
              </a:rPr>
              <a:t>to protect the </a:t>
            </a:r>
            <a:r>
              <a:rPr lang="en-US" sz="3600" b="1" i="1" dirty="0">
                <a:latin typeface="Times New Roman" pitchFamily="18" charset="0"/>
                <a:cs typeface="Times New Roman" pitchFamily="18" charset="0"/>
              </a:rPr>
              <a:t>Right to Health and Eliminate Health Disparities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4200" y="4495801"/>
            <a:ext cx="3225800" cy="2147173"/>
          </a:xfrm>
          <a:prstGeom prst="rect">
            <a:avLst/>
          </a:prstGeom>
        </p:spPr>
      </p:pic>
    </p:spTree>
    <p:extLst>
      <p:ext uri="{BB962C8B-B14F-4D97-AF65-F5344CB8AC3E}">
        <p14:creationId xmlns:p14="http://schemas.microsoft.com/office/powerpoint/2010/main" val="2181320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5760" lvl="1" indent="-256032">
              <a:spcBef>
                <a:spcPts val="400"/>
              </a:spcBef>
              <a:buSzPct val="68000"/>
              <a:buFont typeface="Wingdings 3"/>
              <a:buChar char=""/>
            </a:pPr>
            <a:r>
              <a:rPr lang="en-US" sz="2800" cap="all" dirty="0">
                <a:latin typeface="Times New Roman" pitchFamily="18" charset="0"/>
                <a:cs typeface="Times New Roman" pitchFamily="18" charset="0"/>
              </a:rPr>
              <a:t>Health Equity </a:t>
            </a:r>
            <a:r>
              <a:rPr lang="en-US" sz="2800" dirty="0">
                <a:latin typeface="Times New Roman" pitchFamily="18" charset="0"/>
                <a:cs typeface="Times New Roman" pitchFamily="18" charset="0"/>
              </a:rPr>
              <a:t>means “eliminating disparities in health and in health’s major determinants that are systematically associated with underlying social disadvantage within society.” (WHO)</a:t>
            </a:r>
          </a:p>
          <a:p>
            <a:endParaRPr lang="en-US" dirty="0"/>
          </a:p>
        </p:txBody>
      </p:sp>
      <p:sp>
        <p:nvSpPr>
          <p:cNvPr id="3" name="Title 2"/>
          <p:cNvSpPr>
            <a:spLocks noGrp="1"/>
          </p:cNvSpPr>
          <p:nvPr>
            <p:ph type="title"/>
          </p:nvPr>
        </p:nvSpPr>
        <p:spPr/>
        <p:txBody>
          <a:bodyPr>
            <a:normAutofit/>
          </a:bodyPr>
          <a:lstStyle/>
          <a:p>
            <a:r>
              <a:rPr lang="en-US" dirty="0">
                <a:latin typeface="Times New Roman" pitchFamily="18" charset="0"/>
                <a:cs typeface="Times New Roman" pitchFamily="18" charset="0"/>
              </a:rPr>
              <a:t>Factor 5 - Equity, Equality, Non-discrimination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3810001"/>
            <a:ext cx="2151544" cy="2191885"/>
          </a:xfrm>
          <a:prstGeom prst="rect">
            <a:avLst/>
          </a:prstGeom>
        </p:spPr>
      </p:pic>
    </p:spTree>
    <p:extLst>
      <p:ext uri="{BB962C8B-B14F-4D97-AF65-F5344CB8AC3E}">
        <p14:creationId xmlns:p14="http://schemas.microsoft.com/office/powerpoint/2010/main" val="170539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600201"/>
            <a:ext cx="8229600" cy="4407091"/>
          </a:xfrm>
        </p:spPr>
        <p:txBody>
          <a:bodyPr>
            <a:normAutofit/>
          </a:bodyPr>
          <a:lstStyle/>
          <a:p>
            <a:r>
              <a:rPr lang="en-US" dirty="0">
                <a:latin typeface="Times New Roman" pitchFamily="18" charset="0"/>
                <a:cs typeface="Times New Roman" pitchFamily="18" charset="0"/>
              </a:rPr>
              <a:t>EQUITY - Providing health care to ALL individuals in a manner that does NOT vary in </a:t>
            </a:r>
            <a:r>
              <a:rPr lang="en-US" b="1" dirty="0">
                <a:latin typeface="Times New Roman" pitchFamily="18" charset="0"/>
                <a:cs typeface="Times New Roman" pitchFamily="18" charset="0"/>
              </a:rPr>
              <a:t>quality</a:t>
            </a:r>
            <a:r>
              <a:rPr lang="en-US" dirty="0">
                <a:latin typeface="Times New Roman" pitchFamily="18" charset="0"/>
                <a:cs typeface="Times New Roman" pitchFamily="18" charset="0"/>
              </a:rPr>
              <a:t> because of </a:t>
            </a:r>
            <a:r>
              <a:rPr lang="en-US" b="1" i="1" dirty="0">
                <a:latin typeface="Times New Roman" pitchFamily="18" charset="0"/>
                <a:cs typeface="Times New Roman" pitchFamily="18" charset="0"/>
              </a:rPr>
              <a:t>personal characteristics</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such as gender, </a:t>
            </a:r>
            <a:r>
              <a:rPr lang="en-US" b="1" dirty="0">
                <a:latin typeface="Times New Roman" pitchFamily="18" charset="0"/>
                <a:cs typeface="Times New Roman" pitchFamily="18" charset="0"/>
              </a:rPr>
              <a:t>ethnicity, </a:t>
            </a:r>
            <a:r>
              <a:rPr lang="en-US" dirty="0">
                <a:latin typeface="Times New Roman" pitchFamily="18" charset="0"/>
                <a:cs typeface="Times New Roman" pitchFamily="18" charset="0"/>
              </a:rPr>
              <a:t>…and </a:t>
            </a:r>
            <a:r>
              <a:rPr lang="en-US" b="1" dirty="0">
                <a:latin typeface="Times New Roman" pitchFamily="18" charset="0"/>
                <a:cs typeface="Times New Roman" pitchFamily="18" charset="0"/>
              </a:rPr>
              <a:t>socioeconomic status</a:t>
            </a:r>
            <a:r>
              <a:rPr lang="en-US" dirty="0">
                <a:latin typeface="Times New Roman" pitchFamily="18" charset="0"/>
                <a:cs typeface="Times New Roman" pitchFamily="18" charset="0"/>
              </a:rPr>
              <a:t>.  (IOM)</a:t>
            </a:r>
          </a:p>
          <a:p>
            <a:pPr marL="109728" indent="0">
              <a:buNone/>
            </a:pPr>
            <a:endParaRPr lang="en-US" dirty="0">
              <a:latin typeface="Times New Roman" pitchFamily="18" charset="0"/>
              <a:cs typeface="Times New Roman" pitchFamily="18" charset="0"/>
            </a:endParaRPr>
          </a:p>
          <a:p>
            <a:pPr lvl="1"/>
            <a:r>
              <a:rPr lang="en-US" dirty="0">
                <a:latin typeface="Times New Roman" pitchFamily="18" charset="0"/>
                <a:cs typeface="Times New Roman" pitchFamily="18" charset="0"/>
              </a:rPr>
              <a:t>EQUITY – </a:t>
            </a:r>
            <a:r>
              <a:rPr lang="en-US" i="1" dirty="0">
                <a:latin typeface="Times New Roman" pitchFamily="18" charset="0"/>
                <a:cs typeface="Times New Roman" pitchFamily="18" charset="0"/>
              </a:rPr>
              <a:t>A CORE Aspect Of QUALITY</a:t>
            </a:r>
            <a:endParaRPr lang="en-US"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normAutofit/>
          </a:bodyPr>
          <a:lstStyle/>
          <a:p>
            <a:r>
              <a:rPr lang="en-US" dirty="0">
                <a:latin typeface="Times New Roman" pitchFamily="18" charset="0"/>
                <a:cs typeface="Times New Roman" pitchFamily="18" charset="0"/>
              </a:rPr>
              <a:t>Factor 5 - Equity, Equality, Non-discrimination</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4223735"/>
            <a:ext cx="3677066" cy="2637895"/>
          </a:xfrm>
          <a:prstGeom prst="rect">
            <a:avLst/>
          </a:prstGeom>
        </p:spPr>
      </p:pic>
    </p:spTree>
    <p:extLst>
      <p:ext uri="{BB962C8B-B14F-4D97-AF65-F5344CB8AC3E}">
        <p14:creationId xmlns:p14="http://schemas.microsoft.com/office/powerpoint/2010/main" val="19004381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Default">
  <a:themeElements>
    <a:clrScheme name="2019 KFF Colors">
      <a:dk1>
        <a:srgbClr val="333333"/>
      </a:dk1>
      <a:lt1>
        <a:sysClr val="window" lastClr="FFFFFF"/>
      </a:lt1>
      <a:dk2>
        <a:srgbClr val="F5821F"/>
      </a:dk2>
      <a:lt2>
        <a:srgbClr val="EE2C37"/>
      </a:lt2>
      <a:accent1>
        <a:srgbClr val="003C64"/>
      </a:accent1>
      <a:accent2>
        <a:srgbClr val="005996"/>
      </a:accent2>
      <a:accent3>
        <a:srgbClr val="0077C8"/>
      </a:accent3>
      <a:accent4>
        <a:srgbClr val="3CABFD"/>
      </a:accent4>
      <a:accent5>
        <a:srgbClr val="C1E6FF"/>
      </a:accent5>
      <a:accent6>
        <a:srgbClr val="00BC8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9 NEW PPT Template_FINAL" id="{D964949B-55B9-FD47-A8D4-C315D1D4817A}" vid="{0CD9F731-8D44-AE4B-9FB9-C38BBF8BCF5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with figure #">
  <a:themeElements>
    <a:clrScheme name="2018 KFF Blues">
      <a:dk1>
        <a:srgbClr val="000000"/>
      </a:dk1>
      <a:lt1>
        <a:srgbClr val="FFFFFF"/>
      </a:lt1>
      <a:dk2>
        <a:srgbClr val="F5821F"/>
      </a:dk2>
      <a:lt2>
        <a:srgbClr val="EE2C37"/>
      </a:lt2>
      <a:accent1>
        <a:srgbClr val="082338"/>
      </a:accent1>
      <a:accent2>
        <a:srgbClr val="0E3B5E"/>
      </a:accent2>
      <a:accent3>
        <a:srgbClr val="005791"/>
      </a:accent3>
      <a:accent4>
        <a:srgbClr val="0076C4"/>
      </a:accent4>
      <a:accent5>
        <a:srgbClr val="43B4FF"/>
      </a:accent5>
      <a:accent6>
        <a:srgbClr val="C0E6FF"/>
      </a:accent6>
      <a:hlink>
        <a:srgbClr val="8F9091"/>
      </a:hlink>
      <a:folHlink>
        <a:srgbClr val="DBDBD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8 KFF Template 4x3" id="{3547520F-F083-4223-8D01-42B88717BF46}" vid="{1A1F5094-47C8-469C-BA83-EBE9D180C5E8}"/>
    </a:ext>
  </a:extLst>
</a:theme>
</file>

<file path=ppt/theme/theme6.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2018 KFF Blues">
    <a:dk1>
      <a:srgbClr val="000000"/>
    </a:dk1>
    <a:lt1>
      <a:srgbClr val="FFFFFF"/>
    </a:lt1>
    <a:dk2>
      <a:srgbClr val="F5821F"/>
    </a:dk2>
    <a:lt2>
      <a:srgbClr val="EE2C37"/>
    </a:lt2>
    <a:accent1>
      <a:srgbClr val="082338"/>
    </a:accent1>
    <a:accent2>
      <a:srgbClr val="0E3B5E"/>
    </a:accent2>
    <a:accent3>
      <a:srgbClr val="005791"/>
    </a:accent3>
    <a:accent4>
      <a:srgbClr val="0076C4"/>
    </a:accent4>
    <a:accent5>
      <a:srgbClr val="43B4FF"/>
    </a:accent5>
    <a:accent6>
      <a:srgbClr val="C0E6FF"/>
    </a:accent6>
    <a:hlink>
      <a:srgbClr val="8F9091"/>
    </a:hlink>
    <a:folHlink>
      <a:srgbClr val="DBDBD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2018 KFF Blues">
    <a:dk1>
      <a:srgbClr val="000000"/>
    </a:dk1>
    <a:lt1>
      <a:srgbClr val="FFFFFF"/>
    </a:lt1>
    <a:dk2>
      <a:srgbClr val="F5821F"/>
    </a:dk2>
    <a:lt2>
      <a:srgbClr val="EE2C37"/>
    </a:lt2>
    <a:accent1>
      <a:srgbClr val="082338"/>
    </a:accent1>
    <a:accent2>
      <a:srgbClr val="0E3B5E"/>
    </a:accent2>
    <a:accent3>
      <a:srgbClr val="005791"/>
    </a:accent3>
    <a:accent4>
      <a:srgbClr val="0076C4"/>
    </a:accent4>
    <a:accent5>
      <a:srgbClr val="43B4FF"/>
    </a:accent5>
    <a:accent6>
      <a:srgbClr val="C0E6FF"/>
    </a:accent6>
    <a:hlink>
      <a:srgbClr val="8F9091"/>
    </a:hlink>
    <a:folHlink>
      <a:srgbClr val="DBDBD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2018 KFF Blues">
    <a:dk1>
      <a:srgbClr val="000000"/>
    </a:dk1>
    <a:lt1>
      <a:srgbClr val="FFFFFF"/>
    </a:lt1>
    <a:dk2>
      <a:srgbClr val="F5821F"/>
    </a:dk2>
    <a:lt2>
      <a:srgbClr val="EE2C37"/>
    </a:lt2>
    <a:accent1>
      <a:srgbClr val="082338"/>
    </a:accent1>
    <a:accent2>
      <a:srgbClr val="0E3B5E"/>
    </a:accent2>
    <a:accent3>
      <a:srgbClr val="005791"/>
    </a:accent3>
    <a:accent4>
      <a:srgbClr val="0076C4"/>
    </a:accent4>
    <a:accent5>
      <a:srgbClr val="43B4FF"/>
    </a:accent5>
    <a:accent6>
      <a:srgbClr val="C0E6FF"/>
    </a:accent6>
    <a:hlink>
      <a:srgbClr val="8F9091"/>
    </a:hlink>
    <a:folHlink>
      <a:srgbClr val="DBDBD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608</TotalTime>
  <Words>2141</Words>
  <Application>Microsoft Office PowerPoint</Application>
  <PresentationFormat>Widescreen</PresentationFormat>
  <Paragraphs>304</Paragraphs>
  <Slides>35</Slides>
  <Notes>35</Notes>
  <HiddenSlides>2</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35</vt:i4>
      </vt:variant>
    </vt:vector>
  </HeadingPairs>
  <TitlesOfParts>
    <vt:vector size="55" baseType="lpstr">
      <vt:lpstr>Arial</vt:lpstr>
      <vt:lpstr>Calibri</vt:lpstr>
      <vt:lpstr>Calibri Light</vt:lpstr>
      <vt:lpstr>Lucida Sans Unicode</vt:lpstr>
      <vt:lpstr>RTimes New Roman</vt:lpstr>
      <vt:lpstr>Tahoma</vt:lpstr>
      <vt:lpstr>Times New Roman</vt:lpstr>
      <vt:lpstr>Times New Roman Bold</vt:lpstr>
      <vt:lpstr>Trebuchet MS</vt:lpstr>
      <vt:lpstr>Verdana</vt:lpstr>
      <vt:lpstr>Wingdings</vt:lpstr>
      <vt:lpstr>Wingdings 2</vt:lpstr>
      <vt:lpstr>Wingdings 3</vt:lpstr>
      <vt:lpstr>Office Theme</vt:lpstr>
      <vt:lpstr>Concourse</vt:lpstr>
      <vt:lpstr>Default</vt:lpstr>
      <vt:lpstr>1_Office Theme</vt:lpstr>
      <vt:lpstr>Default with figure #</vt:lpstr>
      <vt:lpstr>1_Concourse</vt:lpstr>
      <vt:lpstr>2_Office Theme</vt:lpstr>
      <vt:lpstr>Health Disparities &amp; Equity in a Medicare Expanded World        </vt:lpstr>
      <vt:lpstr>PROGRESS – US Efforts to Improve the Health of People of Color</vt:lpstr>
      <vt:lpstr>PROGRESS – US Efforts to Improve the Health of People of Color</vt:lpstr>
      <vt:lpstr>PowerPoint Presentation</vt:lpstr>
      <vt:lpstr>Global Health Laws that impose a duty on the US to reduce/eliminate health disparities</vt:lpstr>
      <vt:lpstr>Global Health Governance - Commission on Social Determinants of Health</vt:lpstr>
      <vt:lpstr>Factors to Strengthen the HC System  to protect the Right to Health and Eliminate Health Disparities</vt:lpstr>
      <vt:lpstr>Factor 5 - Equity, Equality, Non-discrimination</vt:lpstr>
      <vt:lpstr>Factor 5 - Equity, Equality, Non-discrimination</vt:lpstr>
      <vt:lpstr>Title VI of the 1964 Civil Rights Act    Non-Discrimination</vt:lpstr>
      <vt:lpstr>GHL - Non-Discrimination</vt:lpstr>
      <vt:lpstr>GHL - Equality</vt:lpstr>
      <vt:lpstr>Factor 10 – Quality</vt:lpstr>
      <vt:lpstr>Creating a Legislative Framework  to Protect the Right To Health</vt:lpstr>
      <vt:lpstr>PPACA – Framework Legislation to Eliminate HC Disparities</vt:lpstr>
      <vt:lpstr>PPACA – Framework Legislation to Eliminate HC Disparities</vt:lpstr>
      <vt:lpstr>Global Health Law Norms &amp; US Responsibility to Eliminate HD (2012 &amp; 2014)</vt:lpstr>
      <vt:lpstr>NQF – Framework to Achieve Health Equity &amp; Eliminate Disparities</vt:lpstr>
      <vt:lpstr>NQF – Domains of Health Equity Measurement (9/2017)</vt:lpstr>
      <vt:lpstr>America’s Unjust Health Care System</vt:lpstr>
      <vt:lpstr> Adults ages 18-64 who were uninsured at the time of interview, by race/ethnicity, 2010-2018</vt:lpstr>
      <vt:lpstr>Legal Retrenchment</vt:lpstr>
      <vt:lpstr>Status of State Medicaid Expansion Decisions</vt:lpstr>
      <vt:lpstr>Blacks make up a greater share of the population in the South, where most states have not expanded Medicaid. </vt:lpstr>
      <vt:lpstr>American Indian/Alaska Natives have Gained Coverage Under the Affordable Care Act, with Larger Increases in States that Expanded Medicaid.</vt:lpstr>
      <vt:lpstr>Hispanics face greater barriers to accessing care and receive less care than Whites.</vt:lpstr>
      <vt:lpstr>American Indian-Alaska Natives (AIAN) fare worse than Whites across many health measures.</vt:lpstr>
      <vt:lpstr>Native Hawaiian and Other Pacific Islanders (NHOPI) fare worse than Whites on many health measures. Asians often fare better than Whites, but…  </vt:lpstr>
      <vt:lpstr>Number &amp; percentage of QUALITY measures for which Blacks experienced better, same, or worse quality of care compared with reference group (White),  2013, 2015, 2016, or 2017</vt:lpstr>
      <vt:lpstr>Medicare Expansion:  A Step Forward</vt:lpstr>
      <vt:lpstr> MEDICARE EXPANSION Patient – Insured Benefit  </vt:lpstr>
      <vt:lpstr>How Will Medicare Expansion Reduce HealthCare Inequality? </vt:lpstr>
      <vt:lpstr>MEDICARE EXPANSION Provider Benefit</vt:lpstr>
      <vt:lpstr>Seminal Question – Does the Medicare expansion plan create a system that reduces health care disparities and promotes equity?</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Disparities &amp; Equity in a Medicare Expanded World</dc:title>
  <dc:creator>Gwendolyn R Majette</dc:creator>
  <cp:lastModifiedBy>Meghan Griffin</cp:lastModifiedBy>
  <cp:revision>19</cp:revision>
  <cp:lastPrinted>2020-03-05T07:49:24Z</cp:lastPrinted>
  <dcterms:created xsi:type="dcterms:W3CDTF">2020-03-05T01:50:55Z</dcterms:created>
  <dcterms:modified xsi:type="dcterms:W3CDTF">2020-03-21T19:50:28Z</dcterms:modified>
</cp:coreProperties>
</file>